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691" r:id="rId2"/>
    <p:sldId id="331" r:id="rId3"/>
    <p:sldId id="263" r:id="rId4"/>
    <p:sldId id="257" r:id="rId5"/>
    <p:sldId id="269" r:id="rId6"/>
    <p:sldId id="684" r:id="rId7"/>
    <p:sldId id="264" r:id="rId8"/>
    <p:sldId id="259" r:id="rId9"/>
    <p:sldId id="690" r:id="rId10"/>
    <p:sldId id="325" r:id="rId11"/>
    <p:sldId id="686" r:id="rId12"/>
    <p:sldId id="312" r:id="rId13"/>
    <p:sldId id="311" r:id="rId14"/>
    <p:sldId id="313" r:id="rId15"/>
    <p:sldId id="764" r:id="rId16"/>
    <p:sldId id="730" r:id="rId17"/>
    <p:sldId id="741" r:id="rId18"/>
    <p:sldId id="689" r:id="rId19"/>
    <p:sldId id="723" r:id="rId20"/>
    <p:sldId id="763" r:id="rId21"/>
    <p:sldId id="765" r:id="rId22"/>
    <p:sldId id="675" r:id="rId23"/>
    <p:sldId id="267" r:id="rId24"/>
    <p:sldId id="692" r:id="rId25"/>
    <p:sldId id="685" r:id="rId26"/>
    <p:sldId id="642" r:id="rId27"/>
    <p:sldId id="260" r:id="rId28"/>
    <p:sldId id="731" r:id="rId29"/>
    <p:sldId id="266" r:id="rId30"/>
    <p:sldId id="327" r:id="rId31"/>
    <p:sldId id="683" r:id="rId3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20" autoAdjust="0"/>
    <p:restoredTop sz="81659" autoAdjust="0"/>
  </p:normalViewPr>
  <p:slideViewPr>
    <p:cSldViewPr snapToGrid="0">
      <p:cViewPr varScale="1">
        <p:scale>
          <a:sx n="97" d="100"/>
          <a:sy n="97" d="100"/>
        </p:scale>
        <p:origin x="96"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https://rotary365-my.sharepoint.com/personal/laura_bilas_rotary_org/Documents/WorkProduct/1%20July/WorldWide_1_July%20-%20with%20WW%20event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90446991185799"/>
          <c:y val="7.2371421414027221E-2"/>
          <c:w val="0.79291140512066072"/>
          <c:h val="0.72672399316926983"/>
        </c:manualLayout>
      </c:layout>
      <c:lineChart>
        <c:grouping val="standard"/>
        <c:varyColors val="0"/>
        <c:ser>
          <c:idx val="1"/>
          <c:order val="0"/>
          <c:tx>
            <c:strRef>
              <c:f>'WW 1 July All History'!$B$1</c:f>
              <c:strCache>
                <c:ptCount val="1"/>
                <c:pt idx="0">
                  <c:v>Use July 1st Number</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'WW 1 July All History'!$A$2:$A$116</c:f>
              <c:strCache>
                <c:ptCount val="115"/>
                <c:pt idx="0">
                  <c:v>1904 - 1905</c:v>
                </c:pt>
                <c:pt idx="1">
                  <c:v>1905 - 1906</c:v>
                </c:pt>
                <c:pt idx="2">
                  <c:v>1906 - 1907</c:v>
                </c:pt>
                <c:pt idx="3">
                  <c:v>1907 - 1908</c:v>
                </c:pt>
                <c:pt idx="4">
                  <c:v>1908 - 1909</c:v>
                </c:pt>
                <c:pt idx="5">
                  <c:v>1909 - 1910</c:v>
                </c:pt>
                <c:pt idx="6">
                  <c:v>1910 - 1911</c:v>
                </c:pt>
                <c:pt idx="7">
                  <c:v>1911 - 1912</c:v>
                </c:pt>
                <c:pt idx="8">
                  <c:v>1912 - 1913</c:v>
                </c:pt>
                <c:pt idx="9">
                  <c:v>1913 - 1914</c:v>
                </c:pt>
                <c:pt idx="10">
                  <c:v>1914 - 1915</c:v>
                </c:pt>
                <c:pt idx="11">
                  <c:v>1915 - 1916</c:v>
                </c:pt>
                <c:pt idx="12">
                  <c:v>1916 - 1917</c:v>
                </c:pt>
                <c:pt idx="13">
                  <c:v>1917 - 1918</c:v>
                </c:pt>
                <c:pt idx="14">
                  <c:v>1918 - 1919</c:v>
                </c:pt>
                <c:pt idx="15">
                  <c:v>1919 - 1920</c:v>
                </c:pt>
                <c:pt idx="16">
                  <c:v>1920 - 1921</c:v>
                </c:pt>
                <c:pt idx="17">
                  <c:v>1921 - 1922</c:v>
                </c:pt>
                <c:pt idx="18">
                  <c:v>1922 - 1923</c:v>
                </c:pt>
                <c:pt idx="19">
                  <c:v>1923 - 1924</c:v>
                </c:pt>
                <c:pt idx="20">
                  <c:v>1924 - 1925</c:v>
                </c:pt>
                <c:pt idx="21">
                  <c:v>1925 - 1926</c:v>
                </c:pt>
                <c:pt idx="22">
                  <c:v>1926 - 1927</c:v>
                </c:pt>
                <c:pt idx="23">
                  <c:v>1927 - 1928</c:v>
                </c:pt>
                <c:pt idx="24">
                  <c:v>1928 - 1929</c:v>
                </c:pt>
                <c:pt idx="25">
                  <c:v>1929 - 1930</c:v>
                </c:pt>
                <c:pt idx="26">
                  <c:v>1930 - 1931</c:v>
                </c:pt>
                <c:pt idx="27">
                  <c:v>1931 - 1932</c:v>
                </c:pt>
                <c:pt idx="28">
                  <c:v>1932 - 1933</c:v>
                </c:pt>
                <c:pt idx="29">
                  <c:v>1933 - 1934</c:v>
                </c:pt>
                <c:pt idx="30">
                  <c:v>1934 - 1935</c:v>
                </c:pt>
                <c:pt idx="31">
                  <c:v>1935 - 1936</c:v>
                </c:pt>
                <c:pt idx="32">
                  <c:v>1936 - 1937</c:v>
                </c:pt>
                <c:pt idx="33">
                  <c:v>1937 - 1938</c:v>
                </c:pt>
                <c:pt idx="34">
                  <c:v>1938 - 1939</c:v>
                </c:pt>
                <c:pt idx="35">
                  <c:v>1939 - 1940</c:v>
                </c:pt>
                <c:pt idx="36">
                  <c:v>1940 - 1941</c:v>
                </c:pt>
                <c:pt idx="37">
                  <c:v>1941 - 1942</c:v>
                </c:pt>
                <c:pt idx="38">
                  <c:v>1942 - 1943</c:v>
                </c:pt>
                <c:pt idx="39">
                  <c:v>1943 - 1944</c:v>
                </c:pt>
                <c:pt idx="40">
                  <c:v>1944 - 1945</c:v>
                </c:pt>
                <c:pt idx="41">
                  <c:v>1945 - 1946</c:v>
                </c:pt>
                <c:pt idx="42">
                  <c:v>1946 - 1947</c:v>
                </c:pt>
                <c:pt idx="43">
                  <c:v>1947 - 1948</c:v>
                </c:pt>
                <c:pt idx="44">
                  <c:v>1948 - 1949</c:v>
                </c:pt>
                <c:pt idx="45">
                  <c:v>1949 - 1950</c:v>
                </c:pt>
                <c:pt idx="46">
                  <c:v>1950 - 1951</c:v>
                </c:pt>
                <c:pt idx="47">
                  <c:v>1951 - 1952</c:v>
                </c:pt>
                <c:pt idx="48">
                  <c:v>1952 - 1953</c:v>
                </c:pt>
                <c:pt idx="49">
                  <c:v>1953 - 1954</c:v>
                </c:pt>
                <c:pt idx="50">
                  <c:v>1954 - 1955</c:v>
                </c:pt>
                <c:pt idx="51">
                  <c:v>1955 - 1956</c:v>
                </c:pt>
                <c:pt idx="52">
                  <c:v>1956 - 1957</c:v>
                </c:pt>
                <c:pt idx="53">
                  <c:v>1957 - 1958</c:v>
                </c:pt>
                <c:pt idx="54">
                  <c:v>1958 - 1959</c:v>
                </c:pt>
                <c:pt idx="55">
                  <c:v>1959 - 1960</c:v>
                </c:pt>
                <c:pt idx="56">
                  <c:v>1960 - 1961</c:v>
                </c:pt>
                <c:pt idx="57">
                  <c:v>1961 - 1962</c:v>
                </c:pt>
                <c:pt idx="58">
                  <c:v>1962 - 1963</c:v>
                </c:pt>
                <c:pt idx="59">
                  <c:v>1963 - 1964</c:v>
                </c:pt>
                <c:pt idx="60">
                  <c:v>1964 - 1965</c:v>
                </c:pt>
                <c:pt idx="61">
                  <c:v>1965 - 1966</c:v>
                </c:pt>
                <c:pt idx="62">
                  <c:v>1966 - 1967</c:v>
                </c:pt>
                <c:pt idx="63">
                  <c:v>1967 - 1968</c:v>
                </c:pt>
                <c:pt idx="64">
                  <c:v>1968 - 1969</c:v>
                </c:pt>
                <c:pt idx="65">
                  <c:v>1969 - 1970</c:v>
                </c:pt>
                <c:pt idx="66">
                  <c:v>1970 - 1971</c:v>
                </c:pt>
                <c:pt idx="67">
                  <c:v>1971 - 1972</c:v>
                </c:pt>
                <c:pt idx="68">
                  <c:v>1972 - 1973</c:v>
                </c:pt>
                <c:pt idx="69">
                  <c:v>1973 - 1974</c:v>
                </c:pt>
                <c:pt idx="70">
                  <c:v>1974 - 1975</c:v>
                </c:pt>
                <c:pt idx="71">
                  <c:v>1975 - 1976</c:v>
                </c:pt>
                <c:pt idx="72">
                  <c:v>1976 - 1977</c:v>
                </c:pt>
                <c:pt idx="73">
                  <c:v>1977 - 1978</c:v>
                </c:pt>
                <c:pt idx="74">
                  <c:v>1978 - 1979</c:v>
                </c:pt>
                <c:pt idx="75">
                  <c:v>1979 - 1980</c:v>
                </c:pt>
                <c:pt idx="76">
                  <c:v>1980 - 1981</c:v>
                </c:pt>
                <c:pt idx="77">
                  <c:v>1981 - 1982</c:v>
                </c:pt>
                <c:pt idx="78">
                  <c:v>1982 - 1983</c:v>
                </c:pt>
                <c:pt idx="79">
                  <c:v>1983 - 1984</c:v>
                </c:pt>
                <c:pt idx="80">
                  <c:v>1984 - 1985</c:v>
                </c:pt>
                <c:pt idx="81">
                  <c:v>1985 - 1986</c:v>
                </c:pt>
                <c:pt idx="82">
                  <c:v>1986 - 1987</c:v>
                </c:pt>
                <c:pt idx="83">
                  <c:v>1987 - 1988</c:v>
                </c:pt>
                <c:pt idx="84">
                  <c:v>1988 - 1989</c:v>
                </c:pt>
                <c:pt idx="85">
                  <c:v>1989 - 1990</c:v>
                </c:pt>
                <c:pt idx="86">
                  <c:v>1990 - 1991</c:v>
                </c:pt>
                <c:pt idx="87">
                  <c:v>1991 - 1992</c:v>
                </c:pt>
                <c:pt idx="88">
                  <c:v>1992 - 1993</c:v>
                </c:pt>
                <c:pt idx="89">
                  <c:v>1993 - 1994</c:v>
                </c:pt>
                <c:pt idx="90">
                  <c:v>1994 - 1995</c:v>
                </c:pt>
                <c:pt idx="91">
                  <c:v>1995 - 1996</c:v>
                </c:pt>
                <c:pt idx="92">
                  <c:v>1996 - 1997</c:v>
                </c:pt>
                <c:pt idx="93">
                  <c:v>1997 - 1998</c:v>
                </c:pt>
                <c:pt idx="94">
                  <c:v>1998 - 1999</c:v>
                </c:pt>
                <c:pt idx="95">
                  <c:v>1999 - 2000</c:v>
                </c:pt>
                <c:pt idx="96">
                  <c:v>2000 - 2001</c:v>
                </c:pt>
                <c:pt idx="97">
                  <c:v>2001 - 2002</c:v>
                </c:pt>
                <c:pt idx="98">
                  <c:v>2002 - 2003</c:v>
                </c:pt>
                <c:pt idx="99">
                  <c:v>2003 - 2004</c:v>
                </c:pt>
                <c:pt idx="100">
                  <c:v>2004 - 2005</c:v>
                </c:pt>
                <c:pt idx="101">
                  <c:v>2005 - 2006</c:v>
                </c:pt>
                <c:pt idx="102">
                  <c:v>2006 - 2007</c:v>
                </c:pt>
                <c:pt idx="103">
                  <c:v>2007 - 2008</c:v>
                </c:pt>
                <c:pt idx="104">
                  <c:v>2008 - 2009</c:v>
                </c:pt>
                <c:pt idx="105">
                  <c:v>2009 - 2010</c:v>
                </c:pt>
                <c:pt idx="106">
                  <c:v>2010 - 2011</c:v>
                </c:pt>
                <c:pt idx="107">
                  <c:v>2011 - 2012</c:v>
                </c:pt>
                <c:pt idx="108">
                  <c:v>2012 - 2013</c:v>
                </c:pt>
                <c:pt idx="109">
                  <c:v>2013 - 2014</c:v>
                </c:pt>
                <c:pt idx="110">
                  <c:v>2014 - 2015</c:v>
                </c:pt>
                <c:pt idx="111">
                  <c:v>2015 - 2016</c:v>
                </c:pt>
                <c:pt idx="112">
                  <c:v>2016 - 2017</c:v>
                </c:pt>
                <c:pt idx="113">
                  <c:v>2017 - 2018</c:v>
                </c:pt>
                <c:pt idx="114">
                  <c:v>2018 - 2019</c:v>
                </c:pt>
              </c:strCache>
            </c:strRef>
          </c:cat>
          <c:val>
            <c:numRef>
              <c:f>'WW 1 July All History'!$B$2:$B$136</c:f>
            </c:numRef>
          </c:val>
          <c:smooth val="0"/>
          <c:extLst>
            <c:ext xmlns:c16="http://schemas.microsoft.com/office/drawing/2014/chart" uri="{C3380CC4-5D6E-409C-BE32-E72D297353CC}">
              <c16:uniqueId val="{00000000-EB17-461B-9373-F9A5836C2B86}"/>
            </c:ext>
          </c:extLst>
        </c:ser>
        <c:ser>
          <c:idx val="2"/>
          <c:order val="1"/>
          <c:tx>
            <c:strRef>
              <c:f>'WW 1 July All History'!$C$1</c:f>
              <c:strCache>
                <c:ptCount val="1"/>
                <c:pt idx="0">
                  <c:v>Use June 30th Number</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'WW 1 July All History'!$A$2:$A$116</c:f>
              <c:strCache>
                <c:ptCount val="115"/>
                <c:pt idx="0">
                  <c:v>1904 - 1905</c:v>
                </c:pt>
                <c:pt idx="1">
                  <c:v>1905 - 1906</c:v>
                </c:pt>
                <c:pt idx="2">
                  <c:v>1906 - 1907</c:v>
                </c:pt>
                <c:pt idx="3">
                  <c:v>1907 - 1908</c:v>
                </c:pt>
                <c:pt idx="4">
                  <c:v>1908 - 1909</c:v>
                </c:pt>
                <c:pt idx="5">
                  <c:v>1909 - 1910</c:v>
                </c:pt>
                <c:pt idx="6">
                  <c:v>1910 - 1911</c:v>
                </c:pt>
                <c:pt idx="7">
                  <c:v>1911 - 1912</c:v>
                </c:pt>
                <c:pt idx="8">
                  <c:v>1912 - 1913</c:v>
                </c:pt>
                <c:pt idx="9">
                  <c:v>1913 - 1914</c:v>
                </c:pt>
                <c:pt idx="10">
                  <c:v>1914 - 1915</c:v>
                </c:pt>
                <c:pt idx="11">
                  <c:v>1915 - 1916</c:v>
                </c:pt>
                <c:pt idx="12">
                  <c:v>1916 - 1917</c:v>
                </c:pt>
                <c:pt idx="13">
                  <c:v>1917 - 1918</c:v>
                </c:pt>
                <c:pt idx="14">
                  <c:v>1918 - 1919</c:v>
                </c:pt>
                <c:pt idx="15">
                  <c:v>1919 - 1920</c:v>
                </c:pt>
                <c:pt idx="16">
                  <c:v>1920 - 1921</c:v>
                </c:pt>
                <c:pt idx="17">
                  <c:v>1921 - 1922</c:v>
                </c:pt>
                <c:pt idx="18">
                  <c:v>1922 - 1923</c:v>
                </c:pt>
                <c:pt idx="19">
                  <c:v>1923 - 1924</c:v>
                </c:pt>
                <c:pt idx="20">
                  <c:v>1924 - 1925</c:v>
                </c:pt>
                <c:pt idx="21">
                  <c:v>1925 - 1926</c:v>
                </c:pt>
                <c:pt idx="22">
                  <c:v>1926 - 1927</c:v>
                </c:pt>
                <c:pt idx="23">
                  <c:v>1927 - 1928</c:v>
                </c:pt>
                <c:pt idx="24">
                  <c:v>1928 - 1929</c:v>
                </c:pt>
                <c:pt idx="25">
                  <c:v>1929 - 1930</c:v>
                </c:pt>
                <c:pt idx="26">
                  <c:v>1930 - 1931</c:v>
                </c:pt>
                <c:pt idx="27">
                  <c:v>1931 - 1932</c:v>
                </c:pt>
                <c:pt idx="28">
                  <c:v>1932 - 1933</c:v>
                </c:pt>
                <c:pt idx="29">
                  <c:v>1933 - 1934</c:v>
                </c:pt>
                <c:pt idx="30">
                  <c:v>1934 - 1935</c:v>
                </c:pt>
                <c:pt idx="31">
                  <c:v>1935 - 1936</c:v>
                </c:pt>
                <c:pt idx="32">
                  <c:v>1936 - 1937</c:v>
                </c:pt>
                <c:pt idx="33">
                  <c:v>1937 - 1938</c:v>
                </c:pt>
                <c:pt idx="34">
                  <c:v>1938 - 1939</c:v>
                </c:pt>
                <c:pt idx="35">
                  <c:v>1939 - 1940</c:v>
                </c:pt>
                <c:pt idx="36">
                  <c:v>1940 - 1941</c:v>
                </c:pt>
                <c:pt idx="37">
                  <c:v>1941 - 1942</c:v>
                </c:pt>
                <c:pt idx="38">
                  <c:v>1942 - 1943</c:v>
                </c:pt>
                <c:pt idx="39">
                  <c:v>1943 - 1944</c:v>
                </c:pt>
                <c:pt idx="40">
                  <c:v>1944 - 1945</c:v>
                </c:pt>
                <c:pt idx="41">
                  <c:v>1945 - 1946</c:v>
                </c:pt>
                <c:pt idx="42">
                  <c:v>1946 - 1947</c:v>
                </c:pt>
                <c:pt idx="43">
                  <c:v>1947 - 1948</c:v>
                </c:pt>
                <c:pt idx="44">
                  <c:v>1948 - 1949</c:v>
                </c:pt>
                <c:pt idx="45">
                  <c:v>1949 - 1950</c:v>
                </c:pt>
                <c:pt idx="46">
                  <c:v>1950 - 1951</c:v>
                </c:pt>
                <c:pt idx="47">
                  <c:v>1951 - 1952</c:v>
                </c:pt>
                <c:pt idx="48">
                  <c:v>1952 - 1953</c:v>
                </c:pt>
                <c:pt idx="49">
                  <c:v>1953 - 1954</c:v>
                </c:pt>
                <c:pt idx="50">
                  <c:v>1954 - 1955</c:v>
                </c:pt>
                <c:pt idx="51">
                  <c:v>1955 - 1956</c:v>
                </c:pt>
                <c:pt idx="52">
                  <c:v>1956 - 1957</c:v>
                </c:pt>
                <c:pt idx="53">
                  <c:v>1957 - 1958</c:v>
                </c:pt>
                <c:pt idx="54">
                  <c:v>1958 - 1959</c:v>
                </c:pt>
                <c:pt idx="55">
                  <c:v>1959 - 1960</c:v>
                </c:pt>
                <c:pt idx="56">
                  <c:v>1960 - 1961</c:v>
                </c:pt>
                <c:pt idx="57">
                  <c:v>1961 - 1962</c:v>
                </c:pt>
                <c:pt idx="58">
                  <c:v>1962 - 1963</c:v>
                </c:pt>
                <c:pt idx="59">
                  <c:v>1963 - 1964</c:v>
                </c:pt>
                <c:pt idx="60">
                  <c:v>1964 - 1965</c:v>
                </c:pt>
                <c:pt idx="61">
                  <c:v>1965 - 1966</c:v>
                </c:pt>
                <c:pt idx="62">
                  <c:v>1966 - 1967</c:v>
                </c:pt>
                <c:pt idx="63">
                  <c:v>1967 - 1968</c:v>
                </c:pt>
                <c:pt idx="64">
                  <c:v>1968 - 1969</c:v>
                </c:pt>
                <c:pt idx="65">
                  <c:v>1969 - 1970</c:v>
                </c:pt>
                <c:pt idx="66">
                  <c:v>1970 - 1971</c:v>
                </c:pt>
                <c:pt idx="67">
                  <c:v>1971 - 1972</c:v>
                </c:pt>
                <c:pt idx="68">
                  <c:v>1972 - 1973</c:v>
                </c:pt>
                <c:pt idx="69">
                  <c:v>1973 - 1974</c:v>
                </c:pt>
                <c:pt idx="70">
                  <c:v>1974 - 1975</c:v>
                </c:pt>
                <c:pt idx="71">
                  <c:v>1975 - 1976</c:v>
                </c:pt>
                <c:pt idx="72">
                  <c:v>1976 - 1977</c:v>
                </c:pt>
                <c:pt idx="73">
                  <c:v>1977 - 1978</c:v>
                </c:pt>
                <c:pt idx="74">
                  <c:v>1978 - 1979</c:v>
                </c:pt>
                <c:pt idx="75">
                  <c:v>1979 - 1980</c:v>
                </c:pt>
                <c:pt idx="76">
                  <c:v>1980 - 1981</c:v>
                </c:pt>
                <c:pt idx="77">
                  <c:v>1981 - 1982</c:v>
                </c:pt>
                <c:pt idx="78">
                  <c:v>1982 - 1983</c:v>
                </c:pt>
                <c:pt idx="79">
                  <c:v>1983 - 1984</c:v>
                </c:pt>
                <c:pt idx="80">
                  <c:v>1984 - 1985</c:v>
                </c:pt>
                <c:pt idx="81">
                  <c:v>1985 - 1986</c:v>
                </c:pt>
                <c:pt idx="82">
                  <c:v>1986 - 1987</c:v>
                </c:pt>
                <c:pt idx="83">
                  <c:v>1987 - 1988</c:v>
                </c:pt>
                <c:pt idx="84">
                  <c:v>1988 - 1989</c:v>
                </c:pt>
                <c:pt idx="85">
                  <c:v>1989 - 1990</c:v>
                </c:pt>
                <c:pt idx="86">
                  <c:v>1990 - 1991</c:v>
                </c:pt>
                <c:pt idx="87">
                  <c:v>1991 - 1992</c:v>
                </c:pt>
                <c:pt idx="88">
                  <c:v>1992 - 1993</c:v>
                </c:pt>
                <c:pt idx="89">
                  <c:v>1993 - 1994</c:v>
                </c:pt>
                <c:pt idx="90">
                  <c:v>1994 - 1995</c:v>
                </c:pt>
                <c:pt idx="91">
                  <c:v>1995 - 1996</c:v>
                </c:pt>
                <c:pt idx="92">
                  <c:v>1996 - 1997</c:v>
                </c:pt>
                <c:pt idx="93">
                  <c:v>1997 - 1998</c:v>
                </c:pt>
                <c:pt idx="94">
                  <c:v>1998 - 1999</c:v>
                </c:pt>
                <c:pt idx="95">
                  <c:v>1999 - 2000</c:v>
                </c:pt>
                <c:pt idx="96">
                  <c:v>2000 - 2001</c:v>
                </c:pt>
                <c:pt idx="97">
                  <c:v>2001 - 2002</c:v>
                </c:pt>
                <c:pt idx="98">
                  <c:v>2002 - 2003</c:v>
                </c:pt>
                <c:pt idx="99">
                  <c:v>2003 - 2004</c:v>
                </c:pt>
                <c:pt idx="100">
                  <c:v>2004 - 2005</c:v>
                </c:pt>
                <c:pt idx="101">
                  <c:v>2005 - 2006</c:v>
                </c:pt>
                <c:pt idx="102">
                  <c:v>2006 - 2007</c:v>
                </c:pt>
                <c:pt idx="103">
                  <c:v>2007 - 2008</c:v>
                </c:pt>
                <c:pt idx="104">
                  <c:v>2008 - 2009</c:v>
                </c:pt>
                <c:pt idx="105">
                  <c:v>2009 - 2010</c:v>
                </c:pt>
                <c:pt idx="106">
                  <c:v>2010 - 2011</c:v>
                </c:pt>
                <c:pt idx="107">
                  <c:v>2011 - 2012</c:v>
                </c:pt>
                <c:pt idx="108">
                  <c:v>2012 - 2013</c:v>
                </c:pt>
                <c:pt idx="109">
                  <c:v>2013 - 2014</c:v>
                </c:pt>
                <c:pt idx="110">
                  <c:v>2014 - 2015</c:v>
                </c:pt>
                <c:pt idx="111">
                  <c:v>2015 - 2016</c:v>
                </c:pt>
                <c:pt idx="112">
                  <c:v>2016 - 2017</c:v>
                </c:pt>
                <c:pt idx="113">
                  <c:v>2017 - 2018</c:v>
                </c:pt>
                <c:pt idx="114">
                  <c:v>2018 - 2019</c:v>
                </c:pt>
              </c:strCache>
            </c:strRef>
          </c:cat>
          <c:val>
            <c:numRef>
              <c:f>'WW 1 July All History'!$C$2:$C$136</c:f>
            </c:numRef>
          </c:val>
          <c:smooth val="0"/>
          <c:extLst>
            <c:ext xmlns:c16="http://schemas.microsoft.com/office/drawing/2014/chart" uri="{C3380CC4-5D6E-409C-BE32-E72D297353CC}">
              <c16:uniqueId val="{00000001-EB17-461B-9373-F9A5836C2B86}"/>
            </c:ext>
          </c:extLst>
        </c:ser>
        <c:ser>
          <c:idx val="3"/>
          <c:order val="2"/>
          <c:tx>
            <c:strRef>
              <c:f>'WW 1 July All History'!$D$1</c:f>
              <c:strCache>
                <c:ptCount val="1"/>
                <c:pt idx="0">
                  <c:v>Worldwide Member Count</c:v>
                </c:pt>
              </c:strCache>
            </c:strRef>
          </c:tx>
          <c:spPr>
            <a:ln w="28575" cap="rnd">
              <a:solidFill>
                <a:srgbClr val="17458F"/>
              </a:solidFill>
              <a:round/>
            </a:ln>
            <a:effectLst/>
          </c:spPr>
          <c:marker>
            <c:symbol val="none"/>
          </c:marker>
          <c:cat>
            <c:strRef>
              <c:f>'WW 1 July All History'!$A$2:$A$116</c:f>
              <c:strCache>
                <c:ptCount val="115"/>
                <c:pt idx="0">
                  <c:v>1904 - 1905</c:v>
                </c:pt>
                <c:pt idx="1">
                  <c:v>1905 - 1906</c:v>
                </c:pt>
                <c:pt idx="2">
                  <c:v>1906 - 1907</c:v>
                </c:pt>
                <c:pt idx="3">
                  <c:v>1907 - 1908</c:v>
                </c:pt>
                <c:pt idx="4">
                  <c:v>1908 - 1909</c:v>
                </c:pt>
                <c:pt idx="5">
                  <c:v>1909 - 1910</c:v>
                </c:pt>
                <c:pt idx="6">
                  <c:v>1910 - 1911</c:v>
                </c:pt>
                <c:pt idx="7">
                  <c:v>1911 - 1912</c:v>
                </c:pt>
                <c:pt idx="8">
                  <c:v>1912 - 1913</c:v>
                </c:pt>
                <c:pt idx="9">
                  <c:v>1913 - 1914</c:v>
                </c:pt>
                <c:pt idx="10">
                  <c:v>1914 - 1915</c:v>
                </c:pt>
                <c:pt idx="11">
                  <c:v>1915 - 1916</c:v>
                </c:pt>
                <c:pt idx="12">
                  <c:v>1916 - 1917</c:v>
                </c:pt>
                <c:pt idx="13">
                  <c:v>1917 - 1918</c:v>
                </c:pt>
                <c:pt idx="14">
                  <c:v>1918 - 1919</c:v>
                </c:pt>
                <c:pt idx="15">
                  <c:v>1919 - 1920</c:v>
                </c:pt>
                <c:pt idx="16">
                  <c:v>1920 - 1921</c:v>
                </c:pt>
                <c:pt idx="17">
                  <c:v>1921 - 1922</c:v>
                </c:pt>
                <c:pt idx="18">
                  <c:v>1922 - 1923</c:v>
                </c:pt>
                <c:pt idx="19">
                  <c:v>1923 - 1924</c:v>
                </c:pt>
                <c:pt idx="20">
                  <c:v>1924 - 1925</c:v>
                </c:pt>
                <c:pt idx="21">
                  <c:v>1925 - 1926</c:v>
                </c:pt>
                <c:pt idx="22">
                  <c:v>1926 - 1927</c:v>
                </c:pt>
                <c:pt idx="23">
                  <c:v>1927 - 1928</c:v>
                </c:pt>
                <c:pt idx="24">
                  <c:v>1928 - 1929</c:v>
                </c:pt>
                <c:pt idx="25">
                  <c:v>1929 - 1930</c:v>
                </c:pt>
                <c:pt idx="26">
                  <c:v>1930 - 1931</c:v>
                </c:pt>
                <c:pt idx="27">
                  <c:v>1931 - 1932</c:v>
                </c:pt>
                <c:pt idx="28">
                  <c:v>1932 - 1933</c:v>
                </c:pt>
                <c:pt idx="29">
                  <c:v>1933 - 1934</c:v>
                </c:pt>
                <c:pt idx="30">
                  <c:v>1934 - 1935</c:v>
                </c:pt>
                <c:pt idx="31">
                  <c:v>1935 - 1936</c:v>
                </c:pt>
                <c:pt idx="32">
                  <c:v>1936 - 1937</c:v>
                </c:pt>
                <c:pt idx="33">
                  <c:v>1937 - 1938</c:v>
                </c:pt>
                <c:pt idx="34">
                  <c:v>1938 - 1939</c:v>
                </c:pt>
                <c:pt idx="35">
                  <c:v>1939 - 1940</c:v>
                </c:pt>
                <c:pt idx="36">
                  <c:v>1940 - 1941</c:v>
                </c:pt>
                <c:pt idx="37">
                  <c:v>1941 - 1942</c:v>
                </c:pt>
                <c:pt idx="38">
                  <c:v>1942 - 1943</c:v>
                </c:pt>
                <c:pt idx="39">
                  <c:v>1943 - 1944</c:v>
                </c:pt>
                <c:pt idx="40">
                  <c:v>1944 - 1945</c:v>
                </c:pt>
                <c:pt idx="41">
                  <c:v>1945 - 1946</c:v>
                </c:pt>
                <c:pt idx="42">
                  <c:v>1946 - 1947</c:v>
                </c:pt>
                <c:pt idx="43">
                  <c:v>1947 - 1948</c:v>
                </c:pt>
                <c:pt idx="44">
                  <c:v>1948 - 1949</c:v>
                </c:pt>
                <c:pt idx="45">
                  <c:v>1949 - 1950</c:v>
                </c:pt>
                <c:pt idx="46">
                  <c:v>1950 - 1951</c:v>
                </c:pt>
                <c:pt idx="47">
                  <c:v>1951 - 1952</c:v>
                </c:pt>
                <c:pt idx="48">
                  <c:v>1952 - 1953</c:v>
                </c:pt>
                <c:pt idx="49">
                  <c:v>1953 - 1954</c:v>
                </c:pt>
                <c:pt idx="50">
                  <c:v>1954 - 1955</c:v>
                </c:pt>
                <c:pt idx="51">
                  <c:v>1955 - 1956</c:v>
                </c:pt>
                <c:pt idx="52">
                  <c:v>1956 - 1957</c:v>
                </c:pt>
                <c:pt idx="53">
                  <c:v>1957 - 1958</c:v>
                </c:pt>
                <c:pt idx="54">
                  <c:v>1958 - 1959</c:v>
                </c:pt>
                <c:pt idx="55">
                  <c:v>1959 - 1960</c:v>
                </c:pt>
                <c:pt idx="56">
                  <c:v>1960 - 1961</c:v>
                </c:pt>
                <c:pt idx="57">
                  <c:v>1961 - 1962</c:v>
                </c:pt>
                <c:pt idx="58">
                  <c:v>1962 - 1963</c:v>
                </c:pt>
                <c:pt idx="59">
                  <c:v>1963 - 1964</c:v>
                </c:pt>
                <c:pt idx="60">
                  <c:v>1964 - 1965</c:v>
                </c:pt>
                <c:pt idx="61">
                  <c:v>1965 - 1966</c:v>
                </c:pt>
                <c:pt idx="62">
                  <c:v>1966 - 1967</c:v>
                </c:pt>
                <c:pt idx="63">
                  <c:v>1967 - 1968</c:v>
                </c:pt>
                <c:pt idx="64">
                  <c:v>1968 - 1969</c:v>
                </c:pt>
                <c:pt idx="65">
                  <c:v>1969 - 1970</c:v>
                </c:pt>
                <c:pt idx="66">
                  <c:v>1970 - 1971</c:v>
                </c:pt>
                <c:pt idx="67">
                  <c:v>1971 - 1972</c:v>
                </c:pt>
                <c:pt idx="68">
                  <c:v>1972 - 1973</c:v>
                </c:pt>
                <c:pt idx="69">
                  <c:v>1973 - 1974</c:v>
                </c:pt>
                <c:pt idx="70">
                  <c:v>1974 - 1975</c:v>
                </c:pt>
                <c:pt idx="71">
                  <c:v>1975 - 1976</c:v>
                </c:pt>
                <c:pt idx="72">
                  <c:v>1976 - 1977</c:v>
                </c:pt>
                <c:pt idx="73">
                  <c:v>1977 - 1978</c:v>
                </c:pt>
                <c:pt idx="74">
                  <c:v>1978 - 1979</c:v>
                </c:pt>
                <c:pt idx="75">
                  <c:v>1979 - 1980</c:v>
                </c:pt>
                <c:pt idx="76">
                  <c:v>1980 - 1981</c:v>
                </c:pt>
                <c:pt idx="77">
                  <c:v>1981 - 1982</c:v>
                </c:pt>
                <c:pt idx="78">
                  <c:v>1982 - 1983</c:v>
                </c:pt>
                <c:pt idx="79">
                  <c:v>1983 - 1984</c:v>
                </c:pt>
                <c:pt idx="80">
                  <c:v>1984 - 1985</c:v>
                </c:pt>
                <c:pt idx="81">
                  <c:v>1985 - 1986</c:v>
                </c:pt>
                <c:pt idx="82">
                  <c:v>1986 - 1987</c:v>
                </c:pt>
                <c:pt idx="83">
                  <c:v>1987 - 1988</c:v>
                </c:pt>
                <c:pt idx="84">
                  <c:v>1988 - 1989</c:v>
                </c:pt>
                <c:pt idx="85">
                  <c:v>1989 - 1990</c:v>
                </c:pt>
                <c:pt idx="86">
                  <c:v>1990 - 1991</c:v>
                </c:pt>
                <c:pt idx="87">
                  <c:v>1991 - 1992</c:v>
                </c:pt>
                <c:pt idx="88">
                  <c:v>1992 - 1993</c:v>
                </c:pt>
                <c:pt idx="89">
                  <c:v>1993 - 1994</c:v>
                </c:pt>
                <c:pt idx="90">
                  <c:v>1994 - 1995</c:v>
                </c:pt>
                <c:pt idx="91">
                  <c:v>1995 - 1996</c:v>
                </c:pt>
                <c:pt idx="92">
                  <c:v>1996 - 1997</c:v>
                </c:pt>
                <c:pt idx="93">
                  <c:v>1997 - 1998</c:v>
                </c:pt>
                <c:pt idx="94">
                  <c:v>1998 - 1999</c:v>
                </c:pt>
                <c:pt idx="95">
                  <c:v>1999 - 2000</c:v>
                </c:pt>
                <c:pt idx="96">
                  <c:v>2000 - 2001</c:v>
                </c:pt>
                <c:pt idx="97">
                  <c:v>2001 - 2002</c:v>
                </c:pt>
                <c:pt idx="98">
                  <c:v>2002 - 2003</c:v>
                </c:pt>
                <c:pt idx="99">
                  <c:v>2003 - 2004</c:v>
                </c:pt>
                <c:pt idx="100">
                  <c:v>2004 - 2005</c:v>
                </c:pt>
                <c:pt idx="101">
                  <c:v>2005 - 2006</c:v>
                </c:pt>
                <c:pt idx="102">
                  <c:v>2006 - 2007</c:v>
                </c:pt>
                <c:pt idx="103">
                  <c:v>2007 - 2008</c:v>
                </c:pt>
                <c:pt idx="104">
                  <c:v>2008 - 2009</c:v>
                </c:pt>
                <c:pt idx="105">
                  <c:v>2009 - 2010</c:v>
                </c:pt>
                <c:pt idx="106">
                  <c:v>2010 - 2011</c:v>
                </c:pt>
                <c:pt idx="107">
                  <c:v>2011 - 2012</c:v>
                </c:pt>
                <c:pt idx="108">
                  <c:v>2012 - 2013</c:v>
                </c:pt>
                <c:pt idx="109">
                  <c:v>2013 - 2014</c:v>
                </c:pt>
                <c:pt idx="110">
                  <c:v>2014 - 2015</c:v>
                </c:pt>
                <c:pt idx="111">
                  <c:v>2015 - 2016</c:v>
                </c:pt>
                <c:pt idx="112">
                  <c:v>2016 - 2017</c:v>
                </c:pt>
                <c:pt idx="113">
                  <c:v>2017 - 2018</c:v>
                </c:pt>
                <c:pt idx="114">
                  <c:v>2018 - 2019</c:v>
                </c:pt>
              </c:strCache>
            </c:strRef>
          </c:cat>
          <c:val>
            <c:numRef>
              <c:f>'WW 1 July All History'!$D$2:$D$116</c:f>
              <c:numCache>
                <c:formatCode>#,##0</c:formatCode>
                <c:ptCount val="115"/>
                <c:pt idx="0">
                  <c:v>12</c:v>
                </c:pt>
                <c:pt idx="1">
                  <c:v>21</c:v>
                </c:pt>
                <c:pt idx="2">
                  <c:v>175</c:v>
                </c:pt>
                <c:pt idx="3">
                  <c:v>200</c:v>
                </c:pt>
                <c:pt idx="4">
                  <c:v>510</c:v>
                </c:pt>
                <c:pt idx="5">
                  <c:v>1085</c:v>
                </c:pt>
                <c:pt idx="6">
                  <c:v>3750</c:v>
                </c:pt>
                <c:pt idx="7">
                  <c:v>5008</c:v>
                </c:pt>
                <c:pt idx="8">
                  <c:v>10000</c:v>
                </c:pt>
                <c:pt idx="9">
                  <c:v>15000</c:v>
                </c:pt>
                <c:pt idx="10">
                  <c:v>20700</c:v>
                </c:pt>
                <c:pt idx="11">
                  <c:v>27000</c:v>
                </c:pt>
                <c:pt idx="12">
                  <c:v>32600</c:v>
                </c:pt>
                <c:pt idx="13">
                  <c:v>38800</c:v>
                </c:pt>
                <c:pt idx="14">
                  <c:v>45000</c:v>
                </c:pt>
                <c:pt idx="15">
                  <c:v>55146</c:v>
                </c:pt>
                <c:pt idx="16">
                  <c:v>70000</c:v>
                </c:pt>
                <c:pt idx="17">
                  <c:v>83150</c:v>
                </c:pt>
                <c:pt idx="18">
                  <c:v>92800</c:v>
                </c:pt>
                <c:pt idx="19">
                  <c:v>102000</c:v>
                </c:pt>
                <c:pt idx="20">
                  <c:v>108000</c:v>
                </c:pt>
                <c:pt idx="21">
                  <c:v>120000</c:v>
                </c:pt>
                <c:pt idx="22">
                  <c:v>129000</c:v>
                </c:pt>
                <c:pt idx="23">
                  <c:v>137000</c:v>
                </c:pt>
                <c:pt idx="24">
                  <c:v>144500</c:v>
                </c:pt>
                <c:pt idx="25">
                  <c:v>153000</c:v>
                </c:pt>
                <c:pt idx="26">
                  <c:v>157000</c:v>
                </c:pt>
                <c:pt idx="27">
                  <c:v>155000</c:v>
                </c:pt>
                <c:pt idx="28">
                  <c:v>146322</c:v>
                </c:pt>
                <c:pt idx="29">
                  <c:v>150000</c:v>
                </c:pt>
                <c:pt idx="30">
                  <c:v>162406</c:v>
                </c:pt>
                <c:pt idx="31">
                  <c:v>170000</c:v>
                </c:pt>
                <c:pt idx="32">
                  <c:v>183000</c:v>
                </c:pt>
                <c:pt idx="33">
                  <c:v>200998</c:v>
                </c:pt>
                <c:pt idx="34">
                  <c:v>209887</c:v>
                </c:pt>
                <c:pt idx="35">
                  <c:v>213791</c:v>
                </c:pt>
                <c:pt idx="36">
                  <c:v>211416</c:v>
                </c:pt>
                <c:pt idx="37">
                  <c:v>208363</c:v>
                </c:pt>
                <c:pt idx="38">
                  <c:v>209689</c:v>
                </c:pt>
                <c:pt idx="39">
                  <c:v>227913</c:v>
                </c:pt>
                <c:pt idx="40">
                  <c:v>247212</c:v>
                </c:pt>
                <c:pt idx="41">
                  <c:v>279881</c:v>
                </c:pt>
                <c:pt idx="42">
                  <c:v>300529</c:v>
                </c:pt>
                <c:pt idx="43">
                  <c:v>318259</c:v>
                </c:pt>
                <c:pt idx="44">
                  <c:v>329342</c:v>
                </c:pt>
                <c:pt idx="45">
                  <c:v>341716</c:v>
                </c:pt>
                <c:pt idx="46">
                  <c:v>349867</c:v>
                </c:pt>
                <c:pt idx="47">
                  <c:v>361641</c:v>
                </c:pt>
                <c:pt idx="48">
                  <c:v>374855</c:v>
                </c:pt>
                <c:pt idx="49">
                  <c:v>392628</c:v>
                </c:pt>
                <c:pt idx="50">
                  <c:v>418933</c:v>
                </c:pt>
                <c:pt idx="51">
                  <c:v>433798</c:v>
                </c:pt>
                <c:pt idx="52">
                  <c:v>449758</c:v>
                </c:pt>
                <c:pt idx="53">
                  <c:v>464245</c:v>
                </c:pt>
                <c:pt idx="54">
                  <c:v>480569</c:v>
                </c:pt>
                <c:pt idx="55">
                  <c:v>498616</c:v>
                </c:pt>
                <c:pt idx="56">
                  <c:v>513059</c:v>
                </c:pt>
                <c:pt idx="57">
                  <c:v>528297</c:v>
                </c:pt>
                <c:pt idx="58">
                  <c:v>542432</c:v>
                </c:pt>
                <c:pt idx="59">
                  <c:v>558638</c:v>
                </c:pt>
                <c:pt idx="60">
                  <c:v>581436</c:v>
                </c:pt>
                <c:pt idx="61">
                  <c:v>599945</c:v>
                </c:pt>
                <c:pt idx="62">
                  <c:v>620827</c:v>
                </c:pt>
                <c:pt idx="63">
                  <c:v>639140</c:v>
                </c:pt>
                <c:pt idx="64">
                  <c:v>660259</c:v>
                </c:pt>
                <c:pt idx="65">
                  <c:v>682183</c:v>
                </c:pt>
                <c:pt idx="66">
                  <c:v>706372</c:v>
                </c:pt>
                <c:pt idx="67">
                  <c:v>725271</c:v>
                </c:pt>
                <c:pt idx="68">
                  <c:v>742493</c:v>
                </c:pt>
                <c:pt idx="69">
                  <c:v>761074</c:v>
                </c:pt>
                <c:pt idx="70">
                  <c:v>779373</c:v>
                </c:pt>
                <c:pt idx="71">
                  <c:v>796806</c:v>
                </c:pt>
                <c:pt idx="72">
                  <c:v>813704</c:v>
                </c:pt>
                <c:pt idx="73">
                  <c:v>834092</c:v>
                </c:pt>
                <c:pt idx="74">
                  <c:v>851547</c:v>
                </c:pt>
                <c:pt idx="75">
                  <c:v>875949</c:v>
                </c:pt>
                <c:pt idx="76">
                  <c:v>895740</c:v>
                </c:pt>
                <c:pt idx="77">
                  <c:v>907943</c:v>
                </c:pt>
                <c:pt idx="78">
                  <c:v>925571</c:v>
                </c:pt>
                <c:pt idx="79">
                  <c:v>961256</c:v>
                </c:pt>
                <c:pt idx="80">
                  <c:v>991047</c:v>
                </c:pt>
                <c:pt idx="81">
                  <c:v>1013033</c:v>
                </c:pt>
                <c:pt idx="82">
                  <c:v>1038747</c:v>
                </c:pt>
                <c:pt idx="83">
                  <c:v>1056888</c:v>
                </c:pt>
                <c:pt idx="84">
                  <c:v>1091056</c:v>
                </c:pt>
                <c:pt idx="85">
                  <c:v>1121230</c:v>
                </c:pt>
                <c:pt idx="86">
                  <c:v>1143333</c:v>
                </c:pt>
                <c:pt idx="87">
                  <c:v>1155810</c:v>
                </c:pt>
                <c:pt idx="88">
                  <c:v>1173558</c:v>
                </c:pt>
                <c:pt idx="89">
                  <c:v>1190102</c:v>
                </c:pt>
                <c:pt idx="90">
                  <c:v>1170936</c:v>
                </c:pt>
                <c:pt idx="91">
                  <c:v>1139887</c:v>
                </c:pt>
                <c:pt idx="92">
                  <c:v>1181072</c:v>
                </c:pt>
                <c:pt idx="93">
                  <c:v>1178243</c:v>
                </c:pt>
                <c:pt idx="94">
                  <c:v>1176738</c:v>
                </c:pt>
                <c:pt idx="95">
                  <c:v>1149217</c:v>
                </c:pt>
                <c:pt idx="96">
                  <c:v>1188492</c:v>
                </c:pt>
                <c:pt idx="97">
                  <c:v>1170501</c:v>
                </c:pt>
                <c:pt idx="98">
                  <c:v>1213600</c:v>
                </c:pt>
                <c:pt idx="99">
                  <c:v>1191498</c:v>
                </c:pt>
                <c:pt idx="100">
                  <c:v>1195849</c:v>
                </c:pt>
                <c:pt idx="101">
                  <c:v>1192239</c:v>
                </c:pt>
                <c:pt idx="102">
                  <c:v>1193088</c:v>
                </c:pt>
                <c:pt idx="103">
                  <c:v>1194513</c:v>
                </c:pt>
                <c:pt idx="104">
                  <c:v>1206066</c:v>
                </c:pt>
                <c:pt idx="105">
                  <c:v>1206419</c:v>
                </c:pt>
                <c:pt idx="106">
                  <c:v>1202063</c:v>
                </c:pt>
                <c:pt idx="107">
                  <c:v>1196423</c:v>
                </c:pt>
                <c:pt idx="108">
                  <c:v>1202151</c:v>
                </c:pt>
                <c:pt idx="109">
                  <c:v>1185074</c:v>
                </c:pt>
                <c:pt idx="110">
                  <c:v>1188539</c:v>
                </c:pt>
                <c:pt idx="111">
                  <c:v>1206029</c:v>
                </c:pt>
                <c:pt idx="112">
                  <c:v>1204577</c:v>
                </c:pt>
                <c:pt idx="113">
                  <c:v>1202938</c:v>
                </c:pt>
                <c:pt idx="114">
                  <c:v>1195107</c:v>
                </c:pt>
              </c:numCache>
            </c:numRef>
          </c:val>
          <c:smooth val="0"/>
          <c:extLst>
            <c:ext xmlns:c16="http://schemas.microsoft.com/office/drawing/2014/chart" uri="{C3380CC4-5D6E-409C-BE32-E72D297353CC}">
              <c16:uniqueId val="{00000002-EB17-461B-9373-F9A5836C2B86}"/>
            </c:ext>
          </c:extLst>
        </c:ser>
        <c:dLbls>
          <c:showLegendKey val="0"/>
          <c:showVal val="0"/>
          <c:showCatName val="0"/>
          <c:showSerName val="0"/>
          <c:showPercent val="0"/>
          <c:showBubbleSize val="0"/>
        </c:dLbls>
        <c:marker val="1"/>
        <c:smooth val="0"/>
        <c:axId val="538477224"/>
        <c:axId val="538477552"/>
      </c:lineChart>
      <c:lineChart>
        <c:grouping val="standard"/>
        <c:varyColors val="0"/>
        <c:ser>
          <c:idx val="0"/>
          <c:order val="3"/>
          <c:tx>
            <c:v>Annual Fund</c:v>
          </c:tx>
          <c:spPr>
            <a:ln w="28575" cap="rnd">
              <a:solidFill>
                <a:srgbClr val="F7A81B"/>
              </a:solidFill>
              <a:round/>
            </a:ln>
            <a:effectLst/>
          </c:spPr>
          <c:marker>
            <c:symbol val="none"/>
          </c:marker>
          <c:val>
            <c:numRef>
              <c:f>'WW 1 July All History'!$K$2:$K$116</c:f>
              <c:numCache>
                <c:formatCode>General</c:formatCode>
                <c:ptCount val="115"/>
                <c:pt idx="44" formatCode="&quot;$&quot;#,##0">
                  <c:v>318019</c:v>
                </c:pt>
                <c:pt idx="45" formatCode="&quot;$&quot;#,##0">
                  <c:v>172176</c:v>
                </c:pt>
                <c:pt idx="46" formatCode="&quot;$&quot;#,##0">
                  <c:v>265366</c:v>
                </c:pt>
                <c:pt idx="47" formatCode="&quot;$&quot;#,##0">
                  <c:v>308643</c:v>
                </c:pt>
                <c:pt idx="48" formatCode="&quot;$&quot;#,##0">
                  <c:v>274169</c:v>
                </c:pt>
                <c:pt idx="49" formatCode="&quot;$&quot;#,##0">
                  <c:v>283945</c:v>
                </c:pt>
                <c:pt idx="50" formatCode="&quot;$&quot;#,##0">
                  <c:v>518191</c:v>
                </c:pt>
                <c:pt idx="51" formatCode="&quot;$&quot;#,##0">
                  <c:v>480323</c:v>
                </c:pt>
                <c:pt idx="52" formatCode="&quot;$&quot;#,##0">
                  <c:v>537703</c:v>
                </c:pt>
                <c:pt idx="53" formatCode="&quot;$&quot;#,##0">
                  <c:v>571250</c:v>
                </c:pt>
                <c:pt idx="54" formatCode="&quot;$&quot;#,##0">
                  <c:v>624711</c:v>
                </c:pt>
                <c:pt idx="55" formatCode="&quot;$&quot;#,##0">
                  <c:v>695749</c:v>
                </c:pt>
                <c:pt idx="56" formatCode="&quot;$&quot;#,##0">
                  <c:v>825501</c:v>
                </c:pt>
                <c:pt idx="57" formatCode="&quot;$&quot;#,##0">
                  <c:v>916927</c:v>
                </c:pt>
                <c:pt idx="58" formatCode="&quot;$&quot;#,##0">
                  <c:v>958559</c:v>
                </c:pt>
                <c:pt idx="59" formatCode="&quot;$&quot;#,##0">
                  <c:v>997303</c:v>
                </c:pt>
                <c:pt idx="60" formatCode="&quot;$&quot;#,##0">
                  <c:v>1072508</c:v>
                </c:pt>
                <c:pt idx="61" formatCode="&quot;$&quot;#,##0">
                  <c:v>1143727</c:v>
                </c:pt>
                <c:pt idx="62" formatCode="&quot;$&quot;#,##0">
                  <c:v>1176235</c:v>
                </c:pt>
                <c:pt idx="63" formatCode="&quot;$&quot;#,##0">
                  <c:v>1184023</c:v>
                </c:pt>
                <c:pt idx="64" formatCode="&quot;$&quot;#,##0">
                  <c:v>1536325</c:v>
                </c:pt>
                <c:pt idx="65" formatCode="&quot;$&quot;#,##0">
                  <c:v>1946402</c:v>
                </c:pt>
                <c:pt idx="66" formatCode="&quot;$&quot;#,##0">
                  <c:v>2461463</c:v>
                </c:pt>
                <c:pt idx="67" formatCode="&quot;$&quot;#,##0">
                  <c:v>3454837</c:v>
                </c:pt>
                <c:pt idx="68" formatCode="&quot;$&quot;#,##0">
                  <c:v>4422214</c:v>
                </c:pt>
                <c:pt idx="69" formatCode="&quot;$&quot;#,##0">
                  <c:v>5878320</c:v>
                </c:pt>
                <c:pt idx="70" formatCode="&quot;$&quot;#,##0">
                  <c:v>7115856</c:v>
                </c:pt>
                <c:pt idx="71" formatCode="&quot;$&quot;#,##0">
                  <c:v>8358319</c:v>
                </c:pt>
                <c:pt idx="72" formatCode="&quot;$&quot;#,##0">
                  <c:v>10104473</c:v>
                </c:pt>
                <c:pt idx="73" formatCode="&quot;$&quot;#,##0">
                  <c:v>11928204</c:v>
                </c:pt>
                <c:pt idx="74" formatCode="&quot;$&quot;#,##0">
                  <c:v>15264924</c:v>
                </c:pt>
                <c:pt idx="75" formatCode="&quot;$&quot;#,##0">
                  <c:v>16175119</c:v>
                </c:pt>
                <c:pt idx="76" formatCode="&quot;$&quot;#,##0">
                  <c:v>16619485</c:v>
                </c:pt>
                <c:pt idx="77" formatCode="&quot;$&quot;#,##0">
                  <c:v>17636350</c:v>
                </c:pt>
                <c:pt idx="78" formatCode="&quot;$&quot;#,##0">
                  <c:v>19035106</c:v>
                </c:pt>
                <c:pt idx="79" formatCode="&quot;$&quot;#,##0">
                  <c:v>21913289</c:v>
                </c:pt>
                <c:pt idx="80" formatCode="&quot;$&quot;#,##0">
                  <c:v>24311364</c:v>
                </c:pt>
                <c:pt idx="81" formatCode="&quot;$&quot;#,##0">
                  <c:v>26587000</c:v>
                </c:pt>
                <c:pt idx="82" formatCode="&quot;$&quot;#,##0">
                  <c:v>24095000</c:v>
                </c:pt>
                <c:pt idx="83" formatCode="&quot;$&quot;#,##0">
                  <c:v>15793000</c:v>
                </c:pt>
                <c:pt idx="84" formatCode="&quot;$&quot;#,##0">
                  <c:v>23305000</c:v>
                </c:pt>
                <c:pt idx="85" formatCode="&quot;$&quot;#,##0">
                  <c:v>30683644.82</c:v>
                </c:pt>
                <c:pt idx="86" formatCode="&quot;$&quot;#,##0">
                  <c:v>35290157.020000003</c:v>
                </c:pt>
                <c:pt idx="87" formatCode="&quot;$&quot;#,##0">
                  <c:v>40639385.75</c:v>
                </c:pt>
                <c:pt idx="88" formatCode="&quot;$&quot;#,##0">
                  <c:v>44344795.969999999</c:v>
                </c:pt>
                <c:pt idx="89" formatCode="&quot;$&quot;#,##0">
                  <c:v>48377219.350000001</c:v>
                </c:pt>
                <c:pt idx="90" formatCode="&quot;$&quot;#,##0">
                  <c:v>52561869.159999996</c:v>
                </c:pt>
                <c:pt idx="91" formatCode="&quot;$&quot;#,##0">
                  <c:v>56120372.75</c:v>
                </c:pt>
                <c:pt idx="92" formatCode="&quot;$&quot;#,##0">
                  <c:v>60079262.75</c:v>
                </c:pt>
                <c:pt idx="93" formatCode="&quot;$&quot;#,##0">
                  <c:v>56422191.539999999</c:v>
                </c:pt>
                <c:pt idx="94" formatCode="&quot;$&quot;#,##0">
                  <c:v>55802805.100000001</c:v>
                </c:pt>
                <c:pt idx="95" formatCode="&quot;$&quot;#,##0">
                  <c:v>59820586.82</c:v>
                </c:pt>
                <c:pt idx="96" formatCode="&quot;$&quot;#,##0">
                  <c:v>61100000</c:v>
                </c:pt>
                <c:pt idx="97" formatCode="&quot;$&quot;#,##0">
                  <c:v>67500000</c:v>
                </c:pt>
                <c:pt idx="98" formatCode="&quot;$&quot;#,##0">
                  <c:v>55800000</c:v>
                </c:pt>
                <c:pt idx="99" formatCode="&quot;$&quot;#,##0">
                  <c:v>70500000</c:v>
                </c:pt>
                <c:pt idx="100" formatCode="&quot;$&quot;#,##0">
                  <c:v>84700000</c:v>
                </c:pt>
                <c:pt idx="101" formatCode="&quot;$&quot;#,##0">
                  <c:v>92600000</c:v>
                </c:pt>
                <c:pt idx="102" formatCode="&quot;$&quot;#,##0">
                  <c:v>102800000</c:v>
                </c:pt>
                <c:pt idx="103" formatCode="&quot;$&quot;#,##0">
                  <c:v>114800000</c:v>
                </c:pt>
                <c:pt idx="104" formatCode="&quot;$&quot;#,##0">
                  <c:v>99300000</c:v>
                </c:pt>
                <c:pt idx="105" formatCode="&quot;$&quot;#,##0">
                  <c:v>100400000</c:v>
                </c:pt>
                <c:pt idx="106" formatCode="&quot;$&quot;#,##0">
                  <c:v>107733000</c:v>
                </c:pt>
                <c:pt idx="107" formatCode="&quot;$&quot;#,##0">
                  <c:v>110100000</c:v>
                </c:pt>
                <c:pt idx="108" formatCode="&quot;$&quot;#,##0">
                  <c:v>115100000</c:v>
                </c:pt>
                <c:pt idx="109" formatCode="&quot;$&quot;#,##0">
                  <c:v>116600000</c:v>
                </c:pt>
                <c:pt idx="110" formatCode="&quot;$&quot;#,##0">
                  <c:v>122900000</c:v>
                </c:pt>
                <c:pt idx="111" formatCode="&quot;$&quot;#,##0">
                  <c:v>120100000</c:v>
                </c:pt>
                <c:pt idx="112" formatCode="&quot;$&quot;#,##0">
                  <c:v>140200000</c:v>
                </c:pt>
                <c:pt idx="113" formatCode="&quot;$&quot;#,##0">
                  <c:v>131400000</c:v>
                </c:pt>
                <c:pt idx="114" formatCode="&quot;$&quot;#,##0">
                  <c:v>126100000</c:v>
                </c:pt>
              </c:numCache>
            </c:numRef>
          </c:val>
          <c:smooth val="0"/>
          <c:extLst>
            <c:ext xmlns:c16="http://schemas.microsoft.com/office/drawing/2014/chart" uri="{C3380CC4-5D6E-409C-BE32-E72D297353CC}">
              <c16:uniqueId val="{00000003-EB17-461B-9373-F9A5836C2B86}"/>
            </c:ext>
          </c:extLst>
        </c:ser>
        <c:dLbls>
          <c:showLegendKey val="0"/>
          <c:showVal val="0"/>
          <c:showCatName val="0"/>
          <c:showSerName val="0"/>
          <c:showPercent val="0"/>
          <c:showBubbleSize val="0"/>
        </c:dLbls>
        <c:marker val="1"/>
        <c:smooth val="0"/>
        <c:axId val="640408896"/>
        <c:axId val="640407912"/>
      </c:lineChart>
      <c:catAx>
        <c:axId val="538477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8477552"/>
        <c:crosses val="autoZero"/>
        <c:auto val="1"/>
        <c:lblAlgn val="ctr"/>
        <c:lblOffset val="100"/>
        <c:noMultiLvlLbl val="0"/>
      </c:catAx>
      <c:valAx>
        <c:axId val="5384775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8477224"/>
        <c:crosses val="autoZero"/>
        <c:crossBetween val="between"/>
      </c:valAx>
      <c:valAx>
        <c:axId val="640407912"/>
        <c:scaling>
          <c:orientation val="minMax"/>
          <c:max val="160000000"/>
          <c:min val="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0408896"/>
        <c:crosses val="max"/>
        <c:crossBetween val="between"/>
      </c:valAx>
      <c:catAx>
        <c:axId val="640408896"/>
        <c:scaling>
          <c:orientation val="minMax"/>
        </c:scaling>
        <c:delete val="1"/>
        <c:axPos val="b"/>
        <c:majorTickMark val="out"/>
        <c:minorTickMark val="none"/>
        <c:tickLblPos val="nextTo"/>
        <c:crossAx val="640407912"/>
        <c:crosses val="autoZero"/>
        <c:auto val="1"/>
        <c:lblAlgn val="ctr"/>
        <c:lblOffset val="100"/>
        <c:noMultiLvlLbl val="0"/>
      </c:catAx>
      <c:spPr>
        <a:noFill/>
        <a:ln>
          <a:noFill/>
        </a:ln>
        <a:effectLst/>
      </c:spPr>
    </c:plotArea>
    <c:legend>
      <c:legendPos val="b"/>
      <c:layout>
        <c:manualLayout>
          <c:xMode val="edge"/>
          <c:yMode val="edge"/>
          <c:x val="0.35790812329753108"/>
          <c:y val="0.94727624608991901"/>
          <c:w val="0.39130540586238777"/>
          <c:h val="3.88946439603086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0.8829</cdr:x>
      <cdr:y>0.25488</cdr:y>
    </cdr:from>
    <cdr:to>
      <cdr:x>0.90709</cdr:x>
      <cdr:y>0.67079</cdr:y>
    </cdr:to>
    <cdr:sp macro="" textlink="">
      <cdr:nvSpPr>
        <cdr:cNvPr id="2" name="Arrow: Up 1">
          <a:extLst xmlns:a="http://schemas.openxmlformats.org/drawingml/2006/main">
            <a:ext uri="{FF2B5EF4-FFF2-40B4-BE49-F238E27FC236}">
              <a16:creationId xmlns:a16="http://schemas.microsoft.com/office/drawing/2014/main" id="{1BC67EC5-7676-4CD4-B289-C50EF2978877}"/>
            </a:ext>
          </a:extLst>
        </cdr:cNvPr>
        <cdr:cNvSpPr/>
      </cdr:nvSpPr>
      <cdr:spPr>
        <a:xfrm xmlns:a="http://schemas.openxmlformats.org/drawingml/2006/main">
          <a:off x="7569183" y="1111051"/>
          <a:ext cx="207398" cy="1813004"/>
        </a:xfrm>
        <a:prstGeom xmlns:a="http://schemas.openxmlformats.org/drawingml/2006/main" prst="upArrow">
          <a:avLst/>
        </a:prstGeom>
        <a:solidFill xmlns:a="http://schemas.openxmlformats.org/drawingml/2006/main">
          <a:srgbClr val="FF00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highlight>
              <a:srgbClr val="FF0000"/>
            </a:highlight>
          </a:endParaRPr>
        </a:p>
      </cdr:txBody>
    </cdr:sp>
  </cdr:relSizeAnchor>
  <cdr:relSizeAnchor xmlns:cdr="http://schemas.openxmlformats.org/drawingml/2006/chartDrawing">
    <cdr:from>
      <cdr:x>0.83232</cdr:x>
      <cdr:y>0.6669</cdr:y>
    </cdr:from>
    <cdr:to>
      <cdr:x>0.92845</cdr:x>
      <cdr:y>0.72222</cdr:y>
    </cdr:to>
    <cdr:sp macro="" textlink="">
      <cdr:nvSpPr>
        <cdr:cNvPr id="3" name="Flowchart: Process 2">
          <a:extLst xmlns:a="http://schemas.openxmlformats.org/drawingml/2006/main">
            <a:ext uri="{FF2B5EF4-FFF2-40B4-BE49-F238E27FC236}">
              <a16:creationId xmlns:a16="http://schemas.microsoft.com/office/drawing/2014/main" id="{BD3D829A-1935-4FD3-BB90-083A949D35DB}"/>
            </a:ext>
          </a:extLst>
        </cdr:cNvPr>
        <cdr:cNvSpPr/>
      </cdr:nvSpPr>
      <cdr:spPr>
        <a:xfrm xmlns:a="http://schemas.openxmlformats.org/drawingml/2006/main">
          <a:off x="7147646" y="3147475"/>
          <a:ext cx="825535" cy="261086"/>
        </a:xfrm>
        <a:prstGeom xmlns:a="http://schemas.openxmlformats.org/drawingml/2006/main" prst="flowChartProcess">
          <a:avLst/>
        </a:prstGeom>
        <a:solidFill xmlns:a="http://schemas.openxmlformats.org/drawingml/2006/main">
          <a:srgbClr val="FF00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sz="1200" b="1" dirty="0"/>
            <a:t>COVID-19</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A940F36-878F-450E-92A3-96E310AB8A07}" type="datetimeFigureOut">
              <a:rPr lang="en-US" smtClean="0"/>
              <a:t>2/20/2021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0471115-1A78-479A-9EA9-CC0E9534E90B}" type="slidenum">
              <a:rPr lang="en-US" smtClean="0"/>
              <a:t>‹#›</a:t>
            </a:fld>
            <a:endParaRPr lang="en-US" dirty="0"/>
          </a:p>
        </p:txBody>
      </p:sp>
    </p:spTree>
    <p:extLst>
      <p:ext uri="{BB962C8B-B14F-4D97-AF65-F5344CB8AC3E}">
        <p14:creationId xmlns:p14="http://schemas.microsoft.com/office/powerpoint/2010/main" val="1240183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471115-1A78-479A-9EA9-CC0E9534E90B}" type="slidenum">
              <a:rPr lang="en-US" smtClean="0"/>
              <a:t>1</a:t>
            </a:fld>
            <a:endParaRPr lang="en-US" dirty="0"/>
          </a:p>
        </p:txBody>
      </p:sp>
    </p:spTree>
    <p:extLst>
      <p:ext uri="{BB962C8B-B14F-4D97-AF65-F5344CB8AC3E}">
        <p14:creationId xmlns:p14="http://schemas.microsoft.com/office/powerpoint/2010/main" val="8198609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  RICH  )</a:t>
            </a:r>
            <a:r>
              <a:rPr lang="en-US" baseline="0" dirty="0"/>
              <a:t>   …planning a gift to Rotary’s Endowment will help people by supporting your favorite causes </a:t>
            </a:r>
            <a:r>
              <a:rPr lang="en-US" sz="2000" b="1" u="sng" dirty="0"/>
              <a:t>forever</a:t>
            </a:r>
            <a:r>
              <a:rPr lang="en-US" baseline="0" dirty="0"/>
              <a:t>.   NEXT ….</a:t>
            </a:r>
            <a:endParaRPr lang="en-US" dirty="0"/>
          </a:p>
        </p:txBody>
      </p:sp>
      <p:sp>
        <p:nvSpPr>
          <p:cNvPr id="4" name="Slide Number Placeholder 3"/>
          <p:cNvSpPr>
            <a:spLocks noGrp="1"/>
          </p:cNvSpPr>
          <p:nvPr>
            <p:ph type="sldNum" sz="quarter" idx="10"/>
          </p:nvPr>
        </p:nvSpPr>
        <p:spPr/>
        <p:txBody>
          <a:bodyPr/>
          <a:lstStyle/>
          <a:p>
            <a:fld id="{BE28465E-FA5F-4447-8A9F-2CE5D4105353}" type="slidenum">
              <a:rPr lang="en-US" smtClean="0"/>
              <a:t>10</a:t>
            </a:fld>
            <a:endParaRPr lang="en-US" dirty="0"/>
          </a:p>
        </p:txBody>
      </p:sp>
    </p:spTree>
    <p:extLst>
      <p:ext uri="{BB962C8B-B14F-4D97-AF65-F5344CB8AC3E}">
        <p14:creationId xmlns:p14="http://schemas.microsoft.com/office/powerpoint/2010/main" val="376715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i="1" kern="1200" dirty="0">
                <a:solidFill>
                  <a:schemeClr val="tx1"/>
                </a:solidFill>
                <a:effectLst/>
                <a:latin typeface="+mn-lt"/>
                <a:ea typeface="+mn-ea"/>
                <a:cs typeface="+mn-cs"/>
              </a:rPr>
              <a:t>( LAURIE)  </a:t>
            </a:r>
            <a:r>
              <a:rPr lang="en-US" sz="1200" i="1" kern="1200" dirty="0">
                <a:solidFill>
                  <a:schemeClr val="tx1"/>
                </a:solidFill>
                <a:effectLst/>
                <a:latin typeface="+mn-lt"/>
                <a:ea typeface="+mn-ea"/>
                <a:cs typeface="+mn-cs"/>
              </a:rPr>
              <a:t>- The</a:t>
            </a:r>
            <a:r>
              <a:rPr lang="en-US" sz="1200" i="1" kern="1200" baseline="0" dirty="0">
                <a:solidFill>
                  <a:schemeClr val="tx1"/>
                </a:solidFill>
                <a:effectLst/>
                <a:latin typeface="+mn-lt"/>
                <a:ea typeface="+mn-ea"/>
                <a:cs typeface="+mn-cs"/>
              </a:rPr>
              <a:t> gift options mentioned in this section are available almost exclusively in the United States.</a:t>
            </a:r>
          </a:p>
          <a:p>
            <a:endParaRPr lang="en-US" dirty="0"/>
          </a:p>
          <a:p>
            <a:r>
              <a:rPr lang="en-US" sz="1200" kern="1200" dirty="0">
                <a:solidFill>
                  <a:schemeClr val="tx1"/>
                </a:solidFill>
                <a:effectLst/>
                <a:latin typeface="+mn-lt"/>
                <a:ea typeface="+mn-ea"/>
                <a:cs typeface="+mn-cs"/>
              </a:rPr>
              <a:t>If you are 70½ or older, you can make gifts to Rotary directly from your Individual Retirement</a:t>
            </a:r>
            <a:r>
              <a:rPr lang="en-US" sz="1200" kern="1200" baseline="0" dirty="0">
                <a:solidFill>
                  <a:schemeClr val="tx1"/>
                </a:solidFill>
                <a:effectLst/>
                <a:latin typeface="+mn-lt"/>
                <a:ea typeface="+mn-ea"/>
                <a:cs typeface="+mn-cs"/>
              </a:rPr>
              <a:t> Account to satisfy your requirement minimum distribution and qualify for a tax deduction.</a:t>
            </a:r>
          </a:p>
          <a:p>
            <a:pPr marL="285750" indent="-285750">
              <a:spcBef>
                <a:spcPts val="600"/>
              </a:spcBef>
              <a:buFont typeface="Arial" panose="020B0604020202020204" pitchFamily="34" charset="0"/>
              <a:buChar char="•"/>
            </a:pPr>
            <a:r>
              <a:rPr lang="en-US" sz="1200" dirty="0">
                <a:latin typeface="Georgia" charset="0"/>
                <a:ea typeface="Georgia" charset="0"/>
                <a:cs typeface="Georgia" charset="0"/>
              </a:rPr>
              <a:t>See your gift in action </a:t>
            </a:r>
          </a:p>
          <a:p>
            <a:pPr marL="0" indent="0">
              <a:spcBef>
                <a:spcPts val="600"/>
              </a:spcBef>
              <a:buNone/>
            </a:pPr>
            <a:endParaRPr lang="en-US" sz="1200" dirty="0">
              <a:latin typeface="Georgia" charset="0"/>
              <a:ea typeface="Georgia" charset="0"/>
              <a:cs typeface="Georgia" charset="0"/>
            </a:endParaRPr>
          </a:p>
          <a:p>
            <a:pPr marL="285750" indent="-285750">
              <a:spcBef>
                <a:spcPts val="600"/>
              </a:spcBef>
              <a:buFont typeface="Arial" panose="020B0604020202020204" pitchFamily="34" charset="0"/>
              <a:buChar char="•"/>
            </a:pPr>
            <a:r>
              <a:rPr lang="en-US" sz="1200" dirty="0">
                <a:latin typeface="Georgia" charset="0"/>
                <a:ea typeface="Georgia" charset="0"/>
                <a:cs typeface="Georgia" charset="0"/>
              </a:rPr>
              <a:t>Do good with your Required Minimum Distribution from your IRA</a:t>
            </a:r>
          </a:p>
          <a:p>
            <a:pPr marL="285750" indent="-285750">
              <a:spcBef>
                <a:spcPts val="600"/>
              </a:spcBef>
              <a:buFont typeface="Arial" panose="020B0604020202020204" pitchFamily="34" charset="0"/>
              <a:buChar char="•"/>
            </a:pPr>
            <a:endParaRPr lang="en-US" sz="1200" dirty="0">
              <a:latin typeface="Georgia" charset="0"/>
              <a:ea typeface="Georgia" charset="0"/>
              <a:cs typeface="Georgia" charset="0"/>
            </a:endParaRPr>
          </a:p>
          <a:p>
            <a:pPr marL="285750" indent="-285750">
              <a:spcBef>
                <a:spcPts val="600"/>
              </a:spcBef>
              <a:buFont typeface="Arial" panose="020B0604020202020204" pitchFamily="34" charset="0"/>
              <a:buChar char="•"/>
            </a:pPr>
            <a:r>
              <a:rPr lang="en-US" sz="1200" dirty="0">
                <a:latin typeface="Georgia" charset="0"/>
              </a:rPr>
              <a:t>Reduce income tax with a deduction or the Qualified Charitable Distribution (IRA Rollover)</a:t>
            </a:r>
          </a:p>
          <a:p>
            <a:pPr marL="285750" indent="-285750">
              <a:spcBef>
                <a:spcPts val="600"/>
              </a:spcBef>
              <a:buFont typeface="Arial" panose="020B0604020202020204" pitchFamily="34" charset="0"/>
              <a:buChar char="•"/>
            </a:pPr>
            <a:endParaRPr lang="en-US" sz="1200" dirty="0">
              <a:latin typeface="Georgia" charset="0"/>
            </a:endParaRPr>
          </a:p>
          <a:p>
            <a:pPr marL="285750" indent="-285750">
              <a:spcBef>
                <a:spcPts val="600"/>
              </a:spcBef>
              <a:buFont typeface="Arial" panose="020B0604020202020204" pitchFamily="34" charset="0"/>
              <a:buChar char="•"/>
            </a:pPr>
            <a:r>
              <a:rPr lang="en-US" sz="1200" dirty="0">
                <a:latin typeface="Georgia" charset="0"/>
              </a:rPr>
              <a:t>Prevent double taxation on inheritances</a:t>
            </a:r>
          </a:p>
          <a:p>
            <a:pPr marL="285750" indent="-285750">
              <a:spcBef>
                <a:spcPts val="600"/>
              </a:spcBef>
              <a:buFont typeface="Arial" panose="020B0604020202020204" pitchFamily="34" charset="0"/>
              <a:buChar char="•"/>
            </a:pPr>
            <a:endParaRPr lang="en-US" sz="1200" dirty="0">
              <a:latin typeface="Georgia" charset="0"/>
            </a:endParaRPr>
          </a:p>
          <a:p>
            <a:pPr marL="285750" indent="-285750">
              <a:spcBef>
                <a:spcPts val="600"/>
              </a:spcBef>
              <a:buFont typeface="Arial" panose="020B0604020202020204" pitchFamily="34" charset="0"/>
              <a:buChar char="•"/>
            </a:pPr>
            <a:r>
              <a:rPr lang="en-US" sz="1200" dirty="0">
                <a:latin typeface="Georgia" charset="0"/>
              </a:rPr>
              <a:t>Receive Major Donor recognition and Arch Klumph Society membership</a:t>
            </a:r>
            <a:endParaRPr lang="en-US" sz="1200" dirty="0">
              <a:latin typeface="Georgia" pitchFamily="18" charset="0"/>
            </a:endParaRPr>
          </a:p>
          <a:p>
            <a:endParaRPr lang="en-US" dirty="0"/>
          </a:p>
        </p:txBody>
      </p:sp>
      <p:sp>
        <p:nvSpPr>
          <p:cNvPr id="4" name="Slide Number Placeholder 3"/>
          <p:cNvSpPr>
            <a:spLocks noGrp="1"/>
          </p:cNvSpPr>
          <p:nvPr>
            <p:ph type="sldNum" sz="quarter" idx="10"/>
          </p:nvPr>
        </p:nvSpPr>
        <p:spPr/>
        <p:txBody>
          <a:bodyPr/>
          <a:lstStyle/>
          <a:p>
            <a:fld id="{BE28465E-FA5F-4447-8A9F-2CE5D4105353}" type="slidenum">
              <a:rPr lang="en-US" smtClean="0"/>
              <a:t>11</a:t>
            </a:fld>
            <a:endParaRPr lang="en-US" dirty="0"/>
          </a:p>
        </p:txBody>
      </p:sp>
    </p:spTree>
    <p:extLst>
      <p:ext uri="{BB962C8B-B14F-4D97-AF65-F5344CB8AC3E}">
        <p14:creationId xmlns:p14="http://schemas.microsoft.com/office/powerpoint/2010/main" val="3573547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LAURIE )</a:t>
            </a:r>
          </a:p>
          <a:p>
            <a:endParaRPr lang="en-US" dirty="0"/>
          </a:p>
          <a:p>
            <a:r>
              <a:rPr lang="en-US" dirty="0"/>
              <a:t>Will-</a:t>
            </a:r>
            <a:r>
              <a:rPr lang="en-US" baseline="0" dirty="0"/>
              <a:t> specific amount or percentage</a:t>
            </a:r>
          </a:p>
          <a:p>
            <a:endParaRPr lang="en-US" baseline="0" dirty="0"/>
          </a:p>
          <a:p>
            <a:r>
              <a:rPr lang="en-US" baseline="0" dirty="0"/>
              <a:t>The Rotary Foundation of Rotary International </a:t>
            </a:r>
          </a:p>
          <a:p>
            <a:endParaRPr lang="en-US" baseline="0" dirty="0"/>
          </a:p>
          <a:p>
            <a:r>
              <a:rPr lang="en-US" baseline="0" dirty="0"/>
              <a:t>Creating the personalized legacy- do that with a TGA</a:t>
            </a:r>
            <a:endParaRPr lang="en-US" dirty="0"/>
          </a:p>
        </p:txBody>
      </p:sp>
      <p:sp>
        <p:nvSpPr>
          <p:cNvPr id="4" name="Slide Number Placeholder 3"/>
          <p:cNvSpPr>
            <a:spLocks noGrp="1"/>
          </p:cNvSpPr>
          <p:nvPr>
            <p:ph type="sldNum" sz="quarter" idx="10"/>
          </p:nvPr>
        </p:nvSpPr>
        <p:spPr/>
        <p:txBody>
          <a:bodyPr/>
          <a:lstStyle/>
          <a:p>
            <a:fld id="{BE28465E-FA5F-4447-8A9F-2CE5D4105353}" type="slidenum">
              <a:rPr lang="en-US" smtClean="0"/>
              <a:t>12</a:t>
            </a:fld>
            <a:endParaRPr lang="en-US" dirty="0"/>
          </a:p>
        </p:txBody>
      </p:sp>
    </p:spTree>
    <p:extLst>
      <p:ext uri="{BB962C8B-B14F-4D97-AF65-F5344CB8AC3E}">
        <p14:creationId xmlns:p14="http://schemas.microsoft.com/office/powerpoint/2010/main" val="318301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i="0" kern="1200" dirty="0">
                <a:solidFill>
                  <a:schemeClr val="tx1"/>
                </a:solidFill>
                <a:effectLst/>
                <a:latin typeface="+mn-lt"/>
                <a:ea typeface="+mn-ea"/>
                <a:cs typeface="+mn-cs"/>
              </a:rPr>
              <a:t>( LAURIE )  </a:t>
            </a:r>
            <a:r>
              <a:rPr lang="en-US" sz="1200" i="1" kern="1200" dirty="0">
                <a:solidFill>
                  <a:schemeClr val="tx1"/>
                </a:solidFill>
                <a:effectLst/>
                <a:latin typeface="+mn-lt"/>
                <a:ea typeface="+mn-ea"/>
                <a:cs typeface="+mn-cs"/>
              </a:rPr>
              <a:t>- The</a:t>
            </a:r>
            <a:r>
              <a:rPr lang="en-US" sz="1200" i="1" kern="1200" baseline="0" dirty="0">
                <a:solidFill>
                  <a:schemeClr val="tx1"/>
                </a:solidFill>
                <a:effectLst/>
                <a:latin typeface="+mn-lt"/>
                <a:ea typeface="+mn-ea"/>
                <a:cs typeface="+mn-cs"/>
              </a:rPr>
              <a:t> gift options mentioned in this section are available almost exclusively in the United States.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Charitable Gift Annuities</a:t>
            </a:r>
            <a:r>
              <a:rPr lang="en-US" sz="1200" kern="1200" baseline="0" dirty="0">
                <a:solidFill>
                  <a:schemeClr val="tx1"/>
                </a:solidFill>
                <a:effectLst/>
                <a:latin typeface="+mn-lt"/>
                <a:ea typeface="+mn-ea"/>
                <a:cs typeface="+mn-cs"/>
              </a:rPr>
              <a:t> and Charitable Remainder Trusts are </a:t>
            </a:r>
            <a:r>
              <a:rPr lang="en-US" sz="1200" kern="1200" dirty="0">
                <a:solidFill>
                  <a:schemeClr val="tx1"/>
                </a:solidFill>
                <a:effectLst/>
                <a:latin typeface="+mn-lt"/>
                <a:ea typeface="+mn-ea"/>
                <a:cs typeface="+mn-cs"/>
              </a:rPr>
              <a:t>a great way for individuals and couples who are at least 50 years old to save money on unnecessary taxes and turn low-yielding assets into a regular income stream.</a:t>
            </a:r>
          </a:p>
          <a:p>
            <a:pPr marL="0" indent="0">
              <a:spcBef>
                <a:spcPts val="600"/>
              </a:spcBef>
              <a:buNone/>
            </a:pPr>
            <a:r>
              <a:rPr lang="en-US" sz="1200" b="1" u="sng" dirty="0">
                <a:solidFill>
                  <a:schemeClr val="tx2"/>
                </a:solidFill>
                <a:latin typeface="Georgia" charset="0"/>
              </a:rPr>
              <a:t>Charitable Gift Annuity</a:t>
            </a:r>
            <a:r>
              <a:rPr lang="en-US" sz="1200" dirty="0">
                <a:solidFill>
                  <a:schemeClr val="tx2"/>
                </a:solidFill>
                <a:latin typeface="Georgia" charset="0"/>
              </a:rPr>
              <a:t>.  Fixed payments for life  - backed by the unrestricted assets of The Rotary Foundation.  </a:t>
            </a:r>
          </a:p>
          <a:p>
            <a:pPr marL="285750" indent="-285750">
              <a:spcBef>
                <a:spcPts val="600"/>
              </a:spcBef>
              <a:buFont typeface="Arial" panose="020B0604020202020204" pitchFamily="34" charset="0"/>
              <a:buChar char="•"/>
            </a:pPr>
            <a:endParaRPr lang="en-US" sz="1200" u="sng" dirty="0">
              <a:solidFill>
                <a:schemeClr val="tx2"/>
              </a:solidFill>
              <a:latin typeface="Georgia" charset="0"/>
            </a:endParaRPr>
          </a:p>
          <a:p>
            <a:pPr marL="0" indent="0">
              <a:spcBef>
                <a:spcPts val="600"/>
              </a:spcBef>
              <a:buNone/>
            </a:pPr>
            <a:r>
              <a:rPr lang="en-US" sz="1200" b="1" u="sng" dirty="0">
                <a:solidFill>
                  <a:schemeClr val="tx2"/>
                </a:solidFill>
                <a:latin typeface="Georgia" charset="0"/>
              </a:rPr>
              <a:t>Charitable Remainder Unitrust</a:t>
            </a:r>
            <a:r>
              <a:rPr lang="en-US" sz="1200" u="sng" dirty="0">
                <a:solidFill>
                  <a:schemeClr val="tx2"/>
                </a:solidFill>
                <a:latin typeface="Georgia" charset="0"/>
              </a:rPr>
              <a:t>.</a:t>
            </a:r>
            <a:r>
              <a:rPr lang="en-US" sz="1200" dirty="0">
                <a:solidFill>
                  <a:schemeClr val="tx2"/>
                </a:solidFill>
                <a:latin typeface="Georgia" charset="0"/>
              </a:rPr>
              <a:t>  Variable payments for life backed by the assets in the trust.</a:t>
            </a:r>
          </a:p>
          <a:p>
            <a:pPr marL="285750" indent="-285750">
              <a:spcBef>
                <a:spcPts val="600"/>
              </a:spcBef>
              <a:buFont typeface="Arial" panose="020B0604020202020204" pitchFamily="34" charset="0"/>
              <a:buChar char="•"/>
            </a:pPr>
            <a:endParaRPr lang="en-US" sz="1200" dirty="0">
              <a:solidFill>
                <a:schemeClr val="tx2"/>
              </a:solidFill>
              <a:latin typeface="Georgia" charset="0"/>
            </a:endParaRPr>
          </a:p>
          <a:p>
            <a:pPr marL="285750" indent="-285750">
              <a:spcBef>
                <a:spcPts val="600"/>
              </a:spcBef>
              <a:buFont typeface="Arial" panose="020B0604020202020204" pitchFamily="34" charset="0"/>
              <a:buChar char="•"/>
            </a:pPr>
            <a:r>
              <a:rPr lang="en-US" sz="1200" dirty="0">
                <a:solidFill>
                  <a:schemeClr val="tx2"/>
                </a:solidFill>
                <a:latin typeface="Georgia" charset="0"/>
              </a:rPr>
              <a:t>Partial charitable income tax deduction</a:t>
            </a:r>
          </a:p>
          <a:p>
            <a:pPr marL="285750" indent="-285750">
              <a:spcBef>
                <a:spcPts val="600"/>
              </a:spcBef>
              <a:buFont typeface="Arial" panose="020B0604020202020204" pitchFamily="34" charset="0"/>
              <a:buChar char="•"/>
            </a:pPr>
            <a:r>
              <a:rPr lang="en-US" sz="1200" dirty="0">
                <a:solidFill>
                  <a:schemeClr val="tx2"/>
                </a:solidFill>
                <a:latin typeface="Georgia" charset="0"/>
              </a:rPr>
              <a:t>Minimize capital gains tax</a:t>
            </a:r>
          </a:p>
          <a:p>
            <a:pPr marL="285750" indent="-285750">
              <a:spcBef>
                <a:spcPts val="600"/>
              </a:spcBef>
              <a:buFont typeface="Arial" panose="020B0604020202020204" pitchFamily="34" charset="0"/>
              <a:buChar char="•"/>
            </a:pPr>
            <a:r>
              <a:rPr lang="en-US" sz="1200" dirty="0">
                <a:solidFill>
                  <a:schemeClr val="tx2"/>
                </a:solidFill>
                <a:latin typeface="Georgia" charset="0"/>
              </a:rPr>
              <a:t>Face value counts towards Major Donor or Arch Klumph Society membership</a:t>
            </a:r>
          </a:p>
          <a:p>
            <a:pPr marL="285750" indent="-285750">
              <a:spcBef>
                <a:spcPts val="600"/>
              </a:spcBef>
              <a:buFont typeface="Arial" panose="020B0604020202020204" pitchFamily="34" charset="0"/>
              <a:buChar char="•"/>
            </a:pPr>
            <a:r>
              <a:rPr lang="en-US" sz="1200" dirty="0">
                <a:solidFill>
                  <a:schemeClr val="tx2"/>
                </a:solidFill>
                <a:latin typeface="Georgia" charset="0"/>
                <a:ea typeface="Georgia" charset="0"/>
                <a:cs typeface="Georgia" charset="0"/>
              </a:rPr>
              <a:t>Continues doing good in the world in Rotary’s Endowment</a:t>
            </a:r>
          </a:p>
          <a:p>
            <a:pPr marL="285750" indent="-285750">
              <a:spcBef>
                <a:spcPts val="600"/>
              </a:spcBef>
              <a:buFont typeface="Arial" panose="020B0604020202020204" pitchFamily="34" charset="0"/>
              <a:buChar char="•"/>
            </a:pPr>
            <a:r>
              <a:rPr lang="en-US" sz="1200" dirty="0">
                <a:solidFill>
                  <a:schemeClr val="tx2"/>
                </a:solidFill>
                <a:latin typeface="Georgia" charset="0"/>
                <a:ea typeface="Georgia" charset="0"/>
                <a:cs typeface="Georgia" charset="0"/>
              </a:rPr>
              <a:t>For charitably minded, rates may be higher than certificates of deposit</a:t>
            </a:r>
          </a:p>
          <a:p>
            <a:endParaRPr lang="en-US" dirty="0"/>
          </a:p>
        </p:txBody>
      </p:sp>
      <p:sp>
        <p:nvSpPr>
          <p:cNvPr id="4" name="Slide Number Placeholder 3"/>
          <p:cNvSpPr>
            <a:spLocks noGrp="1"/>
          </p:cNvSpPr>
          <p:nvPr>
            <p:ph type="sldNum" sz="quarter" idx="10"/>
          </p:nvPr>
        </p:nvSpPr>
        <p:spPr/>
        <p:txBody>
          <a:bodyPr/>
          <a:lstStyle/>
          <a:p>
            <a:fld id="{BE28465E-FA5F-4447-8A9F-2CE5D4105353}" type="slidenum">
              <a:rPr lang="en-US" smtClean="0"/>
              <a:t>13</a:t>
            </a:fld>
            <a:endParaRPr lang="en-US" dirty="0"/>
          </a:p>
        </p:txBody>
      </p:sp>
    </p:spTree>
    <p:extLst>
      <p:ext uri="{BB962C8B-B14F-4D97-AF65-F5344CB8AC3E}">
        <p14:creationId xmlns:p14="http://schemas.microsoft.com/office/powerpoint/2010/main" val="716608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i="0" kern="1200" dirty="0">
                <a:solidFill>
                  <a:schemeClr val="tx1"/>
                </a:solidFill>
                <a:effectLst/>
                <a:latin typeface="+mn-lt"/>
                <a:ea typeface="+mn-ea"/>
                <a:cs typeface="+mn-cs"/>
              </a:rPr>
              <a:t>( LAURIE ) </a:t>
            </a:r>
            <a:r>
              <a:rPr lang="en-US" sz="1200" i="1" kern="1200" dirty="0">
                <a:solidFill>
                  <a:schemeClr val="tx1"/>
                </a:solidFill>
                <a:effectLst/>
                <a:latin typeface="+mn-lt"/>
                <a:ea typeface="+mn-ea"/>
                <a:cs typeface="+mn-cs"/>
              </a:rPr>
              <a:t>- The</a:t>
            </a:r>
            <a:r>
              <a:rPr lang="en-US" sz="1200" i="1" kern="1200" baseline="0" dirty="0">
                <a:solidFill>
                  <a:schemeClr val="tx1"/>
                </a:solidFill>
                <a:effectLst/>
                <a:latin typeface="+mn-lt"/>
                <a:ea typeface="+mn-ea"/>
                <a:cs typeface="+mn-cs"/>
              </a:rPr>
              <a:t> gift options mentioned in this section are available almost exclusively in the United States. Please delete these slides before sharing this presentation in another region.</a:t>
            </a:r>
          </a:p>
          <a:p>
            <a:endParaRPr lang="en-US" dirty="0"/>
          </a:p>
          <a:p>
            <a:r>
              <a:rPr lang="en-US" sz="1200" kern="1200" dirty="0">
                <a:solidFill>
                  <a:schemeClr val="tx1"/>
                </a:solidFill>
                <a:effectLst/>
                <a:latin typeface="+mn-lt"/>
                <a:ea typeface="+mn-ea"/>
                <a:cs typeface="+mn-cs"/>
              </a:rPr>
              <a:t>Rotary’s Donor Advised Fund makes it easy for your family to support their favorite charities through a single tax-efficient account. You can set aside funds for later charitable use, maximize deductions in years they are most valuable, and avoid unnecessary capital gains taxes on gifts of appreciated stock. </a:t>
            </a:r>
          </a:p>
          <a:p>
            <a:pPr defTabSz="931774">
              <a:defRPr/>
            </a:pPr>
            <a:endParaRPr lang="en-US" dirty="0"/>
          </a:p>
        </p:txBody>
      </p:sp>
      <p:sp>
        <p:nvSpPr>
          <p:cNvPr id="4" name="Slide Number Placeholder 3"/>
          <p:cNvSpPr>
            <a:spLocks noGrp="1"/>
          </p:cNvSpPr>
          <p:nvPr>
            <p:ph type="sldNum" sz="quarter" idx="10"/>
          </p:nvPr>
        </p:nvSpPr>
        <p:spPr/>
        <p:txBody>
          <a:bodyPr/>
          <a:lstStyle/>
          <a:p>
            <a:fld id="{BE28465E-FA5F-4447-8A9F-2CE5D4105353}" type="slidenum">
              <a:rPr lang="en-US" smtClean="0"/>
              <a:t>14</a:t>
            </a:fld>
            <a:endParaRPr lang="en-US" dirty="0"/>
          </a:p>
        </p:txBody>
      </p:sp>
    </p:spTree>
    <p:extLst>
      <p:ext uri="{BB962C8B-B14F-4D97-AF65-F5344CB8AC3E}">
        <p14:creationId xmlns:p14="http://schemas.microsoft.com/office/powerpoint/2010/main" val="1654054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471115-1A78-479A-9EA9-CC0E9534E90B}" type="slidenum">
              <a:rPr lang="en-US" smtClean="0"/>
              <a:t>17</a:t>
            </a:fld>
            <a:endParaRPr lang="en-US" dirty="0"/>
          </a:p>
        </p:txBody>
      </p:sp>
    </p:spTree>
    <p:extLst>
      <p:ext uri="{BB962C8B-B14F-4D97-AF65-F5344CB8AC3E}">
        <p14:creationId xmlns:p14="http://schemas.microsoft.com/office/powerpoint/2010/main" val="119584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9E82BD-5AA2-4BBA-B692-FE6D0AFF5DDA}" type="slidenum">
              <a:rPr lang="en-US" smtClean="0"/>
              <a:t>18</a:t>
            </a:fld>
            <a:endParaRPr lang="en-US" dirty="0"/>
          </a:p>
        </p:txBody>
      </p:sp>
    </p:spTree>
    <p:extLst>
      <p:ext uri="{BB962C8B-B14F-4D97-AF65-F5344CB8AC3E}">
        <p14:creationId xmlns:p14="http://schemas.microsoft.com/office/powerpoint/2010/main" val="1933047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471115-1A78-479A-9EA9-CC0E9534E90B}" type="slidenum">
              <a:rPr lang="en-US" smtClean="0"/>
              <a:t>19</a:t>
            </a:fld>
            <a:endParaRPr lang="en-US" dirty="0"/>
          </a:p>
        </p:txBody>
      </p:sp>
    </p:spTree>
    <p:extLst>
      <p:ext uri="{BB962C8B-B14F-4D97-AF65-F5344CB8AC3E}">
        <p14:creationId xmlns:p14="http://schemas.microsoft.com/office/powerpoint/2010/main" val="3322591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itchFamily="34" charset="0"/>
                <a:ea typeface="ＭＳ Ｐゴシック" pitchFamily="34" charset="-128"/>
                <a:cs typeface="ヒラギノ角ゴ Pro W3" pitchFamily="-84" charset="-128"/>
              </a:rPr>
              <a:t>*  As gifts to the Foundation became increasingly generous, the Trustees saw the need for special recognition for very large donations. In 2004, they established the Arch Klumph Society</a:t>
            </a:r>
            <a:r>
              <a:rPr lang="en-US" altLang="en-US" b="1" dirty="0">
                <a:latin typeface="Arial" pitchFamily="34" charset="0"/>
                <a:ea typeface="ＭＳ Ｐゴシック" pitchFamily="34" charset="-128"/>
                <a:cs typeface="ヒラギノ角ゴ Pro W3" pitchFamily="-84" charset="-128"/>
              </a:rPr>
              <a:t> </a:t>
            </a:r>
            <a:r>
              <a:rPr lang="en-US" altLang="en-US" dirty="0">
                <a:latin typeface="Arial" pitchFamily="34" charset="0"/>
                <a:ea typeface="ＭＳ Ｐゴシック" pitchFamily="34" charset="-128"/>
                <a:cs typeface="ヒラギノ角ゴ Pro W3" pitchFamily="-84" charset="-128"/>
              </a:rPr>
              <a:t>to recognize individuals, couples, and organizations whose cumulative contributions total $250,000 or more. </a:t>
            </a:r>
          </a:p>
          <a:p>
            <a:r>
              <a:rPr lang="en-US" altLang="en-US" dirty="0">
                <a:latin typeface="Arial" pitchFamily="34" charset="0"/>
                <a:ea typeface="ＭＳ Ｐゴシック" pitchFamily="34" charset="-128"/>
                <a:cs typeface="ヒラギノ角ゴ Pro W3" pitchFamily="-84" charset="-128"/>
              </a:rPr>
              <a:t> *  Arch Klumph Society members are given the opportunity to attend an induction ceremony and have their portraits displayed in the Arch Klumph Society gallery at Rotary International</a:t>
            </a:r>
            <a:r>
              <a:rPr lang="en-US" altLang="en-US" baseline="0" dirty="0">
                <a:latin typeface="Arial" pitchFamily="34" charset="0"/>
                <a:ea typeface="ＭＳ Ｐゴシック" pitchFamily="34" charset="-128"/>
                <a:cs typeface="ヒラギノ角ゴ Pro W3" pitchFamily="-84" charset="-128"/>
              </a:rPr>
              <a:t> W</a:t>
            </a:r>
            <a:r>
              <a:rPr lang="en-US" altLang="en-US" dirty="0">
                <a:latin typeface="Arial" pitchFamily="34" charset="0"/>
                <a:ea typeface="ＭＳ Ｐゴシック" pitchFamily="34" charset="-128"/>
                <a:cs typeface="ヒラギノ角ゴ Pro W3" pitchFamily="-84" charset="-128"/>
              </a:rPr>
              <a:t>orld Headquarters in Evanston (shown here). And since 2005, the Foundation has also honored these members at a dinner during Rotary’s annual convention. </a:t>
            </a:r>
          </a:p>
          <a:p>
            <a:endParaRPr lang="en-US" altLang="en-US" dirty="0">
              <a:latin typeface="Arial" pitchFamily="34" charset="0"/>
              <a:ea typeface="ＭＳ Ｐゴシック" pitchFamily="34" charset="-128"/>
              <a:cs typeface="ヒラギノ角ゴ Pro W3" pitchFamily="-84" charset="-128"/>
            </a:endParaRPr>
          </a:p>
          <a:p>
            <a:endParaRPr lang="en-US" dirty="0"/>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2/20/2021</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22</a:t>
            </a:fld>
            <a:endParaRPr lang="en-US" dirty="0"/>
          </a:p>
        </p:txBody>
      </p:sp>
    </p:spTree>
    <p:extLst>
      <p:ext uri="{BB962C8B-B14F-4D97-AF65-F5344CB8AC3E}">
        <p14:creationId xmlns:p14="http://schemas.microsoft.com/office/powerpoint/2010/main" val="39869674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022" indent="-180022">
              <a:lnSpc>
                <a:spcPts val="1365"/>
              </a:lnSpc>
              <a:spcBef>
                <a:spcPts val="630"/>
              </a:spcBef>
              <a:buFont typeface="Arial" pitchFamily="34" charset="0"/>
              <a:buChar char="•"/>
            </a:pPr>
            <a:r>
              <a:rPr lang="en-US" dirty="0">
                <a:solidFill>
                  <a:srgbClr val="505050"/>
                </a:solidFill>
                <a:latin typeface="Georgia"/>
                <a:ea typeface="Times New Roman"/>
                <a:cs typeface="Times New Roman"/>
              </a:rPr>
              <a:t>So, how do you know who may be a candidate? As we have stated, TRF RI is very clear on it’s policy of Confidentiality. Laurie has produced a sorted current giving data sheet by club, </a:t>
            </a:r>
            <a:r>
              <a:rPr lang="en-US" b="1" dirty="0">
                <a:solidFill>
                  <a:srgbClr val="505050"/>
                </a:solidFill>
                <a:latin typeface="Georgia"/>
                <a:ea typeface="Times New Roman"/>
                <a:cs typeface="Times New Roman"/>
              </a:rPr>
              <a:t>minus Anonymous donors</a:t>
            </a:r>
            <a:r>
              <a:rPr lang="en-US" dirty="0">
                <a:solidFill>
                  <a:srgbClr val="505050"/>
                </a:solidFill>
                <a:latin typeface="Georgia"/>
                <a:ea typeface="Times New Roman"/>
                <a:cs typeface="Times New Roman"/>
              </a:rPr>
              <a:t>.</a:t>
            </a:r>
            <a:endParaRPr lang="en-US" dirty="0"/>
          </a:p>
        </p:txBody>
      </p:sp>
      <p:sp>
        <p:nvSpPr>
          <p:cNvPr id="4" name="Slide Number Placeholder 3"/>
          <p:cNvSpPr>
            <a:spLocks noGrp="1"/>
          </p:cNvSpPr>
          <p:nvPr>
            <p:ph type="sldNum" sz="quarter" idx="10"/>
          </p:nvPr>
        </p:nvSpPr>
        <p:spPr/>
        <p:txBody>
          <a:bodyPr/>
          <a:lstStyle/>
          <a:p>
            <a:pPr defTabSz="960204" eaLnBrk="0" fontAlgn="base" hangingPunct="0">
              <a:spcBef>
                <a:spcPct val="0"/>
              </a:spcBef>
              <a:spcAft>
                <a:spcPct val="0"/>
              </a:spcAft>
              <a:defRPr/>
            </a:pPr>
            <a:fld id="{8BAB0936-A299-40F2-A345-9E79BAA43F3C}" type="slidenum">
              <a:rPr lang="en-US">
                <a:solidFill>
                  <a:prstClr val="black"/>
                </a:solidFill>
                <a:latin typeface="Arial" panose="020B0604020202020204" pitchFamily="34" charset="0"/>
                <a:ea typeface="MS PGothic" panose="020B0600070205080204" pitchFamily="34" charset="-128"/>
              </a:rPr>
              <a:pPr defTabSz="960204" eaLnBrk="0" fontAlgn="base" hangingPunct="0">
                <a:spcBef>
                  <a:spcPct val="0"/>
                </a:spcBef>
                <a:spcAft>
                  <a:spcPct val="0"/>
                </a:spcAft>
                <a:defRPr/>
              </a:pPr>
              <a:t>23</a:t>
            </a:fld>
            <a:endParaRPr lang="en-US" dirty="0">
              <a:solidFill>
                <a:prstClr val="black"/>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850007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RICH  )</a:t>
            </a:r>
          </a:p>
          <a:p>
            <a:r>
              <a:rPr lang="en-US" dirty="0"/>
              <a:t>Please welcome a fellow Rotarian and our Zone 33/34  RI Major Gifts Officer. Welcome Laurie. OUR time this evening is make-up for those who may have missed our presentation on Your Legacy – Rotary’s Promise. </a:t>
            </a:r>
          </a:p>
          <a:p>
            <a:endParaRPr lang="en-US" dirty="0"/>
          </a:p>
          <a:p>
            <a:r>
              <a:rPr lang="en-US" sz="2000" b="1" dirty="0"/>
              <a:t>Next …</a:t>
            </a:r>
          </a:p>
          <a:p>
            <a:endParaRPr lang="en-US" dirty="0"/>
          </a:p>
        </p:txBody>
      </p:sp>
      <p:sp>
        <p:nvSpPr>
          <p:cNvPr id="4" name="Slide Number Placeholder 3"/>
          <p:cNvSpPr>
            <a:spLocks noGrp="1"/>
          </p:cNvSpPr>
          <p:nvPr>
            <p:ph type="sldNum" sz="quarter" idx="5"/>
          </p:nvPr>
        </p:nvSpPr>
        <p:spPr/>
        <p:txBody>
          <a:bodyPr/>
          <a:lstStyle/>
          <a:p>
            <a:fld id="{BE28465E-FA5F-4447-8A9F-2CE5D4105353}" type="slidenum">
              <a:rPr lang="en-US" smtClean="0"/>
              <a:t>2</a:t>
            </a:fld>
            <a:endParaRPr lang="en-US" dirty="0"/>
          </a:p>
        </p:txBody>
      </p:sp>
    </p:spTree>
    <p:extLst>
      <p:ext uri="{BB962C8B-B14F-4D97-AF65-F5344CB8AC3E}">
        <p14:creationId xmlns:p14="http://schemas.microsoft.com/office/powerpoint/2010/main" val="2074696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Arch Klumph put it best when he said, “Rotary’s tomorrow depends on what we do today.” More than 100 years ago, Rotarians took bold action to ensure your success and the empowerment of generations still to come — they established The Rotary Foundation to secure a better future. </a:t>
            </a:r>
          </a:p>
          <a:p>
            <a:endParaRPr lang="en-US" dirty="0"/>
          </a:p>
          <a:p>
            <a:r>
              <a:rPr lang="en-US" dirty="0"/>
              <a:t>Like the grandfather planning an apple tree, Rotary’s Endowment makes it possible to continue your Rotary work well into the future.   </a:t>
            </a:r>
          </a:p>
        </p:txBody>
      </p:sp>
      <p:sp>
        <p:nvSpPr>
          <p:cNvPr id="4" name="Slide Number Placeholder 3"/>
          <p:cNvSpPr>
            <a:spLocks noGrp="1"/>
          </p:cNvSpPr>
          <p:nvPr>
            <p:ph type="sldNum" sz="quarter" idx="10"/>
          </p:nvPr>
        </p:nvSpPr>
        <p:spPr/>
        <p:txBody>
          <a:bodyPr/>
          <a:lstStyle/>
          <a:p>
            <a:fld id="{BE28465E-FA5F-4447-8A9F-2CE5D4105353}" type="slidenum">
              <a:rPr lang="en-US" smtClean="0"/>
              <a:t>25</a:t>
            </a:fld>
            <a:endParaRPr lang="en-US" dirty="0"/>
          </a:p>
        </p:txBody>
      </p:sp>
    </p:spTree>
    <p:extLst>
      <p:ext uri="{BB962C8B-B14F-4D97-AF65-F5344CB8AC3E}">
        <p14:creationId xmlns:p14="http://schemas.microsoft.com/office/powerpoint/2010/main" val="11991694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0000"/>
                </a:solidFill>
                <a:latin typeface="Arial" pitchFamily="34" charset="0"/>
                <a:ea typeface="ＭＳ Ｐゴシック" pitchFamily="34" charset="-128"/>
                <a:cs typeface="ヒラギノ角ゴ Pro W3" pitchFamily="-84" charset="-128"/>
              </a:rPr>
              <a:t>*  </a:t>
            </a:r>
            <a:r>
              <a:rPr lang="en-US" altLang="en-US" u="sng" dirty="0">
                <a:solidFill>
                  <a:srgbClr val="000000"/>
                </a:solidFill>
                <a:latin typeface="Arial" pitchFamily="34" charset="0"/>
                <a:ea typeface="ＭＳ Ｐゴシック" pitchFamily="34" charset="-128"/>
                <a:cs typeface="ヒラギノ角ゴ Pro W3" pitchFamily="-84" charset="-128"/>
              </a:rPr>
              <a:t>Have attendee read Klumph’s quote.</a:t>
            </a:r>
          </a:p>
          <a:p>
            <a:r>
              <a:rPr lang="en-US" altLang="en-US" dirty="0">
                <a:solidFill>
                  <a:srgbClr val="000000"/>
                </a:solidFill>
                <a:latin typeface="Arial" pitchFamily="34" charset="0"/>
                <a:ea typeface="ＭＳ Ｐゴシック" pitchFamily="34" charset="-128"/>
                <a:cs typeface="ヒラギノ角ゴ Pro W3" pitchFamily="-84" charset="-128"/>
              </a:rPr>
              <a:t>*  In 1927, Rotary leaders began to show greater interest in the endowment, and the following year, convention delegates formally changed its name to The Rotary Foundation. They also agreed to enlarge its scope and establish a five-member Board of Trustees.  </a:t>
            </a:r>
          </a:p>
          <a:p>
            <a:r>
              <a:rPr lang="en-US" altLang="en-US" dirty="0">
                <a:solidFill>
                  <a:srgbClr val="000000"/>
                </a:solidFill>
                <a:latin typeface="Arial" pitchFamily="34" charset="0"/>
                <a:ea typeface="ＭＳ Ｐゴシック" pitchFamily="34" charset="-128"/>
                <a:cs typeface="ヒラギノ角ゴ Pro W3" pitchFamily="-84" charset="-128"/>
              </a:rPr>
              <a:t>*  The Rotary president appointed the first trustees and named Arch Klumph the trustee chair. He served as chair for seven years, educating Rotarians about the Foundation and encouraging them to contribute. </a:t>
            </a:r>
          </a:p>
          <a:p>
            <a:r>
              <a:rPr lang="en-US" altLang="en-US" dirty="0">
                <a:solidFill>
                  <a:srgbClr val="000000"/>
                </a:solidFill>
                <a:latin typeface="Arial" pitchFamily="34" charset="0"/>
                <a:ea typeface="ＭＳ Ｐゴシック" pitchFamily="34" charset="-128"/>
                <a:cs typeface="ヒラギノ角ゴ Pro W3" pitchFamily="-84" charset="-128"/>
              </a:rPr>
              <a:t>* </a:t>
            </a:r>
            <a:r>
              <a:rPr lang="en-US" altLang="en-US" b="1" u="sng" dirty="0">
                <a:solidFill>
                  <a:srgbClr val="000000"/>
                </a:solidFill>
                <a:latin typeface="Arial" pitchFamily="34" charset="0"/>
                <a:ea typeface="ＭＳ Ｐゴシック" pitchFamily="34" charset="-128"/>
                <a:cs typeface="ヒラギノ角ゴ Pro W3" pitchFamily="-84" charset="-128"/>
              </a:rPr>
              <a:t>Although Arch believed strongly in the need for the Foundation, he emphasized that all contributions should be voluntary. He did not want Rotarians to view the Foundation as a tax or assessment on clubs or members, which would have violated the association’s constitution. </a:t>
            </a:r>
          </a:p>
          <a:p>
            <a:r>
              <a:rPr lang="en-US" altLang="en-US" dirty="0">
                <a:solidFill>
                  <a:srgbClr val="000000"/>
                </a:solidFill>
                <a:latin typeface="Arial" pitchFamily="34" charset="0"/>
                <a:ea typeface="ＭＳ Ｐゴシック" pitchFamily="34" charset="-128"/>
                <a:cs typeface="ヒラギノ角ゴ Pro W3" pitchFamily="-84" charset="-128"/>
              </a:rPr>
              <a:t>* Today, the Foundation has 15 trustees who manage the Foundation’s business.</a:t>
            </a:r>
            <a:r>
              <a:rPr lang="en-US" altLang="en-US" baseline="0" dirty="0">
                <a:solidFill>
                  <a:srgbClr val="000000"/>
                </a:solidFill>
                <a:latin typeface="Arial" pitchFamily="34" charset="0"/>
                <a:ea typeface="ＭＳ Ｐゴシック" pitchFamily="34" charset="-128"/>
                <a:cs typeface="ヒラギノ角ゴ Pro W3" pitchFamily="-84" charset="-128"/>
              </a:rPr>
              <a:t> </a:t>
            </a:r>
            <a:r>
              <a:rPr lang="en-US" altLang="en-US" dirty="0">
                <a:solidFill>
                  <a:srgbClr val="000000"/>
                </a:solidFill>
                <a:latin typeface="Arial" pitchFamily="34" charset="0"/>
                <a:ea typeface="ＭＳ Ｐゴシック" pitchFamily="34" charset="-128"/>
                <a:cs typeface="ヒラギノ角ゴ Pro W3" pitchFamily="-84" charset="-128"/>
              </a:rPr>
              <a:t>They are nominated by</a:t>
            </a:r>
            <a:r>
              <a:rPr lang="en-US" altLang="en-US" baseline="0" dirty="0">
                <a:solidFill>
                  <a:srgbClr val="000000"/>
                </a:solidFill>
                <a:latin typeface="Arial" pitchFamily="34" charset="0"/>
                <a:ea typeface="ＭＳ Ｐゴシック" pitchFamily="34" charset="-128"/>
                <a:cs typeface="ヒラギノ角ゴ Pro W3" pitchFamily="-84" charset="-128"/>
              </a:rPr>
              <a:t> the</a:t>
            </a:r>
            <a:r>
              <a:rPr lang="en-US" altLang="en-US" dirty="0">
                <a:solidFill>
                  <a:srgbClr val="000000"/>
                </a:solidFill>
                <a:latin typeface="Arial" pitchFamily="34" charset="0"/>
                <a:ea typeface="ＭＳ Ｐゴシック" pitchFamily="34" charset="-128"/>
                <a:cs typeface="ヒラギノ角ゴ Pro W3" pitchFamily="-84" charset="-128"/>
              </a:rPr>
              <a:t> RI president-elect and elected by the RI Board to serve four-year terms. The trustees elect a chair each year. Click on https roster of trustees.</a:t>
            </a:r>
          </a:p>
          <a:p>
            <a:endParaRPr lang="en-US" dirty="0"/>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2/20/2021</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26</a:t>
            </a:fld>
            <a:endParaRPr lang="en-US" dirty="0"/>
          </a:p>
        </p:txBody>
      </p:sp>
    </p:spTree>
    <p:extLst>
      <p:ext uri="{BB962C8B-B14F-4D97-AF65-F5344CB8AC3E}">
        <p14:creationId xmlns:p14="http://schemas.microsoft.com/office/powerpoint/2010/main" val="2168527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022" indent="-180022">
              <a:lnSpc>
                <a:spcPts val="1365"/>
              </a:lnSpc>
              <a:spcBef>
                <a:spcPts val="630"/>
              </a:spcBef>
              <a:buFont typeface="Arial" pitchFamily="34" charset="0"/>
              <a:buChar char="•"/>
            </a:pPr>
            <a:endParaRPr lang="en-US" dirty="0">
              <a:solidFill>
                <a:srgbClr val="505050"/>
              </a:solidFill>
              <a:latin typeface="Georgia"/>
              <a:ea typeface="Times New Roman"/>
              <a:cs typeface="Times New Roman"/>
            </a:endParaRPr>
          </a:p>
          <a:p>
            <a:endParaRPr lang="en-US" dirty="0"/>
          </a:p>
        </p:txBody>
      </p:sp>
      <p:sp>
        <p:nvSpPr>
          <p:cNvPr id="4" name="Slide Number Placeholder 3"/>
          <p:cNvSpPr>
            <a:spLocks noGrp="1"/>
          </p:cNvSpPr>
          <p:nvPr>
            <p:ph type="sldNum" sz="quarter" idx="10"/>
          </p:nvPr>
        </p:nvSpPr>
        <p:spPr/>
        <p:txBody>
          <a:bodyPr/>
          <a:lstStyle/>
          <a:p>
            <a:pPr defTabSz="960204" eaLnBrk="0" fontAlgn="base" hangingPunct="0">
              <a:spcBef>
                <a:spcPct val="0"/>
              </a:spcBef>
              <a:spcAft>
                <a:spcPct val="0"/>
              </a:spcAft>
              <a:defRPr/>
            </a:pPr>
            <a:fld id="{8BAB0936-A299-40F2-A345-9E79BAA43F3C}" type="slidenum">
              <a:rPr lang="en-US">
                <a:solidFill>
                  <a:prstClr val="black"/>
                </a:solidFill>
                <a:latin typeface="Arial" panose="020B0604020202020204" pitchFamily="34" charset="0"/>
                <a:ea typeface="MS PGothic" panose="020B0600070205080204" pitchFamily="34" charset="-128"/>
              </a:rPr>
              <a:pPr defTabSz="960204" eaLnBrk="0" fontAlgn="base" hangingPunct="0">
                <a:spcBef>
                  <a:spcPct val="0"/>
                </a:spcBef>
                <a:spcAft>
                  <a:spcPct val="0"/>
                </a:spcAft>
                <a:defRPr/>
              </a:pPr>
              <a:t>27</a:t>
            </a:fld>
            <a:endParaRPr lang="en-US" dirty="0">
              <a:solidFill>
                <a:prstClr val="black"/>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8130231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___________ minutes remaining in the hour and I would enjoy any clarifications </a:t>
            </a:r>
            <a:r>
              <a:rPr lang="en-US"/>
              <a:t>and questions </a:t>
            </a:r>
            <a:r>
              <a:rPr lang="en-US" dirty="0"/>
              <a:t>may have.</a:t>
            </a:r>
          </a:p>
        </p:txBody>
      </p:sp>
      <p:sp>
        <p:nvSpPr>
          <p:cNvPr id="4" name="Date Placeholder 3"/>
          <p:cNvSpPr>
            <a:spLocks noGrp="1"/>
          </p:cNvSpPr>
          <p:nvPr>
            <p:ph type="dt" idx="1"/>
          </p:nvPr>
        </p:nvSpPr>
        <p:spPr/>
        <p:txBody>
          <a:bodyPr/>
          <a:lstStyle/>
          <a:p>
            <a:pPr>
              <a:defRPr/>
            </a:pPr>
            <a:fld id="{2EB3FD11-F4A1-4B36-A0F0-C667122A5EF3}" type="datetime1">
              <a:rPr lang="en-US" smtClean="0"/>
              <a:pPr>
                <a:defRPr/>
              </a:pPr>
              <a:t>2/20/2021</a:t>
            </a:fld>
            <a:endParaRPr lang="en-US" dirty="0"/>
          </a:p>
        </p:txBody>
      </p:sp>
      <p:sp>
        <p:nvSpPr>
          <p:cNvPr id="5" name="Slide Number Placeholder 4"/>
          <p:cNvSpPr>
            <a:spLocks noGrp="1"/>
          </p:cNvSpPr>
          <p:nvPr>
            <p:ph type="sldNum" sz="quarter" idx="5"/>
          </p:nvPr>
        </p:nvSpPr>
        <p:spPr/>
        <p:txBody>
          <a:bodyPr/>
          <a:lstStyle/>
          <a:p>
            <a:pPr>
              <a:defRPr/>
            </a:pPr>
            <a:fld id="{650A5DD0-1CB4-4EBD-9286-DD7038B13226}" type="slidenum">
              <a:rPr lang="en-US" smtClean="0"/>
              <a:pPr>
                <a:defRPr/>
              </a:pPr>
              <a:t>28</a:t>
            </a:fld>
            <a:endParaRPr lang="en-US" dirty="0"/>
          </a:p>
        </p:txBody>
      </p:sp>
    </p:spTree>
    <p:extLst>
      <p:ext uri="{BB962C8B-B14F-4D97-AF65-F5344CB8AC3E}">
        <p14:creationId xmlns:p14="http://schemas.microsoft.com/office/powerpoint/2010/main" val="6088403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ts val="1365"/>
              </a:lnSpc>
              <a:spcBef>
                <a:spcPts val="630"/>
              </a:spcBef>
              <a:buFont typeface="Arial" pitchFamily="34" charset="0"/>
              <a:buNone/>
            </a:pPr>
            <a:r>
              <a:rPr lang="en-US" dirty="0">
                <a:solidFill>
                  <a:srgbClr val="505050"/>
                </a:solidFill>
                <a:latin typeface="Georgia"/>
                <a:ea typeface="Times New Roman"/>
                <a:cs typeface="Times New Roman"/>
              </a:rPr>
              <a:t>( RICH )  </a:t>
            </a:r>
          </a:p>
          <a:p>
            <a:pPr marL="180022" indent="-180022">
              <a:lnSpc>
                <a:spcPts val="1365"/>
              </a:lnSpc>
              <a:spcBef>
                <a:spcPts val="630"/>
              </a:spcBef>
              <a:buFont typeface="Arial" pitchFamily="34" charset="0"/>
              <a:buChar char="•"/>
            </a:pPr>
            <a:r>
              <a:rPr lang="en-US" dirty="0">
                <a:solidFill>
                  <a:srgbClr val="505050"/>
                </a:solidFill>
                <a:latin typeface="Georgia"/>
                <a:ea typeface="Times New Roman"/>
                <a:cs typeface="Times New Roman"/>
              </a:rPr>
              <a:t>Because of the unique nature of giving through Legacy Funds, it important that we start at the top of the leadership chain to MAKE SURE we are aware of the event, Be informed of the facts and Hopefully be inspired of this enormous impact </a:t>
            </a:r>
            <a:r>
              <a:rPr lang="en-US" dirty="0" err="1">
                <a:solidFill>
                  <a:srgbClr val="505050"/>
                </a:solidFill>
                <a:latin typeface="Georgia"/>
                <a:ea typeface="Times New Roman"/>
                <a:cs typeface="Times New Roman"/>
              </a:rPr>
              <a:t>throughur</a:t>
            </a:r>
            <a:r>
              <a:rPr lang="en-US" dirty="0">
                <a:solidFill>
                  <a:srgbClr val="505050"/>
                </a:solidFill>
                <a:latin typeface="Georgia"/>
                <a:ea typeface="Times New Roman"/>
                <a:cs typeface="Times New Roman"/>
              </a:rPr>
              <a:t> legacy giving.</a:t>
            </a:r>
          </a:p>
          <a:p>
            <a:endParaRPr lang="en-US" dirty="0"/>
          </a:p>
        </p:txBody>
      </p:sp>
      <p:sp>
        <p:nvSpPr>
          <p:cNvPr id="4" name="Slide Number Placeholder 3"/>
          <p:cNvSpPr>
            <a:spLocks noGrp="1"/>
          </p:cNvSpPr>
          <p:nvPr>
            <p:ph type="sldNum" sz="quarter" idx="10"/>
          </p:nvPr>
        </p:nvSpPr>
        <p:spPr/>
        <p:txBody>
          <a:bodyPr/>
          <a:lstStyle/>
          <a:p>
            <a:pPr defTabSz="960204" eaLnBrk="0" fontAlgn="base" hangingPunct="0">
              <a:spcBef>
                <a:spcPct val="0"/>
              </a:spcBef>
              <a:spcAft>
                <a:spcPct val="0"/>
              </a:spcAft>
              <a:defRPr/>
            </a:pPr>
            <a:fld id="{8BAB0936-A299-40F2-A345-9E79BAA43F3C}" type="slidenum">
              <a:rPr lang="en-US">
                <a:solidFill>
                  <a:prstClr val="black"/>
                </a:solidFill>
                <a:latin typeface="Arial" panose="020B0604020202020204" pitchFamily="34" charset="0"/>
                <a:ea typeface="MS PGothic" panose="020B0600070205080204" pitchFamily="34" charset="-128"/>
              </a:rPr>
              <a:pPr defTabSz="960204" eaLnBrk="0" fontAlgn="base" hangingPunct="0">
                <a:spcBef>
                  <a:spcPct val="0"/>
                </a:spcBef>
                <a:spcAft>
                  <a:spcPct val="0"/>
                </a:spcAft>
                <a:defRPr/>
              </a:pPr>
              <a:t>29</a:t>
            </a:fld>
            <a:endParaRPr lang="en-US" dirty="0">
              <a:solidFill>
                <a:prstClr val="black"/>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3959867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b="1" dirty="0"/>
              <a:t>LAURIE</a:t>
            </a:r>
            <a:r>
              <a:rPr lang="en-US" dirty="0"/>
              <a:t> )</a:t>
            </a:r>
          </a:p>
          <a:p>
            <a:r>
              <a:rPr lang="en-US" dirty="0"/>
              <a:t>Remember, you are the one who determines which Areas of Focus is most important to you.</a:t>
            </a:r>
          </a:p>
        </p:txBody>
      </p:sp>
      <p:sp>
        <p:nvSpPr>
          <p:cNvPr id="4" name="Slide Number Placeholder 3"/>
          <p:cNvSpPr>
            <a:spLocks noGrp="1"/>
          </p:cNvSpPr>
          <p:nvPr>
            <p:ph type="sldNum" sz="quarter" idx="10"/>
          </p:nvPr>
        </p:nvSpPr>
        <p:spPr/>
        <p:txBody>
          <a:bodyPr/>
          <a:lstStyle/>
          <a:p>
            <a:pPr defTabSz="931774">
              <a:defRPr/>
            </a:pPr>
            <a:fld id="{C71A6815-E7B7-48C5-8C03-44272788FB2E}" type="slidenum">
              <a:rPr lang="en-US" altLang="en-US">
                <a:solidFill>
                  <a:prstClr val="black"/>
                </a:solidFill>
                <a:latin typeface="Calibri" panose="020F0502020204030204"/>
              </a:rPr>
              <a:pPr defTabSz="931774">
                <a:defRPr/>
              </a:pPr>
              <a:t>30</a:t>
            </a:fld>
            <a:endParaRPr lang="en-US" altLang="en-US" dirty="0">
              <a:solidFill>
                <a:prstClr val="black"/>
              </a:solidFill>
              <a:latin typeface="Calibri" panose="020F0502020204030204"/>
            </a:endParaRPr>
          </a:p>
        </p:txBody>
      </p:sp>
    </p:spTree>
    <p:extLst>
      <p:ext uri="{BB962C8B-B14F-4D97-AF65-F5344CB8AC3E}">
        <p14:creationId xmlns:p14="http://schemas.microsoft.com/office/powerpoint/2010/main" val="26687783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itchFamily="34" charset="0"/>
                <a:ea typeface="ＭＳ Ｐゴシック" pitchFamily="34" charset="-128"/>
                <a:cs typeface="ヒラギノ角ゴ Pro W3" pitchFamily="-84" charset="-128"/>
              </a:rPr>
              <a:t>The Foundation’s assets grew slowly over its first 30 years. At the end of the 1947-48 Rotary year, it had received only about $2 million in contributions since 1917. </a:t>
            </a:r>
          </a:p>
          <a:p>
            <a:r>
              <a:rPr lang="en-US" altLang="en-US" dirty="0">
                <a:latin typeface="Arial" pitchFamily="34" charset="0"/>
                <a:ea typeface="ＭＳ Ｐゴシック" pitchFamily="34" charset="-128"/>
                <a:cs typeface="ヒラギノ角ゴ Pro W3" pitchFamily="-84" charset="-128"/>
              </a:rPr>
              <a:t>*  Today, the Foundation’s Endowment assets stand at more than $1.2 </a:t>
            </a:r>
            <a:r>
              <a:rPr lang="en-US" altLang="en-US" sz="2000" b="1" dirty="0">
                <a:latin typeface="Tahoma" panose="020B0604030504040204" pitchFamily="34" charset="0"/>
                <a:ea typeface="Tahoma" panose="020B0604030504040204" pitchFamily="34" charset="0"/>
                <a:cs typeface="Tahoma" panose="020B0604030504040204" pitchFamily="34" charset="0"/>
              </a:rPr>
              <a:t>B</a:t>
            </a:r>
            <a:r>
              <a:rPr lang="en-US" altLang="en-US" dirty="0">
                <a:latin typeface="Arial" pitchFamily="34" charset="0"/>
                <a:ea typeface="ＭＳ Ｐゴシック" pitchFamily="34" charset="-128"/>
                <a:cs typeface="ヒラギノ角ゴ Pro W3" pitchFamily="-84" charset="-128"/>
              </a:rPr>
              <a:t>illion. What led to such a remarkable increase in donations?</a:t>
            </a:r>
            <a:endParaRPr lang="en-US" dirty="0"/>
          </a:p>
          <a:p>
            <a:pPr marL="174708" indent="-174708">
              <a:buFont typeface="Arial" panose="020B0604020202020204" pitchFamily="34" charset="0"/>
              <a:buChar char="•"/>
            </a:pPr>
            <a:r>
              <a:rPr lang="en-US" dirty="0"/>
              <a:t>Worldwide events had had impact on Membership and Giving.</a:t>
            </a:r>
          </a:p>
          <a:p>
            <a:pPr marL="174708" indent="-174708">
              <a:buFont typeface="Arial" panose="020B0604020202020204" pitchFamily="34" charset="0"/>
              <a:buChar char="•"/>
            </a:pPr>
            <a:r>
              <a:rPr lang="en-US" dirty="0"/>
              <a:t>Membership and Giving amounts over the years shown alongside economic &amp; health events</a:t>
            </a:r>
          </a:p>
          <a:p>
            <a:r>
              <a:rPr lang="en-US" dirty="0"/>
              <a:t>( Laurie ) I believe you have a comment as well on the status of TRF giving in the midst of </a:t>
            </a:r>
            <a:r>
              <a:rPr lang="en-US" dirty="0" err="1"/>
              <a:t>Covid</a:t>
            </a:r>
            <a:r>
              <a:rPr lang="en-US" dirty="0"/>
              <a:t>.</a:t>
            </a:r>
          </a:p>
          <a:p>
            <a:endParaRPr lang="en-US" dirty="0"/>
          </a:p>
        </p:txBody>
      </p:sp>
      <p:sp>
        <p:nvSpPr>
          <p:cNvPr id="4" name="Slide Number Placeholder 3"/>
          <p:cNvSpPr>
            <a:spLocks noGrp="1"/>
          </p:cNvSpPr>
          <p:nvPr>
            <p:ph type="sldNum" sz="quarter" idx="5"/>
          </p:nvPr>
        </p:nvSpPr>
        <p:spPr/>
        <p:txBody>
          <a:bodyPr/>
          <a:lstStyle/>
          <a:p>
            <a:pPr defTabSz="931774">
              <a:defRPr/>
            </a:pPr>
            <a:fld id="{72D0A19B-453D-4DC4-BE54-BEA6B91895FB}" type="slidenum">
              <a:rPr lang="en-US">
                <a:solidFill>
                  <a:prstClr val="black"/>
                </a:solidFill>
                <a:latin typeface="Calibri" panose="020F0502020204030204"/>
              </a:rPr>
              <a:pPr defTabSz="931774">
                <a:defRPr/>
              </a:pPr>
              <a:t>31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14519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022" indent="-180022">
              <a:lnSpc>
                <a:spcPts val="1365"/>
              </a:lnSpc>
              <a:spcBef>
                <a:spcPts val="630"/>
              </a:spcBef>
              <a:buFont typeface="Arial" pitchFamily="34" charset="0"/>
              <a:buChar char="•"/>
            </a:pPr>
            <a:endParaRPr lang="en-US" dirty="0">
              <a:solidFill>
                <a:srgbClr val="505050"/>
              </a:solidFill>
              <a:latin typeface="Georgia"/>
              <a:ea typeface="Times New Roman"/>
              <a:cs typeface="Times New Roman"/>
            </a:endParaRPr>
          </a:p>
          <a:p>
            <a:endParaRPr lang="en-US" dirty="0"/>
          </a:p>
        </p:txBody>
      </p:sp>
      <p:sp>
        <p:nvSpPr>
          <p:cNvPr id="4" name="Slide Number Placeholder 3"/>
          <p:cNvSpPr>
            <a:spLocks noGrp="1"/>
          </p:cNvSpPr>
          <p:nvPr>
            <p:ph type="sldNum" sz="quarter" idx="10"/>
          </p:nvPr>
        </p:nvSpPr>
        <p:spPr/>
        <p:txBody>
          <a:bodyPr/>
          <a:lstStyle/>
          <a:p>
            <a:pPr defTabSz="960204" eaLnBrk="0" fontAlgn="base" hangingPunct="0">
              <a:spcBef>
                <a:spcPct val="0"/>
              </a:spcBef>
              <a:spcAft>
                <a:spcPct val="0"/>
              </a:spcAft>
              <a:defRPr/>
            </a:pPr>
            <a:fld id="{8BAB0936-A299-40F2-A345-9E79BAA43F3C}" type="slidenum">
              <a:rPr lang="en-US">
                <a:solidFill>
                  <a:prstClr val="black"/>
                </a:solidFill>
                <a:latin typeface="Arial" panose="020B0604020202020204" pitchFamily="34" charset="0"/>
                <a:ea typeface="MS PGothic" panose="020B0600070205080204" pitchFamily="34" charset="-128"/>
              </a:rPr>
              <a:pPr defTabSz="960204" eaLnBrk="0" fontAlgn="base" hangingPunct="0">
                <a:spcBef>
                  <a:spcPct val="0"/>
                </a:spcBef>
                <a:spcAft>
                  <a:spcPct val="0"/>
                </a:spcAft>
                <a:defRPr/>
              </a:pPr>
              <a:t>3</a:t>
            </a:fld>
            <a:endParaRPr lang="en-US" dirty="0">
              <a:solidFill>
                <a:prstClr val="black"/>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089207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RICH )  We are announcing a 12 month Campaign to continue the awareness of the value of the TRF.</a:t>
            </a:r>
          </a:p>
          <a:p>
            <a:r>
              <a:rPr lang="en-US" dirty="0"/>
              <a:t>In November 2021, we will have a spectacular event to recognize and present appreciation to our donors to the TRF. </a:t>
            </a:r>
          </a:p>
          <a:p>
            <a:r>
              <a:rPr lang="en-US" dirty="0"/>
              <a:t>The legacy funds campaign will be significant on this evening, as we have not had a campaign of this sort in recent memory. </a:t>
            </a:r>
          </a:p>
        </p:txBody>
      </p:sp>
      <p:sp>
        <p:nvSpPr>
          <p:cNvPr id="4" name="Slide Number Placeholder 3"/>
          <p:cNvSpPr>
            <a:spLocks noGrp="1"/>
          </p:cNvSpPr>
          <p:nvPr>
            <p:ph type="sldNum" sz="quarter" idx="5"/>
          </p:nvPr>
        </p:nvSpPr>
        <p:spPr/>
        <p:txBody>
          <a:bodyPr/>
          <a:lstStyle/>
          <a:p>
            <a:pPr defTabSz="931774">
              <a:defRPr/>
            </a:pPr>
            <a:fld id="{DB827055-821E-4F6B-AAA9-2685E1493D9C}" type="slidenum">
              <a:rPr lang="en-US">
                <a:solidFill>
                  <a:prstClr val="black"/>
                </a:solidFill>
                <a:latin typeface="Calibri" panose="020F0502020204030204"/>
              </a:rPr>
              <a:pPr defTabSz="931774">
                <a:defRPr/>
              </a:pPr>
              <a:t>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758391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RICH )  Leadership will need to be the Driver. If we understand the mission and inspire the clubs and members with specific information with measurable outcomes, they will deliver with spirit and </a:t>
            </a:r>
            <a:r>
              <a:rPr lang="en-US"/>
              <a:t>participation in the art of giving.</a:t>
            </a:r>
            <a:endParaRPr lang="en-US" dirty="0"/>
          </a:p>
        </p:txBody>
      </p:sp>
      <p:sp>
        <p:nvSpPr>
          <p:cNvPr id="4" name="Slide Number Placeholder 3"/>
          <p:cNvSpPr>
            <a:spLocks noGrp="1"/>
          </p:cNvSpPr>
          <p:nvPr>
            <p:ph type="sldNum" sz="quarter" idx="5"/>
          </p:nvPr>
        </p:nvSpPr>
        <p:spPr/>
        <p:txBody>
          <a:bodyPr/>
          <a:lstStyle/>
          <a:p>
            <a:fld id="{E0471115-1A78-479A-9EA9-CC0E9534E90B}" type="slidenum">
              <a:rPr lang="en-US" smtClean="0"/>
              <a:t>5</a:t>
            </a:fld>
            <a:endParaRPr lang="en-US" dirty="0"/>
          </a:p>
        </p:txBody>
      </p:sp>
    </p:spTree>
    <p:extLst>
      <p:ext uri="{BB962C8B-B14F-4D97-AF65-F5344CB8AC3E}">
        <p14:creationId xmlns:p14="http://schemas.microsoft.com/office/powerpoint/2010/main" val="3962668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022" indent="-180022">
              <a:lnSpc>
                <a:spcPts val="1365"/>
              </a:lnSpc>
              <a:spcBef>
                <a:spcPts val="630"/>
              </a:spcBef>
              <a:buFont typeface="Arial" pitchFamily="34" charset="0"/>
              <a:buChar char="•"/>
            </a:pPr>
            <a:endParaRPr lang="en-US" dirty="0">
              <a:solidFill>
                <a:srgbClr val="505050"/>
              </a:solidFill>
              <a:latin typeface="Georgia"/>
              <a:ea typeface="Times New Roman"/>
              <a:cs typeface="Times New Roman"/>
            </a:endParaRPr>
          </a:p>
          <a:p>
            <a:r>
              <a:rPr lang="en-US" dirty="0"/>
              <a:t>Why is TRF such a big deal? We are an award winning global organization graded because how well we are stewards of your money. 91% of TRF funds go to programs, Charity Navigator rates over 9000 charities and only about 60 receive a four star rating. TRF has received the 4 star rating for 12 years in a row. Only 1% of charities evaluated by Charity Navigator have received10 consecutive years with a 4-star rating. There are over a million U.S. charities and TRF is #1on </a:t>
            </a:r>
            <a:r>
              <a:rPr lang="en-US" dirty="0" err="1"/>
              <a:t>Guidstars</a:t>
            </a:r>
            <a:r>
              <a:rPr lang="en-US" dirty="0"/>
              <a:t> website as one of the ten best charities that everyone has heard of. This is why we are promoting TRF Legacy Fund opportunities.</a:t>
            </a:r>
          </a:p>
        </p:txBody>
      </p:sp>
      <p:sp>
        <p:nvSpPr>
          <p:cNvPr id="4" name="Slide Number Placeholder 3"/>
          <p:cNvSpPr>
            <a:spLocks noGrp="1"/>
          </p:cNvSpPr>
          <p:nvPr>
            <p:ph type="sldNum" sz="quarter" idx="10"/>
          </p:nvPr>
        </p:nvSpPr>
        <p:spPr/>
        <p:txBody>
          <a:bodyPr/>
          <a:lstStyle/>
          <a:p>
            <a:pPr defTabSz="960204" eaLnBrk="0" fontAlgn="base" hangingPunct="0">
              <a:spcBef>
                <a:spcPct val="0"/>
              </a:spcBef>
              <a:spcAft>
                <a:spcPct val="0"/>
              </a:spcAft>
              <a:defRPr/>
            </a:pPr>
            <a:fld id="{8BAB0936-A299-40F2-A345-9E79BAA43F3C}" type="slidenum">
              <a:rPr lang="en-US">
                <a:solidFill>
                  <a:prstClr val="black"/>
                </a:solidFill>
                <a:latin typeface="Arial" panose="020B0604020202020204" pitchFamily="34" charset="0"/>
                <a:ea typeface="MS PGothic" panose="020B0600070205080204" pitchFamily="34" charset="-128"/>
              </a:rPr>
              <a:pPr defTabSz="960204" eaLnBrk="0" fontAlgn="base" hangingPunct="0">
                <a:spcBef>
                  <a:spcPct val="0"/>
                </a:spcBef>
                <a:spcAft>
                  <a:spcPct val="0"/>
                </a:spcAft>
                <a:defRPr/>
              </a:pPr>
              <a:t>6</a:t>
            </a:fld>
            <a:endParaRPr lang="en-US" dirty="0">
              <a:solidFill>
                <a:prstClr val="black"/>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69695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tough this presentation is #3 of 3, Laurie &amp; I still welcome any additional requests for individual, group firesides and club program presentations on an as needed basis throughout the campaign.</a:t>
            </a:r>
          </a:p>
        </p:txBody>
      </p:sp>
      <p:sp>
        <p:nvSpPr>
          <p:cNvPr id="4" name="Slide Number Placeholder 3"/>
          <p:cNvSpPr>
            <a:spLocks noGrp="1"/>
          </p:cNvSpPr>
          <p:nvPr>
            <p:ph type="sldNum" sz="quarter" idx="5"/>
          </p:nvPr>
        </p:nvSpPr>
        <p:spPr/>
        <p:txBody>
          <a:bodyPr/>
          <a:lstStyle/>
          <a:p>
            <a:fld id="{E0471115-1A78-479A-9EA9-CC0E9534E90B}" type="slidenum">
              <a:rPr lang="en-US" smtClean="0"/>
              <a:t>7</a:t>
            </a:fld>
            <a:endParaRPr lang="en-US" dirty="0"/>
          </a:p>
        </p:txBody>
      </p:sp>
    </p:spTree>
    <p:extLst>
      <p:ext uri="{BB962C8B-B14F-4D97-AF65-F5344CB8AC3E}">
        <p14:creationId xmlns:p14="http://schemas.microsoft.com/office/powerpoint/2010/main" val="3739606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Rich) </a:t>
            </a:r>
          </a:p>
          <a:p>
            <a:r>
              <a:rPr lang="en-US" dirty="0"/>
              <a:t>Let’s review the Fact Sheet:</a:t>
            </a:r>
          </a:p>
          <a:p>
            <a:pPr marL="171450" indent="-171450">
              <a:buFont typeface="Arial" panose="020B0604020202020204" pitchFamily="34" charset="0"/>
              <a:buChar char="•"/>
            </a:pPr>
            <a:r>
              <a:rPr lang="en-US" dirty="0"/>
              <a:t>Support the cause YOU care about -</a:t>
            </a:r>
          </a:p>
          <a:p>
            <a:pPr marL="171450" indent="-171450">
              <a:buFont typeface="Arial" panose="020B0604020202020204" pitchFamily="34" charset="0"/>
              <a:buChar char="•"/>
            </a:pPr>
            <a:r>
              <a:rPr lang="en-US" dirty="0"/>
              <a:t>Specific ways to leave your legacy for future impact.</a:t>
            </a:r>
          </a:p>
          <a:p>
            <a:endParaRPr lang="en-US" dirty="0"/>
          </a:p>
          <a:p>
            <a:r>
              <a:rPr lang="en-US" dirty="0"/>
              <a:t>Now, let’s have a quick further review of examples of Legacy Fund opportunities – Laurie, would you walk us through the following opportunities…</a:t>
            </a:r>
          </a:p>
        </p:txBody>
      </p:sp>
      <p:sp>
        <p:nvSpPr>
          <p:cNvPr id="4" name="Slide Number Placeholder 3"/>
          <p:cNvSpPr>
            <a:spLocks noGrp="1"/>
          </p:cNvSpPr>
          <p:nvPr>
            <p:ph type="sldNum" sz="quarter" idx="5"/>
          </p:nvPr>
        </p:nvSpPr>
        <p:spPr/>
        <p:txBody>
          <a:bodyPr/>
          <a:lstStyle/>
          <a:p>
            <a:fld id="{E0471115-1A78-479A-9EA9-CC0E9534E90B}" type="slidenum">
              <a:rPr lang="en-US" smtClean="0"/>
              <a:t>8</a:t>
            </a:fld>
            <a:endParaRPr lang="en-US" dirty="0"/>
          </a:p>
        </p:txBody>
      </p:sp>
    </p:spTree>
    <p:extLst>
      <p:ext uri="{BB962C8B-B14F-4D97-AF65-F5344CB8AC3E}">
        <p14:creationId xmlns:p14="http://schemas.microsoft.com/office/powerpoint/2010/main" val="3627263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  RICH  )   </a:t>
            </a:r>
            <a:r>
              <a:rPr lang="en-US" dirty="0"/>
              <a:t>- Just as your</a:t>
            </a:r>
            <a:r>
              <a:rPr lang="en-US" baseline="0" dirty="0"/>
              <a:t> gifts to </a:t>
            </a:r>
            <a:r>
              <a:rPr lang="en-US" b="1" baseline="0" dirty="0"/>
              <a:t>Rotary’s Annual Fund </a:t>
            </a:r>
            <a:r>
              <a:rPr lang="en-US" baseline="0" dirty="0"/>
              <a:t>are helping people today…    NEXT …</a:t>
            </a:r>
            <a:endParaRPr lang="en-US" dirty="0"/>
          </a:p>
        </p:txBody>
      </p:sp>
      <p:sp>
        <p:nvSpPr>
          <p:cNvPr id="4" name="Slide Number Placeholder 3"/>
          <p:cNvSpPr>
            <a:spLocks noGrp="1"/>
          </p:cNvSpPr>
          <p:nvPr>
            <p:ph type="sldNum" sz="quarter" idx="10"/>
          </p:nvPr>
        </p:nvSpPr>
        <p:spPr/>
        <p:txBody>
          <a:bodyPr/>
          <a:lstStyle/>
          <a:p>
            <a:fld id="{BE28465E-FA5F-4447-8A9F-2CE5D4105353}" type="slidenum">
              <a:rPr lang="en-US" smtClean="0"/>
              <a:t>9</a:t>
            </a:fld>
            <a:endParaRPr lang="en-US" dirty="0"/>
          </a:p>
        </p:txBody>
      </p:sp>
    </p:spTree>
    <p:extLst>
      <p:ext uri="{BB962C8B-B14F-4D97-AF65-F5344CB8AC3E}">
        <p14:creationId xmlns:p14="http://schemas.microsoft.com/office/powerpoint/2010/main" val="2862609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AA8B4-E7AB-4A7D-9E53-0A212D7A8E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9ABDD8-1F8E-4D20-9A26-C1A7DAB2E3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F1A518-BA09-42F4-8B1E-E2B2BF90AF8B}"/>
              </a:ext>
            </a:extLst>
          </p:cNvPr>
          <p:cNvSpPr>
            <a:spLocks noGrp="1"/>
          </p:cNvSpPr>
          <p:nvPr>
            <p:ph type="dt" sz="half" idx="10"/>
          </p:nvPr>
        </p:nvSpPr>
        <p:spPr/>
        <p:txBody>
          <a:bodyPr/>
          <a:lstStyle/>
          <a:p>
            <a:fld id="{24645B9E-DC4F-4037-8669-99A86C22B857}" type="datetimeFigureOut">
              <a:rPr lang="en-US" smtClean="0"/>
              <a:t>2/20/2021</a:t>
            </a:fld>
            <a:endParaRPr lang="en-US" dirty="0"/>
          </a:p>
        </p:txBody>
      </p:sp>
      <p:sp>
        <p:nvSpPr>
          <p:cNvPr id="5" name="Footer Placeholder 4">
            <a:extLst>
              <a:ext uri="{FF2B5EF4-FFF2-40B4-BE49-F238E27FC236}">
                <a16:creationId xmlns:a16="http://schemas.microsoft.com/office/drawing/2014/main" id="{EBBFB12A-7AB6-4CCF-905B-11ABCF8AED9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71509B7-DA44-40D7-9D35-2E729BABAAE2}"/>
              </a:ext>
            </a:extLst>
          </p:cNvPr>
          <p:cNvSpPr>
            <a:spLocks noGrp="1"/>
          </p:cNvSpPr>
          <p:nvPr>
            <p:ph type="sldNum" sz="quarter" idx="12"/>
          </p:nvPr>
        </p:nvSpPr>
        <p:spPr/>
        <p:txBody>
          <a:bodyPr/>
          <a:lstStyle/>
          <a:p>
            <a:fld id="{A92DE1DE-D740-430C-8297-77D32AF937AE}" type="slidenum">
              <a:rPr lang="en-US" smtClean="0"/>
              <a:t>‹#›</a:t>
            </a:fld>
            <a:endParaRPr lang="en-US" dirty="0"/>
          </a:p>
        </p:txBody>
      </p:sp>
    </p:spTree>
    <p:extLst>
      <p:ext uri="{BB962C8B-B14F-4D97-AF65-F5344CB8AC3E}">
        <p14:creationId xmlns:p14="http://schemas.microsoft.com/office/powerpoint/2010/main" val="1856108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08243-9A23-41C4-9758-4CC94D9CF5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42FAFC-0CD3-4335-A7A0-275288B91F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BB3C15-D85B-40F2-9054-386349544348}"/>
              </a:ext>
            </a:extLst>
          </p:cNvPr>
          <p:cNvSpPr>
            <a:spLocks noGrp="1"/>
          </p:cNvSpPr>
          <p:nvPr>
            <p:ph type="dt" sz="half" idx="10"/>
          </p:nvPr>
        </p:nvSpPr>
        <p:spPr/>
        <p:txBody>
          <a:bodyPr/>
          <a:lstStyle/>
          <a:p>
            <a:fld id="{24645B9E-DC4F-4037-8669-99A86C22B857}" type="datetimeFigureOut">
              <a:rPr lang="en-US" smtClean="0"/>
              <a:t>2/20/2021</a:t>
            </a:fld>
            <a:endParaRPr lang="en-US" dirty="0"/>
          </a:p>
        </p:txBody>
      </p:sp>
      <p:sp>
        <p:nvSpPr>
          <p:cNvPr id="5" name="Footer Placeholder 4">
            <a:extLst>
              <a:ext uri="{FF2B5EF4-FFF2-40B4-BE49-F238E27FC236}">
                <a16:creationId xmlns:a16="http://schemas.microsoft.com/office/drawing/2014/main" id="{9D2AECA5-3A12-47EA-AE01-FD1BE11F69C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31CD31-E9FD-438A-A4AD-ED193D2B109C}"/>
              </a:ext>
            </a:extLst>
          </p:cNvPr>
          <p:cNvSpPr>
            <a:spLocks noGrp="1"/>
          </p:cNvSpPr>
          <p:nvPr>
            <p:ph type="sldNum" sz="quarter" idx="12"/>
          </p:nvPr>
        </p:nvSpPr>
        <p:spPr/>
        <p:txBody>
          <a:bodyPr/>
          <a:lstStyle/>
          <a:p>
            <a:fld id="{A92DE1DE-D740-430C-8297-77D32AF937AE}" type="slidenum">
              <a:rPr lang="en-US" smtClean="0"/>
              <a:t>‹#›</a:t>
            </a:fld>
            <a:endParaRPr lang="en-US" dirty="0"/>
          </a:p>
        </p:txBody>
      </p:sp>
    </p:spTree>
    <p:extLst>
      <p:ext uri="{BB962C8B-B14F-4D97-AF65-F5344CB8AC3E}">
        <p14:creationId xmlns:p14="http://schemas.microsoft.com/office/powerpoint/2010/main" val="2217255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8C7C37-246A-417E-9D27-969765A9AD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F3C2DE7-81B4-4B5B-9B10-E57CA33AAF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48A1B7-DEEA-4800-9E29-7D2FFB1B975E}"/>
              </a:ext>
            </a:extLst>
          </p:cNvPr>
          <p:cNvSpPr>
            <a:spLocks noGrp="1"/>
          </p:cNvSpPr>
          <p:nvPr>
            <p:ph type="dt" sz="half" idx="10"/>
          </p:nvPr>
        </p:nvSpPr>
        <p:spPr/>
        <p:txBody>
          <a:bodyPr/>
          <a:lstStyle/>
          <a:p>
            <a:fld id="{24645B9E-DC4F-4037-8669-99A86C22B857}" type="datetimeFigureOut">
              <a:rPr lang="en-US" smtClean="0"/>
              <a:t>2/20/2021</a:t>
            </a:fld>
            <a:endParaRPr lang="en-US" dirty="0"/>
          </a:p>
        </p:txBody>
      </p:sp>
      <p:sp>
        <p:nvSpPr>
          <p:cNvPr id="5" name="Footer Placeholder 4">
            <a:extLst>
              <a:ext uri="{FF2B5EF4-FFF2-40B4-BE49-F238E27FC236}">
                <a16:creationId xmlns:a16="http://schemas.microsoft.com/office/drawing/2014/main" id="{26E2A305-1BA3-4D15-84B4-8B6A11099A3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4AD5DB0-61F0-4AB2-8B3A-7570E0A190C9}"/>
              </a:ext>
            </a:extLst>
          </p:cNvPr>
          <p:cNvSpPr>
            <a:spLocks noGrp="1"/>
          </p:cNvSpPr>
          <p:nvPr>
            <p:ph type="sldNum" sz="quarter" idx="12"/>
          </p:nvPr>
        </p:nvSpPr>
        <p:spPr/>
        <p:txBody>
          <a:bodyPr/>
          <a:lstStyle/>
          <a:p>
            <a:fld id="{A92DE1DE-D740-430C-8297-77D32AF937AE}" type="slidenum">
              <a:rPr lang="en-US" smtClean="0"/>
              <a:t>‹#›</a:t>
            </a:fld>
            <a:endParaRPr lang="en-US" dirty="0"/>
          </a:p>
        </p:txBody>
      </p:sp>
    </p:spTree>
    <p:extLst>
      <p:ext uri="{BB962C8B-B14F-4D97-AF65-F5344CB8AC3E}">
        <p14:creationId xmlns:p14="http://schemas.microsoft.com/office/powerpoint/2010/main" val="1596199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722F4C2-6B86-403A-A8D3-B5878DFE215D}"/>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BF50ABD3-1E0C-4476-A263-45C0B39B6727}"/>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alpha val="0"/>
                  </a:prstClr>
                </a:solidFill>
                <a:effectLst/>
                <a:uLnTx/>
                <a:uFillTx/>
                <a:latin typeface="Calibri" panose="020F0502020204030204"/>
                <a:ea typeface="+mn-ea"/>
                <a:cs typeface="+mn-cs"/>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dirty="0"/>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5217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Picture Placeholder 14">
            <a:extLst>
              <a:ext uri="{FF2B5EF4-FFF2-40B4-BE49-F238E27FC236}">
                <a16:creationId xmlns:a16="http://schemas.microsoft.com/office/drawing/2014/main" id="{3623201C-EF3A-4012-8E2F-9E768AB41F7D}"/>
              </a:ext>
            </a:extLst>
          </p:cNvPr>
          <p:cNvSpPr>
            <a:spLocks noGrp="1"/>
          </p:cNvSpPr>
          <p:nvPr>
            <p:ph type="pic" sz="quarter" idx="13"/>
          </p:nvPr>
        </p:nvSpPr>
        <p:spPr>
          <a:xfrm>
            <a:off x="0" y="2403336"/>
            <a:ext cx="12192000" cy="4454665"/>
          </a:xfrm>
          <a:custGeom>
            <a:avLst/>
            <a:gdLst>
              <a:gd name="connsiteX0" fmla="*/ 11946675 w 12192000"/>
              <a:gd name="connsiteY0" fmla="*/ 4274240 h 4454665"/>
              <a:gd name="connsiteX1" fmla="*/ 11952788 w 12192000"/>
              <a:gd name="connsiteY1" fmla="*/ 4274240 h 4454665"/>
              <a:gd name="connsiteX2" fmla="*/ 11958183 w 12192000"/>
              <a:gd name="connsiteY2" fmla="*/ 4274815 h 4454665"/>
              <a:gd name="connsiteX3" fmla="*/ 11960461 w 12192000"/>
              <a:gd name="connsiteY3" fmla="*/ 4276558 h 4454665"/>
              <a:gd name="connsiteX4" fmla="*/ 11961281 w 12192000"/>
              <a:gd name="connsiteY4" fmla="*/ 4279205 h 4454665"/>
              <a:gd name="connsiteX5" fmla="*/ 11959578 w 12192000"/>
              <a:gd name="connsiteY5" fmla="*/ 4282897 h 4454665"/>
              <a:gd name="connsiteX6" fmla="*/ 11953198 w 12192000"/>
              <a:gd name="connsiteY6" fmla="*/ 4284292 h 4454665"/>
              <a:gd name="connsiteX7" fmla="*/ 11946675 w 12192000"/>
              <a:gd name="connsiteY7" fmla="*/ 4284292 h 4454665"/>
              <a:gd name="connsiteX8" fmla="*/ 11941300 w 12192000"/>
              <a:gd name="connsiteY8" fmla="*/ 4269728 h 4454665"/>
              <a:gd name="connsiteX9" fmla="*/ 11941300 w 12192000"/>
              <a:gd name="connsiteY9" fmla="*/ 4303042 h 4454665"/>
              <a:gd name="connsiteX10" fmla="*/ 11946675 w 12192000"/>
              <a:gd name="connsiteY10" fmla="*/ 4303042 h 4454665"/>
              <a:gd name="connsiteX11" fmla="*/ 11946675 w 12192000"/>
              <a:gd name="connsiteY11" fmla="*/ 4288888 h 4454665"/>
              <a:gd name="connsiteX12" fmla="*/ 11949834 w 12192000"/>
              <a:gd name="connsiteY12" fmla="*/ 4288888 h 4454665"/>
              <a:gd name="connsiteX13" fmla="*/ 11954142 w 12192000"/>
              <a:gd name="connsiteY13" fmla="*/ 4290036 h 4454665"/>
              <a:gd name="connsiteX14" fmla="*/ 11959762 w 12192000"/>
              <a:gd name="connsiteY14" fmla="*/ 4297790 h 4454665"/>
              <a:gd name="connsiteX15" fmla="*/ 11962717 w 12192000"/>
              <a:gd name="connsiteY15" fmla="*/ 4303042 h 4454665"/>
              <a:gd name="connsiteX16" fmla="*/ 11969281 w 12192000"/>
              <a:gd name="connsiteY16" fmla="*/ 4303042 h 4454665"/>
              <a:gd name="connsiteX17" fmla="*/ 11965220 w 12192000"/>
              <a:gd name="connsiteY17" fmla="*/ 4296518 h 4454665"/>
              <a:gd name="connsiteX18" fmla="*/ 11960296 w 12192000"/>
              <a:gd name="connsiteY18" fmla="*/ 4289913 h 4454665"/>
              <a:gd name="connsiteX19" fmla="*/ 11957466 w 12192000"/>
              <a:gd name="connsiteY19" fmla="*/ 4288149 h 4454665"/>
              <a:gd name="connsiteX20" fmla="*/ 11964378 w 12192000"/>
              <a:gd name="connsiteY20" fmla="*/ 4285113 h 4454665"/>
              <a:gd name="connsiteX21" fmla="*/ 11966983 w 12192000"/>
              <a:gd name="connsiteY21" fmla="*/ 4278754 h 4454665"/>
              <a:gd name="connsiteX22" fmla="*/ 11965424 w 12192000"/>
              <a:gd name="connsiteY22" fmla="*/ 4273871 h 4454665"/>
              <a:gd name="connsiteX23" fmla="*/ 11961239 w 12192000"/>
              <a:gd name="connsiteY23" fmla="*/ 4270651 h 4454665"/>
              <a:gd name="connsiteX24" fmla="*/ 11952747 w 12192000"/>
              <a:gd name="connsiteY24" fmla="*/ 4269728 h 4454665"/>
              <a:gd name="connsiteX25" fmla="*/ 10902089 w 12192000"/>
              <a:gd name="connsiteY25" fmla="*/ 4267157 h 4454665"/>
              <a:gd name="connsiteX26" fmla="*/ 10905603 w 12192000"/>
              <a:gd name="connsiteY26" fmla="*/ 4267157 h 4454665"/>
              <a:gd name="connsiteX27" fmla="*/ 10905603 w 12192000"/>
              <a:gd name="connsiteY27" fmla="*/ 4270698 h 4454665"/>
              <a:gd name="connsiteX28" fmla="*/ 10877492 w 12192000"/>
              <a:gd name="connsiteY28" fmla="*/ 4306120 h 4454665"/>
              <a:gd name="connsiteX29" fmla="*/ 10859922 w 12192000"/>
              <a:gd name="connsiteY29" fmla="*/ 4288410 h 4454665"/>
              <a:gd name="connsiteX30" fmla="*/ 10902089 w 12192000"/>
              <a:gd name="connsiteY30" fmla="*/ 4267157 h 4454665"/>
              <a:gd name="connsiteX31" fmla="*/ 11954881 w 12192000"/>
              <a:gd name="connsiteY31" fmla="*/ 4260086 h 4454665"/>
              <a:gd name="connsiteX32" fmla="*/ 11967558 w 12192000"/>
              <a:gd name="connsiteY32" fmla="*/ 4263430 h 4454665"/>
              <a:gd name="connsiteX33" fmla="*/ 11977220 w 12192000"/>
              <a:gd name="connsiteY33" fmla="*/ 4272989 h 4454665"/>
              <a:gd name="connsiteX34" fmla="*/ 11980687 w 12192000"/>
              <a:gd name="connsiteY34" fmla="*/ 4285933 h 4454665"/>
              <a:gd name="connsiteX35" fmla="*/ 11977282 w 12192000"/>
              <a:gd name="connsiteY35" fmla="*/ 4298754 h 4454665"/>
              <a:gd name="connsiteX36" fmla="*/ 11967722 w 12192000"/>
              <a:gd name="connsiteY36" fmla="*/ 4308314 h 4454665"/>
              <a:gd name="connsiteX37" fmla="*/ 11954881 w 12192000"/>
              <a:gd name="connsiteY37" fmla="*/ 4311740 h 4454665"/>
              <a:gd name="connsiteX38" fmla="*/ 11942039 w 12192000"/>
              <a:gd name="connsiteY38" fmla="*/ 4308314 h 4454665"/>
              <a:gd name="connsiteX39" fmla="*/ 11932459 w 12192000"/>
              <a:gd name="connsiteY39" fmla="*/ 4298754 h 4454665"/>
              <a:gd name="connsiteX40" fmla="*/ 11929033 w 12192000"/>
              <a:gd name="connsiteY40" fmla="*/ 4285933 h 4454665"/>
              <a:gd name="connsiteX41" fmla="*/ 11932521 w 12192000"/>
              <a:gd name="connsiteY41" fmla="*/ 4272989 h 4454665"/>
              <a:gd name="connsiteX42" fmla="*/ 11942183 w 12192000"/>
              <a:gd name="connsiteY42" fmla="*/ 4263430 h 4454665"/>
              <a:gd name="connsiteX43" fmla="*/ 11954881 w 12192000"/>
              <a:gd name="connsiteY43" fmla="*/ 4260086 h 4454665"/>
              <a:gd name="connsiteX44" fmla="*/ 11954881 w 12192000"/>
              <a:gd name="connsiteY44" fmla="*/ 4254958 h 4454665"/>
              <a:gd name="connsiteX45" fmla="*/ 11939660 w 12192000"/>
              <a:gd name="connsiteY45" fmla="*/ 4258958 h 4454665"/>
              <a:gd name="connsiteX46" fmla="*/ 11928069 w 12192000"/>
              <a:gd name="connsiteY46" fmla="*/ 4270405 h 4454665"/>
              <a:gd name="connsiteX47" fmla="*/ 11923904 w 12192000"/>
              <a:gd name="connsiteY47" fmla="*/ 4285933 h 4454665"/>
              <a:gd name="connsiteX48" fmla="*/ 11928007 w 12192000"/>
              <a:gd name="connsiteY48" fmla="*/ 4301319 h 4454665"/>
              <a:gd name="connsiteX49" fmla="*/ 11939474 w 12192000"/>
              <a:gd name="connsiteY49" fmla="*/ 4312786 h 4454665"/>
              <a:gd name="connsiteX50" fmla="*/ 11954881 w 12192000"/>
              <a:gd name="connsiteY50" fmla="*/ 4316868 h 4454665"/>
              <a:gd name="connsiteX51" fmla="*/ 11970287 w 12192000"/>
              <a:gd name="connsiteY51" fmla="*/ 4312786 h 4454665"/>
              <a:gd name="connsiteX52" fmla="*/ 11981733 w 12192000"/>
              <a:gd name="connsiteY52" fmla="*/ 4301319 h 4454665"/>
              <a:gd name="connsiteX53" fmla="*/ 11985815 w 12192000"/>
              <a:gd name="connsiteY53" fmla="*/ 4285933 h 4454665"/>
              <a:gd name="connsiteX54" fmla="*/ 11981671 w 12192000"/>
              <a:gd name="connsiteY54" fmla="*/ 4270405 h 4454665"/>
              <a:gd name="connsiteX55" fmla="*/ 11970101 w 12192000"/>
              <a:gd name="connsiteY55" fmla="*/ 4258958 h 4454665"/>
              <a:gd name="connsiteX56" fmla="*/ 11954881 w 12192000"/>
              <a:gd name="connsiteY56" fmla="*/ 4254958 h 4454665"/>
              <a:gd name="connsiteX57" fmla="*/ 11091685 w 12192000"/>
              <a:gd name="connsiteY57" fmla="*/ 4225506 h 4454665"/>
              <a:gd name="connsiteX58" fmla="*/ 11123259 w 12192000"/>
              <a:gd name="connsiteY58" fmla="*/ 4265813 h 4454665"/>
              <a:gd name="connsiteX59" fmla="*/ 11091685 w 12192000"/>
              <a:gd name="connsiteY59" fmla="*/ 4306119 h 4454665"/>
              <a:gd name="connsiteX60" fmla="*/ 11060111 w 12192000"/>
              <a:gd name="connsiteY60" fmla="*/ 4265813 h 4454665"/>
              <a:gd name="connsiteX61" fmla="*/ 11091685 w 12192000"/>
              <a:gd name="connsiteY61" fmla="*/ 4225506 h 4454665"/>
              <a:gd name="connsiteX62" fmla="*/ 10781998 w 12192000"/>
              <a:gd name="connsiteY62" fmla="*/ 4225506 h 4454665"/>
              <a:gd name="connsiteX63" fmla="*/ 10810212 w 12192000"/>
              <a:gd name="connsiteY63" fmla="*/ 4265813 h 4454665"/>
              <a:gd name="connsiteX64" fmla="*/ 10781998 w 12192000"/>
              <a:gd name="connsiteY64" fmla="*/ 4306119 h 4454665"/>
              <a:gd name="connsiteX65" fmla="*/ 10753783 w 12192000"/>
              <a:gd name="connsiteY65" fmla="*/ 4265813 h 4454665"/>
              <a:gd name="connsiteX66" fmla="*/ 10781998 w 12192000"/>
              <a:gd name="connsiteY66" fmla="*/ 4225506 h 4454665"/>
              <a:gd name="connsiteX67" fmla="*/ 10469622 w 12192000"/>
              <a:gd name="connsiteY67" fmla="*/ 4225506 h 4454665"/>
              <a:gd name="connsiteX68" fmla="*/ 10501196 w 12192000"/>
              <a:gd name="connsiteY68" fmla="*/ 4265813 h 4454665"/>
              <a:gd name="connsiteX69" fmla="*/ 10469622 w 12192000"/>
              <a:gd name="connsiteY69" fmla="*/ 4306119 h 4454665"/>
              <a:gd name="connsiteX70" fmla="*/ 10438048 w 12192000"/>
              <a:gd name="connsiteY70" fmla="*/ 4265813 h 4454665"/>
              <a:gd name="connsiteX71" fmla="*/ 10469622 w 12192000"/>
              <a:gd name="connsiteY71" fmla="*/ 4225506 h 4454665"/>
              <a:gd name="connsiteX72" fmla="*/ 11014562 w 12192000"/>
              <a:gd name="connsiteY72" fmla="*/ 4220259 h 4454665"/>
              <a:gd name="connsiteX73" fmla="*/ 11014562 w 12192000"/>
              <a:gd name="connsiteY73" fmla="*/ 4316219 h 4454665"/>
              <a:gd name="connsiteX74" fmla="*/ 11026851 w 12192000"/>
              <a:gd name="connsiteY74" fmla="*/ 4316219 h 4454665"/>
              <a:gd name="connsiteX75" fmla="*/ 11026851 w 12192000"/>
              <a:gd name="connsiteY75" fmla="*/ 4220259 h 4454665"/>
              <a:gd name="connsiteX76" fmla="*/ 11158189 w 12192000"/>
              <a:gd name="connsiteY76" fmla="*/ 4218789 h 4454665"/>
              <a:gd name="connsiteX77" fmla="*/ 11158189 w 12192000"/>
              <a:gd name="connsiteY77" fmla="*/ 4243172 h 4454665"/>
              <a:gd name="connsiteX78" fmla="*/ 11158189 w 12192000"/>
              <a:gd name="connsiteY78" fmla="*/ 4312837 h 4454665"/>
              <a:gd name="connsiteX79" fmla="*/ 11172009 w 12192000"/>
              <a:gd name="connsiteY79" fmla="*/ 4312837 h 4454665"/>
              <a:gd name="connsiteX80" fmla="*/ 11172009 w 12192000"/>
              <a:gd name="connsiteY80" fmla="*/ 4260588 h 4454665"/>
              <a:gd name="connsiteX81" fmla="*/ 11199648 w 12192000"/>
              <a:gd name="connsiteY81" fmla="*/ 4225755 h 4454665"/>
              <a:gd name="connsiteX82" fmla="*/ 11220377 w 12192000"/>
              <a:gd name="connsiteY82" fmla="*/ 4257105 h 4454665"/>
              <a:gd name="connsiteX83" fmla="*/ 11220377 w 12192000"/>
              <a:gd name="connsiteY83" fmla="*/ 4312837 h 4454665"/>
              <a:gd name="connsiteX84" fmla="*/ 11230741 w 12192000"/>
              <a:gd name="connsiteY84" fmla="*/ 4312837 h 4454665"/>
              <a:gd name="connsiteX85" fmla="*/ 11230741 w 12192000"/>
              <a:gd name="connsiteY85" fmla="*/ 4253621 h 4454665"/>
              <a:gd name="connsiteX86" fmla="*/ 11199648 w 12192000"/>
              <a:gd name="connsiteY86" fmla="*/ 4218789 h 4454665"/>
              <a:gd name="connsiteX87" fmla="*/ 11168554 w 12192000"/>
              <a:gd name="connsiteY87" fmla="*/ 4236205 h 4454665"/>
              <a:gd name="connsiteX88" fmla="*/ 11168554 w 12192000"/>
              <a:gd name="connsiteY88" fmla="*/ 4218789 h 4454665"/>
              <a:gd name="connsiteX89" fmla="*/ 11158189 w 12192000"/>
              <a:gd name="connsiteY89" fmla="*/ 4218789 h 4454665"/>
              <a:gd name="connsiteX90" fmla="*/ 11088997 w 12192000"/>
              <a:gd name="connsiteY90" fmla="*/ 4218789 h 4454665"/>
              <a:gd name="connsiteX91" fmla="*/ 11045332 w 12192000"/>
              <a:gd name="connsiteY91" fmla="*/ 4267829 h 4454665"/>
              <a:gd name="connsiteX92" fmla="*/ 11088997 w 12192000"/>
              <a:gd name="connsiteY92" fmla="*/ 4316868 h 4454665"/>
              <a:gd name="connsiteX93" fmla="*/ 11132662 w 12192000"/>
              <a:gd name="connsiteY93" fmla="*/ 4267829 h 4454665"/>
              <a:gd name="connsiteX94" fmla="*/ 11088997 w 12192000"/>
              <a:gd name="connsiteY94" fmla="*/ 4218789 h 4454665"/>
              <a:gd name="connsiteX95" fmla="*/ 10883851 w 12192000"/>
              <a:gd name="connsiteY95" fmla="*/ 4218789 h 4454665"/>
              <a:gd name="connsiteX96" fmla="*/ 10855700 w 12192000"/>
              <a:gd name="connsiteY96" fmla="*/ 4222292 h 4454665"/>
              <a:gd name="connsiteX97" fmla="*/ 10855700 w 12192000"/>
              <a:gd name="connsiteY97" fmla="*/ 4236303 h 4454665"/>
              <a:gd name="connsiteX98" fmla="*/ 10883851 w 12192000"/>
              <a:gd name="connsiteY98" fmla="*/ 4225795 h 4454665"/>
              <a:gd name="connsiteX99" fmla="*/ 10904964 w 12192000"/>
              <a:gd name="connsiteY99" fmla="*/ 4250315 h 4454665"/>
              <a:gd name="connsiteX100" fmla="*/ 10904964 w 12192000"/>
              <a:gd name="connsiteY100" fmla="*/ 4257320 h 4454665"/>
              <a:gd name="connsiteX101" fmla="*/ 10845144 w 12192000"/>
              <a:gd name="connsiteY101" fmla="*/ 4288845 h 4454665"/>
              <a:gd name="connsiteX102" fmla="*/ 10876813 w 12192000"/>
              <a:gd name="connsiteY102" fmla="*/ 4316868 h 4454665"/>
              <a:gd name="connsiteX103" fmla="*/ 10904964 w 12192000"/>
              <a:gd name="connsiteY103" fmla="*/ 4299354 h 4454665"/>
              <a:gd name="connsiteX104" fmla="*/ 10908483 w 12192000"/>
              <a:gd name="connsiteY104" fmla="*/ 4299354 h 4454665"/>
              <a:gd name="connsiteX105" fmla="*/ 10908483 w 12192000"/>
              <a:gd name="connsiteY105" fmla="*/ 4313365 h 4454665"/>
              <a:gd name="connsiteX106" fmla="*/ 10919039 w 12192000"/>
              <a:gd name="connsiteY106" fmla="*/ 4313365 h 4454665"/>
              <a:gd name="connsiteX107" fmla="*/ 10919039 w 12192000"/>
              <a:gd name="connsiteY107" fmla="*/ 4295851 h 4454665"/>
              <a:gd name="connsiteX108" fmla="*/ 10919039 w 12192000"/>
              <a:gd name="connsiteY108" fmla="*/ 4253818 h 4454665"/>
              <a:gd name="connsiteX109" fmla="*/ 10883851 w 12192000"/>
              <a:gd name="connsiteY109" fmla="*/ 4218789 h 4454665"/>
              <a:gd name="connsiteX110" fmla="*/ 10642268 w 12192000"/>
              <a:gd name="connsiteY110" fmla="*/ 4218789 h 4454665"/>
              <a:gd name="connsiteX111" fmla="*/ 10642268 w 12192000"/>
              <a:gd name="connsiteY111" fmla="*/ 4243172 h 4454665"/>
              <a:gd name="connsiteX112" fmla="*/ 10642268 w 12192000"/>
              <a:gd name="connsiteY112" fmla="*/ 4312837 h 4454665"/>
              <a:gd name="connsiteX113" fmla="*/ 10656343 w 12192000"/>
              <a:gd name="connsiteY113" fmla="*/ 4312837 h 4454665"/>
              <a:gd name="connsiteX114" fmla="*/ 10656343 w 12192000"/>
              <a:gd name="connsiteY114" fmla="*/ 4260588 h 4454665"/>
              <a:gd name="connsiteX115" fmla="*/ 10684494 w 12192000"/>
              <a:gd name="connsiteY115" fmla="*/ 4225755 h 4454665"/>
              <a:gd name="connsiteX116" fmla="*/ 10705607 w 12192000"/>
              <a:gd name="connsiteY116" fmla="*/ 4257105 h 4454665"/>
              <a:gd name="connsiteX117" fmla="*/ 10705607 w 12192000"/>
              <a:gd name="connsiteY117" fmla="*/ 4312837 h 4454665"/>
              <a:gd name="connsiteX118" fmla="*/ 10716163 w 12192000"/>
              <a:gd name="connsiteY118" fmla="*/ 4312837 h 4454665"/>
              <a:gd name="connsiteX119" fmla="*/ 10716163 w 12192000"/>
              <a:gd name="connsiteY119" fmla="*/ 4253621 h 4454665"/>
              <a:gd name="connsiteX120" fmla="*/ 10684494 w 12192000"/>
              <a:gd name="connsiteY120" fmla="*/ 4218789 h 4454665"/>
              <a:gd name="connsiteX121" fmla="*/ 10652824 w 12192000"/>
              <a:gd name="connsiteY121" fmla="*/ 4236205 h 4454665"/>
              <a:gd name="connsiteX122" fmla="*/ 10652824 w 12192000"/>
              <a:gd name="connsiteY122" fmla="*/ 4218789 h 4454665"/>
              <a:gd name="connsiteX123" fmla="*/ 10642268 w 12192000"/>
              <a:gd name="connsiteY123" fmla="*/ 4218789 h 4454665"/>
              <a:gd name="connsiteX124" fmla="*/ 10540159 w 12192000"/>
              <a:gd name="connsiteY124" fmla="*/ 4218789 h 4454665"/>
              <a:gd name="connsiteX125" fmla="*/ 10540159 w 12192000"/>
              <a:gd name="connsiteY125" fmla="*/ 4281839 h 4454665"/>
              <a:gd name="connsiteX126" fmla="*/ 10571828 w 12192000"/>
              <a:gd name="connsiteY126" fmla="*/ 4316868 h 4454665"/>
              <a:gd name="connsiteX127" fmla="*/ 10603498 w 12192000"/>
              <a:gd name="connsiteY127" fmla="*/ 4299354 h 4454665"/>
              <a:gd name="connsiteX128" fmla="*/ 10603498 w 12192000"/>
              <a:gd name="connsiteY128" fmla="*/ 4313365 h 4454665"/>
              <a:gd name="connsiteX129" fmla="*/ 10614054 w 12192000"/>
              <a:gd name="connsiteY129" fmla="*/ 4313365 h 4454665"/>
              <a:gd name="connsiteX130" fmla="*/ 10614054 w 12192000"/>
              <a:gd name="connsiteY130" fmla="*/ 4292348 h 4454665"/>
              <a:gd name="connsiteX131" fmla="*/ 10614054 w 12192000"/>
              <a:gd name="connsiteY131" fmla="*/ 4218789 h 4454665"/>
              <a:gd name="connsiteX132" fmla="*/ 10599979 w 12192000"/>
              <a:gd name="connsiteY132" fmla="*/ 4218789 h 4454665"/>
              <a:gd name="connsiteX133" fmla="*/ 10599979 w 12192000"/>
              <a:gd name="connsiteY133" fmla="*/ 4271331 h 4454665"/>
              <a:gd name="connsiteX134" fmla="*/ 10571828 w 12192000"/>
              <a:gd name="connsiteY134" fmla="*/ 4306359 h 4454665"/>
              <a:gd name="connsiteX135" fmla="*/ 10550715 w 12192000"/>
              <a:gd name="connsiteY135" fmla="*/ 4278337 h 4454665"/>
              <a:gd name="connsiteX136" fmla="*/ 10550715 w 12192000"/>
              <a:gd name="connsiteY136" fmla="*/ 4218789 h 4454665"/>
              <a:gd name="connsiteX137" fmla="*/ 10540159 w 12192000"/>
              <a:gd name="connsiteY137" fmla="*/ 4218789 h 4454665"/>
              <a:gd name="connsiteX138" fmla="*/ 10471637 w 12192000"/>
              <a:gd name="connsiteY138" fmla="*/ 4218789 h 4454665"/>
              <a:gd name="connsiteX139" fmla="*/ 10427300 w 12192000"/>
              <a:gd name="connsiteY139" fmla="*/ 4267829 h 4454665"/>
              <a:gd name="connsiteX140" fmla="*/ 10471637 w 12192000"/>
              <a:gd name="connsiteY140" fmla="*/ 4316868 h 4454665"/>
              <a:gd name="connsiteX141" fmla="*/ 10515975 w 12192000"/>
              <a:gd name="connsiteY141" fmla="*/ 4267829 h 4454665"/>
              <a:gd name="connsiteX142" fmla="*/ 10471637 w 12192000"/>
              <a:gd name="connsiteY142" fmla="*/ 4218789 h 4454665"/>
              <a:gd name="connsiteX143" fmla="*/ 11655303 w 12192000"/>
              <a:gd name="connsiteY143" fmla="*/ 4204010 h 4454665"/>
              <a:gd name="connsiteX144" fmla="*/ 11659333 w 12192000"/>
              <a:gd name="connsiteY144" fmla="*/ 4214759 h 4454665"/>
              <a:gd name="connsiteX145" fmla="*/ 11663364 w 12192000"/>
              <a:gd name="connsiteY145" fmla="*/ 4221477 h 4454665"/>
              <a:gd name="connsiteX146" fmla="*/ 11648585 w 12192000"/>
              <a:gd name="connsiteY146" fmla="*/ 4221477 h 4454665"/>
              <a:gd name="connsiteX147" fmla="*/ 11652616 w 12192000"/>
              <a:gd name="connsiteY147" fmla="*/ 4214759 h 4454665"/>
              <a:gd name="connsiteX148" fmla="*/ 11659446 w 12192000"/>
              <a:gd name="connsiteY148" fmla="*/ 4193262 h 4454665"/>
              <a:gd name="connsiteX149" fmla="*/ 11649032 w 12192000"/>
              <a:gd name="connsiteY149" fmla="*/ 4196776 h 4454665"/>
              <a:gd name="connsiteX150" fmla="*/ 11645562 w 12192000"/>
              <a:gd name="connsiteY150" fmla="*/ 4214346 h 4454665"/>
              <a:gd name="connsiteX151" fmla="*/ 11635149 w 12192000"/>
              <a:gd name="connsiteY151" fmla="*/ 4235428 h 4454665"/>
              <a:gd name="connsiteX152" fmla="*/ 11645562 w 12192000"/>
              <a:gd name="connsiteY152" fmla="*/ 4238942 h 4454665"/>
              <a:gd name="connsiteX153" fmla="*/ 11645562 w 12192000"/>
              <a:gd name="connsiteY153" fmla="*/ 4228401 h 4454665"/>
              <a:gd name="connsiteX154" fmla="*/ 11666387 w 12192000"/>
              <a:gd name="connsiteY154" fmla="*/ 4228401 h 4454665"/>
              <a:gd name="connsiteX155" fmla="*/ 11666387 w 12192000"/>
              <a:gd name="connsiteY155" fmla="*/ 4235428 h 4454665"/>
              <a:gd name="connsiteX156" fmla="*/ 11676800 w 12192000"/>
              <a:gd name="connsiteY156" fmla="*/ 4235428 h 4454665"/>
              <a:gd name="connsiteX157" fmla="*/ 11666387 w 12192000"/>
              <a:gd name="connsiteY157" fmla="*/ 4214346 h 4454665"/>
              <a:gd name="connsiteX158" fmla="*/ 11659446 w 12192000"/>
              <a:gd name="connsiteY158" fmla="*/ 4196776 h 4454665"/>
              <a:gd name="connsiteX159" fmla="*/ 11659446 w 12192000"/>
              <a:gd name="connsiteY159" fmla="*/ 4193262 h 4454665"/>
              <a:gd name="connsiteX160" fmla="*/ 10964451 w 12192000"/>
              <a:gd name="connsiteY160" fmla="*/ 4193261 h 4454665"/>
              <a:gd name="connsiteX161" fmla="*/ 10953971 w 12192000"/>
              <a:gd name="connsiteY161" fmla="*/ 4196793 h 4454665"/>
              <a:gd name="connsiteX162" fmla="*/ 10953971 w 12192000"/>
              <a:gd name="connsiteY162" fmla="*/ 4217982 h 4454665"/>
              <a:gd name="connsiteX163" fmla="*/ 10936505 w 12192000"/>
              <a:gd name="connsiteY163" fmla="*/ 4217982 h 4454665"/>
              <a:gd name="connsiteX164" fmla="*/ 10936505 w 12192000"/>
              <a:gd name="connsiteY164" fmla="*/ 4228577 h 4454665"/>
              <a:gd name="connsiteX165" fmla="*/ 10953971 w 12192000"/>
              <a:gd name="connsiteY165" fmla="*/ 4228577 h 4454665"/>
              <a:gd name="connsiteX166" fmla="*/ 10953971 w 12192000"/>
              <a:gd name="connsiteY166" fmla="*/ 4285083 h 4454665"/>
              <a:gd name="connsiteX167" fmla="*/ 10974931 w 12192000"/>
              <a:gd name="connsiteY167" fmla="*/ 4316867 h 4454665"/>
              <a:gd name="connsiteX168" fmla="*/ 10988904 w 12192000"/>
              <a:gd name="connsiteY168" fmla="*/ 4313336 h 4454665"/>
              <a:gd name="connsiteX169" fmla="*/ 10988904 w 12192000"/>
              <a:gd name="connsiteY169" fmla="*/ 4302741 h 4454665"/>
              <a:gd name="connsiteX170" fmla="*/ 10978424 w 12192000"/>
              <a:gd name="connsiteY170" fmla="*/ 4306272 h 4454665"/>
              <a:gd name="connsiteX171" fmla="*/ 10964451 w 12192000"/>
              <a:gd name="connsiteY171" fmla="*/ 4292146 h 4454665"/>
              <a:gd name="connsiteX172" fmla="*/ 10964451 w 12192000"/>
              <a:gd name="connsiteY172" fmla="*/ 4228577 h 4454665"/>
              <a:gd name="connsiteX173" fmla="*/ 10985410 w 12192000"/>
              <a:gd name="connsiteY173" fmla="*/ 4228577 h 4454665"/>
              <a:gd name="connsiteX174" fmla="*/ 10985410 w 12192000"/>
              <a:gd name="connsiteY174" fmla="*/ 4217982 h 4454665"/>
              <a:gd name="connsiteX175" fmla="*/ 10964451 w 12192000"/>
              <a:gd name="connsiteY175" fmla="*/ 4217982 h 4454665"/>
              <a:gd name="connsiteX176" fmla="*/ 10964451 w 12192000"/>
              <a:gd name="connsiteY176" fmla="*/ 4193261 h 4454665"/>
              <a:gd name="connsiteX177" fmla="*/ 11599881 w 12192000"/>
              <a:gd name="connsiteY177" fmla="*/ 4190575 h 4454665"/>
              <a:gd name="connsiteX178" fmla="*/ 11589469 w 12192000"/>
              <a:gd name="connsiteY178" fmla="*/ 4232741 h 4454665"/>
              <a:gd name="connsiteX179" fmla="*/ 11599881 w 12192000"/>
              <a:gd name="connsiteY179" fmla="*/ 4232741 h 4454665"/>
              <a:gd name="connsiteX180" fmla="*/ 11603352 w 12192000"/>
              <a:gd name="connsiteY180" fmla="*/ 4208145 h 4454665"/>
              <a:gd name="connsiteX181" fmla="*/ 11617236 w 12192000"/>
              <a:gd name="connsiteY181" fmla="*/ 4236255 h 4454665"/>
              <a:gd name="connsiteX182" fmla="*/ 11624178 w 12192000"/>
              <a:gd name="connsiteY182" fmla="*/ 4236255 h 4454665"/>
              <a:gd name="connsiteX183" fmla="*/ 11631119 w 12192000"/>
              <a:gd name="connsiteY183" fmla="*/ 4194089 h 4454665"/>
              <a:gd name="connsiteX184" fmla="*/ 11624178 w 12192000"/>
              <a:gd name="connsiteY184" fmla="*/ 4194089 h 4454665"/>
              <a:gd name="connsiteX185" fmla="*/ 11620707 w 12192000"/>
              <a:gd name="connsiteY185" fmla="*/ 4222200 h 4454665"/>
              <a:gd name="connsiteX186" fmla="*/ 11606824 w 12192000"/>
              <a:gd name="connsiteY186" fmla="*/ 4190575 h 4454665"/>
              <a:gd name="connsiteX187" fmla="*/ 11599881 w 12192000"/>
              <a:gd name="connsiteY187" fmla="*/ 4190575 h 4454665"/>
              <a:gd name="connsiteX188" fmla="*/ 11709044 w 12192000"/>
              <a:gd name="connsiteY188" fmla="*/ 4186545 h 4454665"/>
              <a:gd name="connsiteX189" fmla="*/ 11674112 w 12192000"/>
              <a:gd name="connsiteY189" fmla="*/ 4193646 h 4454665"/>
              <a:gd name="connsiteX190" fmla="*/ 11674112 w 12192000"/>
              <a:gd name="connsiteY190" fmla="*/ 4200748 h 4454665"/>
              <a:gd name="connsiteX191" fmla="*/ 11688084 w 12192000"/>
              <a:gd name="connsiteY191" fmla="*/ 4200748 h 4454665"/>
              <a:gd name="connsiteX192" fmla="*/ 11695071 w 12192000"/>
              <a:gd name="connsiteY192" fmla="*/ 4236256 h 4454665"/>
              <a:gd name="connsiteX193" fmla="*/ 11702057 w 12192000"/>
              <a:gd name="connsiteY193" fmla="*/ 4232705 h 4454665"/>
              <a:gd name="connsiteX194" fmla="*/ 11695071 w 12192000"/>
              <a:gd name="connsiteY194" fmla="*/ 4197197 h 4454665"/>
              <a:gd name="connsiteX195" fmla="*/ 11709044 w 12192000"/>
              <a:gd name="connsiteY195" fmla="*/ 4193646 h 4454665"/>
              <a:gd name="connsiteX196" fmla="*/ 11564748 w 12192000"/>
              <a:gd name="connsiteY196" fmla="*/ 4186545 h 4454665"/>
              <a:gd name="connsiteX197" fmla="*/ 11575228 w 12192000"/>
              <a:gd name="connsiteY197" fmla="*/ 4189904 h 4454665"/>
              <a:gd name="connsiteX198" fmla="*/ 11578720 w 12192000"/>
              <a:gd name="connsiteY198" fmla="*/ 4193263 h 4454665"/>
              <a:gd name="connsiteX199" fmla="*/ 11578720 w 12192000"/>
              <a:gd name="connsiteY199" fmla="*/ 4196621 h 4454665"/>
              <a:gd name="connsiteX200" fmla="*/ 11571734 w 12192000"/>
              <a:gd name="connsiteY200" fmla="*/ 4199980 h 4454665"/>
              <a:gd name="connsiteX201" fmla="*/ 11561254 w 12192000"/>
              <a:gd name="connsiteY201" fmla="*/ 4196621 h 4454665"/>
              <a:gd name="connsiteX202" fmla="*/ 11564748 w 12192000"/>
              <a:gd name="connsiteY202" fmla="*/ 4193263 h 4454665"/>
              <a:gd name="connsiteX203" fmla="*/ 11564748 w 12192000"/>
              <a:gd name="connsiteY203" fmla="*/ 4186545 h 4454665"/>
              <a:gd name="connsiteX204" fmla="*/ 11014562 w 12192000"/>
              <a:gd name="connsiteY204" fmla="*/ 4184659 h 4454665"/>
              <a:gd name="connsiteX205" fmla="*/ 11014562 w 12192000"/>
              <a:gd name="connsiteY205" fmla="*/ 4198353 h 4454665"/>
              <a:gd name="connsiteX206" fmla="*/ 11026851 w 12192000"/>
              <a:gd name="connsiteY206" fmla="*/ 4198353 h 4454665"/>
              <a:gd name="connsiteX207" fmla="*/ 11026851 w 12192000"/>
              <a:gd name="connsiteY207" fmla="*/ 4184659 h 4454665"/>
              <a:gd name="connsiteX208" fmla="*/ 11715762 w 12192000"/>
              <a:gd name="connsiteY208" fmla="*/ 4182513 h 4454665"/>
              <a:gd name="connsiteX209" fmla="*/ 11729582 w 12192000"/>
              <a:gd name="connsiteY209" fmla="*/ 4225507 h 4454665"/>
              <a:gd name="connsiteX210" fmla="*/ 11739946 w 12192000"/>
              <a:gd name="connsiteY210" fmla="*/ 4221924 h 4454665"/>
              <a:gd name="connsiteX211" fmla="*/ 11726127 w 12192000"/>
              <a:gd name="connsiteY211" fmla="*/ 4182513 h 4454665"/>
              <a:gd name="connsiteX212" fmla="*/ 11715762 w 12192000"/>
              <a:gd name="connsiteY212" fmla="*/ 4182513 h 4454665"/>
              <a:gd name="connsiteX213" fmla="*/ 10346688 w 12192000"/>
              <a:gd name="connsiteY213" fmla="*/ 4182513 h 4454665"/>
              <a:gd name="connsiteX214" fmla="*/ 10346688 w 12192000"/>
              <a:gd name="connsiteY214" fmla="*/ 4312837 h 4454665"/>
              <a:gd name="connsiteX215" fmla="*/ 10361467 w 12192000"/>
              <a:gd name="connsiteY215" fmla="*/ 4312837 h 4454665"/>
              <a:gd name="connsiteX216" fmla="*/ 10361467 w 12192000"/>
              <a:gd name="connsiteY216" fmla="*/ 4253721 h 4454665"/>
              <a:gd name="connsiteX217" fmla="*/ 10407148 w 12192000"/>
              <a:gd name="connsiteY217" fmla="*/ 4253721 h 4454665"/>
              <a:gd name="connsiteX218" fmla="*/ 10407148 w 12192000"/>
              <a:gd name="connsiteY218" fmla="*/ 4242973 h 4454665"/>
              <a:gd name="connsiteX219" fmla="*/ 10361467 w 12192000"/>
              <a:gd name="connsiteY219" fmla="*/ 4242973 h 4454665"/>
              <a:gd name="connsiteX220" fmla="*/ 10361467 w 12192000"/>
              <a:gd name="connsiteY220" fmla="*/ 4193261 h 4454665"/>
              <a:gd name="connsiteX221" fmla="*/ 10409835 w 12192000"/>
              <a:gd name="connsiteY221" fmla="*/ 4193261 h 4454665"/>
              <a:gd name="connsiteX222" fmla="*/ 10409835 w 12192000"/>
              <a:gd name="connsiteY222" fmla="*/ 4182513 h 4454665"/>
              <a:gd name="connsiteX223" fmla="*/ 11561143 w 12192000"/>
              <a:gd name="connsiteY223" fmla="*/ 4175796 h 4454665"/>
              <a:gd name="connsiteX224" fmla="*/ 11554200 w 12192000"/>
              <a:gd name="connsiteY224" fmla="*/ 4193263 h 4454665"/>
              <a:gd name="connsiteX225" fmla="*/ 11554200 w 12192000"/>
              <a:gd name="connsiteY225" fmla="*/ 4196755 h 4454665"/>
              <a:gd name="connsiteX226" fmla="*/ 11543788 w 12192000"/>
              <a:gd name="connsiteY226" fmla="*/ 4214222 h 4454665"/>
              <a:gd name="connsiteX227" fmla="*/ 11554200 w 12192000"/>
              <a:gd name="connsiteY227" fmla="*/ 4217715 h 4454665"/>
              <a:gd name="connsiteX228" fmla="*/ 11557671 w 12192000"/>
              <a:gd name="connsiteY228" fmla="*/ 4203742 h 4454665"/>
              <a:gd name="connsiteX229" fmla="*/ 11568084 w 12192000"/>
              <a:gd name="connsiteY229" fmla="*/ 4207236 h 4454665"/>
              <a:gd name="connsiteX230" fmla="*/ 11568084 w 12192000"/>
              <a:gd name="connsiteY230" fmla="*/ 4224701 h 4454665"/>
              <a:gd name="connsiteX231" fmla="*/ 11578497 w 12192000"/>
              <a:gd name="connsiteY231" fmla="*/ 4228195 h 4454665"/>
              <a:gd name="connsiteX232" fmla="*/ 11575026 w 12192000"/>
              <a:gd name="connsiteY232" fmla="*/ 4207236 h 4454665"/>
              <a:gd name="connsiteX233" fmla="*/ 11585438 w 12192000"/>
              <a:gd name="connsiteY233" fmla="*/ 4196755 h 4454665"/>
              <a:gd name="connsiteX234" fmla="*/ 11585438 w 12192000"/>
              <a:gd name="connsiteY234" fmla="*/ 4193263 h 4454665"/>
              <a:gd name="connsiteX235" fmla="*/ 11578497 w 12192000"/>
              <a:gd name="connsiteY235" fmla="*/ 4182783 h 4454665"/>
              <a:gd name="connsiteX236" fmla="*/ 11561143 w 12192000"/>
              <a:gd name="connsiteY236" fmla="*/ 4175796 h 4454665"/>
              <a:gd name="connsiteX237" fmla="*/ 11766241 w 12192000"/>
              <a:gd name="connsiteY237" fmla="*/ 4173089 h 4454665"/>
              <a:gd name="connsiteX238" fmla="*/ 11774878 w 12192000"/>
              <a:gd name="connsiteY238" fmla="*/ 4178820 h 4454665"/>
              <a:gd name="connsiteX239" fmla="*/ 11774878 w 12192000"/>
              <a:gd name="connsiteY239" fmla="*/ 4185873 h 4454665"/>
              <a:gd name="connsiteX240" fmla="*/ 11771423 w 12192000"/>
              <a:gd name="connsiteY240" fmla="*/ 4196454 h 4454665"/>
              <a:gd name="connsiteX241" fmla="*/ 11767968 w 12192000"/>
              <a:gd name="connsiteY241" fmla="*/ 4199981 h 4454665"/>
              <a:gd name="connsiteX242" fmla="*/ 11754149 w 12192000"/>
              <a:gd name="connsiteY242" fmla="*/ 4196454 h 4454665"/>
              <a:gd name="connsiteX243" fmla="*/ 11750694 w 12192000"/>
              <a:gd name="connsiteY243" fmla="*/ 4192928 h 4454665"/>
              <a:gd name="connsiteX244" fmla="*/ 11750694 w 12192000"/>
              <a:gd name="connsiteY244" fmla="*/ 4185873 h 4454665"/>
              <a:gd name="connsiteX245" fmla="*/ 11757604 w 12192000"/>
              <a:gd name="connsiteY245" fmla="*/ 4175293 h 4454665"/>
              <a:gd name="connsiteX246" fmla="*/ 11766241 w 12192000"/>
              <a:gd name="connsiteY246" fmla="*/ 4173089 h 4454665"/>
              <a:gd name="connsiteX247" fmla="*/ 10810738 w 12192000"/>
              <a:gd name="connsiteY247" fmla="*/ 4171764 h 4454665"/>
              <a:gd name="connsiteX248" fmla="*/ 10810738 w 12192000"/>
              <a:gd name="connsiteY248" fmla="*/ 4235468 h 4454665"/>
              <a:gd name="connsiteX249" fmla="*/ 10782231 w 12192000"/>
              <a:gd name="connsiteY249" fmla="*/ 4217772 h 4454665"/>
              <a:gd name="connsiteX250" fmla="*/ 10743034 w 12192000"/>
              <a:gd name="connsiteY250" fmla="*/ 4267320 h 4454665"/>
              <a:gd name="connsiteX251" fmla="*/ 10782231 w 12192000"/>
              <a:gd name="connsiteY251" fmla="*/ 4316867 h 4454665"/>
              <a:gd name="connsiteX252" fmla="*/ 10810738 w 12192000"/>
              <a:gd name="connsiteY252" fmla="*/ 4299171 h 4454665"/>
              <a:gd name="connsiteX253" fmla="*/ 10810738 w 12192000"/>
              <a:gd name="connsiteY253" fmla="*/ 4313328 h 4454665"/>
              <a:gd name="connsiteX254" fmla="*/ 10824991 w 12192000"/>
              <a:gd name="connsiteY254" fmla="*/ 4313328 h 4454665"/>
              <a:gd name="connsiteX255" fmla="*/ 10824991 w 12192000"/>
              <a:gd name="connsiteY255" fmla="*/ 4171764 h 4454665"/>
              <a:gd name="connsiteX256" fmla="*/ 10810738 w 12192000"/>
              <a:gd name="connsiteY256" fmla="*/ 4171764 h 4454665"/>
              <a:gd name="connsiteX257" fmla="*/ 11768161 w 12192000"/>
              <a:gd name="connsiteY257" fmla="*/ 4166248 h 4454665"/>
              <a:gd name="connsiteX258" fmla="*/ 11750694 w 12192000"/>
              <a:gd name="connsiteY258" fmla="*/ 4169271 h 4454665"/>
              <a:gd name="connsiteX259" fmla="*/ 11739946 w 12192000"/>
              <a:gd name="connsiteY259" fmla="*/ 4186545 h 4454665"/>
              <a:gd name="connsiteX260" fmla="*/ 11743528 w 12192000"/>
              <a:gd name="connsiteY260" fmla="*/ 4196910 h 4454665"/>
              <a:gd name="connsiteX261" fmla="*/ 11772191 w 12192000"/>
              <a:gd name="connsiteY261" fmla="*/ 4203820 h 4454665"/>
              <a:gd name="connsiteX262" fmla="*/ 11782939 w 12192000"/>
              <a:gd name="connsiteY262" fmla="*/ 4196910 h 4454665"/>
              <a:gd name="connsiteX263" fmla="*/ 11782939 w 12192000"/>
              <a:gd name="connsiteY263" fmla="*/ 4186545 h 4454665"/>
              <a:gd name="connsiteX264" fmla="*/ 11782939 w 12192000"/>
              <a:gd name="connsiteY264" fmla="*/ 4176181 h 4454665"/>
              <a:gd name="connsiteX265" fmla="*/ 11768161 w 12192000"/>
              <a:gd name="connsiteY265" fmla="*/ 4166248 h 4454665"/>
              <a:gd name="connsiteX266" fmla="*/ 11525909 w 12192000"/>
              <a:gd name="connsiteY266" fmla="*/ 4158330 h 4454665"/>
              <a:gd name="connsiteX267" fmla="*/ 11504825 w 12192000"/>
              <a:gd name="connsiteY267" fmla="*/ 4193262 h 4454665"/>
              <a:gd name="connsiteX268" fmla="*/ 11529423 w 12192000"/>
              <a:gd name="connsiteY268" fmla="*/ 4210728 h 4454665"/>
              <a:gd name="connsiteX269" fmla="*/ 11532937 w 12192000"/>
              <a:gd name="connsiteY269" fmla="*/ 4203742 h 4454665"/>
              <a:gd name="connsiteX270" fmla="*/ 11515367 w 12192000"/>
              <a:gd name="connsiteY270" fmla="*/ 4193262 h 4454665"/>
              <a:gd name="connsiteX271" fmla="*/ 11522395 w 12192000"/>
              <a:gd name="connsiteY271" fmla="*/ 4182783 h 4454665"/>
              <a:gd name="connsiteX272" fmla="*/ 11532937 w 12192000"/>
              <a:gd name="connsiteY272" fmla="*/ 4189769 h 4454665"/>
              <a:gd name="connsiteX273" fmla="*/ 11536450 w 12192000"/>
              <a:gd name="connsiteY273" fmla="*/ 4182783 h 4454665"/>
              <a:gd name="connsiteX274" fmla="*/ 11525909 w 12192000"/>
              <a:gd name="connsiteY274" fmla="*/ 4175796 h 4454665"/>
              <a:gd name="connsiteX275" fmla="*/ 11529423 w 12192000"/>
              <a:gd name="connsiteY275" fmla="*/ 4168810 h 4454665"/>
              <a:gd name="connsiteX276" fmla="*/ 11546992 w 12192000"/>
              <a:gd name="connsiteY276" fmla="*/ 4179289 h 4454665"/>
              <a:gd name="connsiteX277" fmla="*/ 11550506 w 12192000"/>
              <a:gd name="connsiteY277" fmla="*/ 4172302 h 4454665"/>
              <a:gd name="connsiteX278" fmla="*/ 11525909 w 12192000"/>
              <a:gd name="connsiteY278" fmla="*/ 4158330 h 4454665"/>
              <a:gd name="connsiteX279" fmla="*/ 11803361 w 12192000"/>
              <a:gd name="connsiteY279" fmla="*/ 4130116 h 4454665"/>
              <a:gd name="connsiteX280" fmla="*/ 11796375 w 12192000"/>
              <a:gd name="connsiteY280" fmla="*/ 4137169 h 4454665"/>
              <a:gd name="connsiteX281" fmla="*/ 11813840 w 12192000"/>
              <a:gd name="connsiteY281" fmla="*/ 4154803 h 4454665"/>
              <a:gd name="connsiteX282" fmla="*/ 11785895 w 12192000"/>
              <a:gd name="connsiteY282" fmla="*/ 4147750 h 4454665"/>
              <a:gd name="connsiteX283" fmla="*/ 11778908 w 12192000"/>
              <a:gd name="connsiteY283" fmla="*/ 4151276 h 4454665"/>
              <a:gd name="connsiteX284" fmla="*/ 11803361 w 12192000"/>
              <a:gd name="connsiteY284" fmla="*/ 4186545 h 4454665"/>
              <a:gd name="connsiteX285" fmla="*/ 11810348 w 12192000"/>
              <a:gd name="connsiteY285" fmla="*/ 4179491 h 4454665"/>
              <a:gd name="connsiteX286" fmla="*/ 11796375 w 12192000"/>
              <a:gd name="connsiteY286" fmla="*/ 4158330 h 4454665"/>
              <a:gd name="connsiteX287" fmla="*/ 11824320 w 12192000"/>
              <a:gd name="connsiteY287" fmla="*/ 4168910 h 4454665"/>
              <a:gd name="connsiteX288" fmla="*/ 11831307 w 12192000"/>
              <a:gd name="connsiteY288" fmla="*/ 4161857 h 4454665"/>
              <a:gd name="connsiteX289" fmla="*/ 11803361 w 12192000"/>
              <a:gd name="connsiteY289" fmla="*/ 4130116 h 4454665"/>
              <a:gd name="connsiteX290" fmla="*/ 11495008 w 12192000"/>
              <a:gd name="connsiteY290" fmla="*/ 4130116 h 4454665"/>
              <a:gd name="connsiteX291" fmla="*/ 11487980 w 12192000"/>
              <a:gd name="connsiteY291" fmla="*/ 4133629 h 4454665"/>
              <a:gd name="connsiteX292" fmla="*/ 11498522 w 12192000"/>
              <a:gd name="connsiteY292" fmla="*/ 4144171 h 4454665"/>
              <a:gd name="connsiteX293" fmla="*/ 11473924 w 12192000"/>
              <a:gd name="connsiteY293" fmla="*/ 4168768 h 4454665"/>
              <a:gd name="connsiteX294" fmla="*/ 11480952 w 12192000"/>
              <a:gd name="connsiteY294" fmla="*/ 4175796 h 4454665"/>
              <a:gd name="connsiteX295" fmla="*/ 11505548 w 12192000"/>
              <a:gd name="connsiteY295" fmla="*/ 4151199 h 4454665"/>
              <a:gd name="connsiteX296" fmla="*/ 11516090 w 12192000"/>
              <a:gd name="connsiteY296" fmla="*/ 4158226 h 4454665"/>
              <a:gd name="connsiteX297" fmla="*/ 11519604 w 12192000"/>
              <a:gd name="connsiteY297" fmla="*/ 4151199 h 4454665"/>
              <a:gd name="connsiteX298" fmla="*/ 11495008 w 12192000"/>
              <a:gd name="connsiteY298" fmla="*/ 4130116 h 4454665"/>
              <a:gd name="connsiteX299" fmla="*/ 11824589 w 12192000"/>
              <a:gd name="connsiteY299" fmla="*/ 4119367 h 4454665"/>
              <a:gd name="connsiteX300" fmla="*/ 11842055 w 12192000"/>
              <a:gd name="connsiteY300" fmla="*/ 4126085 h 4454665"/>
              <a:gd name="connsiteX301" fmla="*/ 11842055 w 12192000"/>
              <a:gd name="connsiteY301" fmla="*/ 4130116 h 4454665"/>
              <a:gd name="connsiteX302" fmla="*/ 11835337 w 12192000"/>
              <a:gd name="connsiteY302" fmla="*/ 4136834 h 4454665"/>
              <a:gd name="connsiteX303" fmla="*/ 11831307 w 12192000"/>
              <a:gd name="connsiteY303" fmla="*/ 4130116 h 4454665"/>
              <a:gd name="connsiteX304" fmla="*/ 11820942 w 12192000"/>
              <a:gd name="connsiteY304" fmla="*/ 4112649 h 4454665"/>
              <a:gd name="connsiteX305" fmla="*/ 11813840 w 12192000"/>
              <a:gd name="connsiteY305" fmla="*/ 4119591 h 4454665"/>
              <a:gd name="connsiteX306" fmla="*/ 11820942 w 12192000"/>
              <a:gd name="connsiteY306" fmla="*/ 4130003 h 4454665"/>
              <a:gd name="connsiteX307" fmla="*/ 11838696 w 12192000"/>
              <a:gd name="connsiteY307" fmla="*/ 4154299 h 4454665"/>
              <a:gd name="connsiteX308" fmla="*/ 11842247 w 12192000"/>
              <a:gd name="connsiteY308" fmla="*/ 4150829 h 4454665"/>
              <a:gd name="connsiteX309" fmla="*/ 11838696 w 12192000"/>
              <a:gd name="connsiteY309" fmla="*/ 4143887 h 4454665"/>
              <a:gd name="connsiteX310" fmla="*/ 11849349 w 12192000"/>
              <a:gd name="connsiteY310" fmla="*/ 4130003 h 4454665"/>
              <a:gd name="connsiteX311" fmla="*/ 11856450 w 12192000"/>
              <a:gd name="connsiteY311" fmla="*/ 4130003 h 4454665"/>
              <a:gd name="connsiteX312" fmla="*/ 11860002 w 12192000"/>
              <a:gd name="connsiteY312" fmla="*/ 4130003 h 4454665"/>
              <a:gd name="connsiteX313" fmla="*/ 11863552 w 12192000"/>
              <a:gd name="connsiteY313" fmla="*/ 4123061 h 4454665"/>
              <a:gd name="connsiteX314" fmla="*/ 11820942 w 12192000"/>
              <a:gd name="connsiteY314" fmla="*/ 4112649 h 4454665"/>
              <a:gd name="connsiteX315" fmla="*/ 11466198 w 12192000"/>
              <a:gd name="connsiteY315" fmla="*/ 4097870 h 4454665"/>
              <a:gd name="connsiteX316" fmla="*/ 11430930 w 12192000"/>
              <a:gd name="connsiteY316" fmla="*/ 4122950 h 4454665"/>
              <a:gd name="connsiteX317" fmla="*/ 11437984 w 12192000"/>
              <a:gd name="connsiteY317" fmla="*/ 4130116 h 4454665"/>
              <a:gd name="connsiteX318" fmla="*/ 11459145 w 12192000"/>
              <a:gd name="connsiteY318" fmla="*/ 4115785 h 4454665"/>
              <a:gd name="connsiteX319" fmla="*/ 11448564 w 12192000"/>
              <a:gd name="connsiteY319" fmla="*/ 4144446 h 4454665"/>
              <a:gd name="connsiteX320" fmla="*/ 11455618 w 12192000"/>
              <a:gd name="connsiteY320" fmla="*/ 4151612 h 4454665"/>
              <a:gd name="connsiteX321" fmla="*/ 11487359 w 12192000"/>
              <a:gd name="connsiteY321" fmla="*/ 4122950 h 4454665"/>
              <a:gd name="connsiteX322" fmla="*/ 11483833 w 12192000"/>
              <a:gd name="connsiteY322" fmla="*/ 4115785 h 4454665"/>
              <a:gd name="connsiteX323" fmla="*/ 11462672 w 12192000"/>
              <a:gd name="connsiteY323" fmla="*/ 4133698 h 4454665"/>
              <a:gd name="connsiteX324" fmla="*/ 11473252 w 12192000"/>
              <a:gd name="connsiteY324" fmla="*/ 4105036 h 4454665"/>
              <a:gd name="connsiteX325" fmla="*/ 11466198 w 12192000"/>
              <a:gd name="connsiteY325" fmla="*/ 4097870 h 4454665"/>
              <a:gd name="connsiteX326" fmla="*/ 11835338 w 12192000"/>
              <a:gd name="connsiteY326" fmla="*/ 4087122 h 4454665"/>
              <a:gd name="connsiteX327" fmla="*/ 11831307 w 12192000"/>
              <a:gd name="connsiteY327" fmla="*/ 4095183 h 4454665"/>
              <a:gd name="connsiteX328" fmla="*/ 11870270 w 12192000"/>
              <a:gd name="connsiteY328" fmla="*/ 4115337 h 4454665"/>
              <a:gd name="connsiteX329" fmla="*/ 11883706 w 12192000"/>
              <a:gd name="connsiteY329" fmla="*/ 4091153 h 4454665"/>
              <a:gd name="connsiteX330" fmla="*/ 11876988 w 12192000"/>
              <a:gd name="connsiteY330" fmla="*/ 4087122 h 4454665"/>
              <a:gd name="connsiteX331" fmla="*/ 11866239 w 12192000"/>
              <a:gd name="connsiteY331" fmla="*/ 4105932 h 4454665"/>
              <a:gd name="connsiteX332" fmla="*/ 11459634 w 12192000"/>
              <a:gd name="connsiteY332" fmla="*/ 4084435 h 4454665"/>
              <a:gd name="connsiteX333" fmla="*/ 11424212 w 12192000"/>
              <a:gd name="connsiteY333" fmla="*/ 4105597 h 4454665"/>
              <a:gd name="connsiteX334" fmla="*/ 11427754 w 12192000"/>
              <a:gd name="connsiteY334" fmla="*/ 4112650 h 4454665"/>
              <a:gd name="connsiteX335" fmla="*/ 11463176 w 12192000"/>
              <a:gd name="connsiteY335" fmla="*/ 4091489 h 4454665"/>
              <a:gd name="connsiteX336" fmla="*/ 11459634 w 12192000"/>
              <a:gd name="connsiteY336" fmla="*/ 4084435 h 4454665"/>
              <a:gd name="connsiteX337" fmla="*/ 11450927 w 12192000"/>
              <a:gd name="connsiteY337" fmla="*/ 4050825 h 4454665"/>
              <a:gd name="connsiteX338" fmla="*/ 11456192 w 12192000"/>
              <a:gd name="connsiteY338" fmla="*/ 4056556 h 4454665"/>
              <a:gd name="connsiteX339" fmla="*/ 11649257 w 12192000"/>
              <a:gd name="connsiteY339" fmla="*/ 4187049 h 4454665"/>
              <a:gd name="connsiteX340" fmla="*/ 11842320 w 12192000"/>
              <a:gd name="connsiteY340" fmla="*/ 4056556 h 4454665"/>
              <a:gd name="connsiteX341" fmla="*/ 11847586 w 12192000"/>
              <a:gd name="connsiteY341" fmla="*/ 4050825 h 4454665"/>
              <a:gd name="connsiteX342" fmla="*/ 11852851 w 12192000"/>
              <a:gd name="connsiteY342" fmla="*/ 4053029 h 4454665"/>
              <a:gd name="connsiteX343" fmla="*/ 11891464 w 12192000"/>
              <a:gd name="connsiteY343" fmla="*/ 4063610 h 4454665"/>
              <a:gd name="connsiteX344" fmla="*/ 11898484 w 12192000"/>
              <a:gd name="connsiteY344" fmla="*/ 4074190 h 4454665"/>
              <a:gd name="connsiteX345" fmla="*/ 11649257 w 12192000"/>
              <a:gd name="connsiteY345" fmla="*/ 4247005 h 4454665"/>
              <a:gd name="connsiteX346" fmla="*/ 11400028 w 12192000"/>
              <a:gd name="connsiteY346" fmla="*/ 4077718 h 4454665"/>
              <a:gd name="connsiteX347" fmla="*/ 11407049 w 12192000"/>
              <a:gd name="connsiteY347" fmla="*/ 4063610 h 4454665"/>
              <a:gd name="connsiteX348" fmla="*/ 11445662 w 12192000"/>
              <a:gd name="connsiteY348" fmla="*/ 4053029 h 4454665"/>
              <a:gd name="connsiteX349" fmla="*/ 11450927 w 12192000"/>
              <a:gd name="connsiteY349" fmla="*/ 4050825 h 4454665"/>
              <a:gd name="connsiteX350" fmla="*/ 11603442 w 12192000"/>
              <a:gd name="connsiteY350" fmla="*/ 4044987 h 4454665"/>
              <a:gd name="connsiteX351" fmla="*/ 11613922 w 12192000"/>
              <a:gd name="connsiteY351" fmla="*/ 4044987 h 4454665"/>
              <a:gd name="connsiteX352" fmla="*/ 11617414 w 12192000"/>
              <a:gd name="connsiteY352" fmla="*/ 4052078 h 4454665"/>
              <a:gd name="connsiteX353" fmla="*/ 11624401 w 12192000"/>
              <a:gd name="connsiteY353" fmla="*/ 4154897 h 4454665"/>
              <a:gd name="connsiteX354" fmla="*/ 11620908 w 12192000"/>
              <a:gd name="connsiteY354" fmla="*/ 4165534 h 4454665"/>
              <a:gd name="connsiteX355" fmla="*/ 11613922 w 12192000"/>
              <a:gd name="connsiteY355" fmla="*/ 4165534 h 4454665"/>
              <a:gd name="connsiteX356" fmla="*/ 11505632 w 12192000"/>
              <a:gd name="connsiteY356" fmla="*/ 4101714 h 4454665"/>
              <a:gd name="connsiteX357" fmla="*/ 11502138 w 12192000"/>
              <a:gd name="connsiteY357" fmla="*/ 4098169 h 4454665"/>
              <a:gd name="connsiteX358" fmla="*/ 11502138 w 12192000"/>
              <a:gd name="connsiteY358" fmla="*/ 4094624 h 4454665"/>
              <a:gd name="connsiteX359" fmla="*/ 11509124 w 12192000"/>
              <a:gd name="connsiteY359" fmla="*/ 4091079 h 4454665"/>
              <a:gd name="connsiteX360" fmla="*/ 11603442 w 12192000"/>
              <a:gd name="connsiteY360" fmla="*/ 4044987 h 4454665"/>
              <a:gd name="connsiteX361" fmla="*/ 11688084 w 12192000"/>
              <a:gd name="connsiteY361" fmla="*/ 4041441 h 4454665"/>
              <a:gd name="connsiteX362" fmla="*/ 11698565 w 12192000"/>
              <a:gd name="connsiteY362" fmla="*/ 4041441 h 4454665"/>
              <a:gd name="connsiteX363" fmla="*/ 11789388 w 12192000"/>
              <a:gd name="connsiteY363" fmla="*/ 4087352 h 4454665"/>
              <a:gd name="connsiteX364" fmla="*/ 11796375 w 12192000"/>
              <a:gd name="connsiteY364" fmla="*/ 4094416 h 4454665"/>
              <a:gd name="connsiteX365" fmla="*/ 11792882 w 12192000"/>
              <a:gd name="connsiteY365" fmla="*/ 4101479 h 4454665"/>
              <a:gd name="connsiteX366" fmla="*/ 11684592 w 12192000"/>
              <a:gd name="connsiteY366" fmla="*/ 4165048 h 4454665"/>
              <a:gd name="connsiteX367" fmla="*/ 11677605 w 12192000"/>
              <a:gd name="connsiteY367" fmla="*/ 4165048 h 4454665"/>
              <a:gd name="connsiteX368" fmla="*/ 11674112 w 12192000"/>
              <a:gd name="connsiteY368" fmla="*/ 4154453 h 4454665"/>
              <a:gd name="connsiteX369" fmla="*/ 11684592 w 12192000"/>
              <a:gd name="connsiteY369" fmla="*/ 4052037 h 4454665"/>
              <a:gd name="connsiteX370" fmla="*/ 11688084 w 12192000"/>
              <a:gd name="connsiteY370" fmla="*/ 4041441 h 4454665"/>
              <a:gd name="connsiteX371" fmla="*/ 10810283 w 12192000"/>
              <a:gd name="connsiteY371" fmla="*/ 4002477 h 4454665"/>
              <a:gd name="connsiteX372" fmla="*/ 10851862 w 12192000"/>
              <a:gd name="connsiteY372" fmla="*/ 4002477 h 4454665"/>
              <a:gd name="connsiteX373" fmla="*/ 10851862 w 12192000"/>
              <a:gd name="connsiteY373" fmla="*/ 4045087 h 4454665"/>
              <a:gd name="connsiteX374" fmla="*/ 10803353 w 12192000"/>
              <a:gd name="connsiteY374" fmla="*/ 4052189 h 4454665"/>
              <a:gd name="connsiteX375" fmla="*/ 10786028 w 12192000"/>
              <a:gd name="connsiteY375" fmla="*/ 4027333 h 4454665"/>
              <a:gd name="connsiteX376" fmla="*/ 10810283 w 12192000"/>
              <a:gd name="connsiteY376" fmla="*/ 4002477 h 4454665"/>
              <a:gd name="connsiteX377" fmla="*/ 10494479 w 12192000"/>
              <a:gd name="connsiteY377" fmla="*/ 3932612 h 4454665"/>
              <a:gd name="connsiteX378" fmla="*/ 10536128 w 12192000"/>
              <a:gd name="connsiteY378" fmla="*/ 3988884 h 4454665"/>
              <a:gd name="connsiteX379" fmla="*/ 10494479 w 12192000"/>
              <a:gd name="connsiteY379" fmla="*/ 4052188 h 4454665"/>
              <a:gd name="connsiteX380" fmla="*/ 10452829 w 12192000"/>
              <a:gd name="connsiteY380" fmla="*/ 3988884 h 4454665"/>
              <a:gd name="connsiteX381" fmla="*/ 10494479 w 12192000"/>
              <a:gd name="connsiteY381" fmla="*/ 3932612 h 4454665"/>
              <a:gd name="connsiteX382" fmla="*/ 11639005 w 12192000"/>
              <a:gd name="connsiteY382" fmla="*/ 3928583 h 4454665"/>
              <a:gd name="connsiteX383" fmla="*/ 11660034 w 12192000"/>
              <a:gd name="connsiteY383" fmla="*/ 3928583 h 4454665"/>
              <a:gd name="connsiteX384" fmla="*/ 11660034 w 12192000"/>
              <a:gd name="connsiteY384" fmla="*/ 3939223 h 4454665"/>
              <a:gd name="connsiteX385" fmla="*/ 11691578 w 12192000"/>
              <a:gd name="connsiteY385" fmla="*/ 3978240 h 4454665"/>
              <a:gd name="connsiteX386" fmla="*/ 11649519 w 12192000"/>
              <a:gd name="connsiteY386" fmla="*/ 4017257 h 4454665"/>
              <a:gd name="connsiteX387" fmla="*/ 11610966 w 12192000"/>
              <a:gd name="connsiteY387" fmla="*/ 3978240 h 4454665"/>
              <a:gd name="connsiteX388" fmla="*/ 11639005 w 12192000"/>
              <a:gd name="connsiteY388" fmla="*/ 3939223 h 4454665"/>
              <a:gd name="connsiteX389" fmla="*/ 11639005 w 12192000"/>
              <a:gd name="connsiteY389" fmla="*/ 3928583 h 4454665"/>
              <a:gd name="connsiteX390" fmla="*/ 11649257 w 12192000"/>
              <a:gd name="connsiteY390" fmla="*/ 3917834 h 4454665"/>
              <a:gd name="connsiteX391" fmla="*/ 11589469 w 12192000"/>
              <a:gd name="connsiteY391" fmla="*/ 3978294 h 4454665"/>
              <a:gd name="connsiteX392" fmla="*/ 11649257 w 12192000"/>
              <a:gd name="connsiteY392" fmla="*/ 4038754 h 4454665"/>
              <a:gd name="connsiteX393" fmla="*/ 11709045 w 12192000"/>
              <a:gd name="connsiteY393" fmla="*/ 3978294 h 4454665"/>
              <a:gd name="connsiteX394" fmla="*/ 11649257 w 12192000"/>
              <a:gd name="connsiteY394" fmla="*/ 3917834 h 4454665"/>
              <a:gd name="connsiteX395" fmla="*/ 11649257 w 12192000"/>
              <a:gd name="connsiteY395" fmla="*/ 3911117 h 4454665"/>
              <a:gd name="connsiteX396" fmla="*/ 11715763 w 12192000"/>
              <a:gd name="connsiteY396" fmla="*/ 3978294 h 4454665"/>
              <a:gd name="connsiteX397" fmla="*/ 11649257 w 12192000"/>
              <a:gd name="connsiteY397" fmla="*/ 4045472 h 4454665"/>
              <a:gd name="connsiteX398" fmla="*/ 11582751 w 12192000"/>
              <a:gd name="connsiteY398" fmla="*/ 3978294 h 4454665"/>
              <a:gd name="connsiteX399" fmla="*/ 11649257 w 12192000"/>
              <a:gd name="connsiteY399" fmla="*/ 3911117 h 4454665"/>
              <a:gd name="connsiteX400" fmla="*/ 11824549 w 12192000"/>
              <a:gd name="connsiteY400" fmla="*/ 3908430 h 4454665"/>
              <a:gd name="connsiteX401" fmla="*/ 11828050 w 12192000"/>
              <a:gd name="connsiteY401" fmla="*/ 3915483 h 4454665"/>
              <a:gd name="connsiteX402" fmla="*/ 11828050 w 12192000"/>
              <a:gd name="connsiteY402" fmla="*/ 4038922 h 4454665"/>
              <a:gd name="connsiteX403" fmla="*/ 11824549 w 12192000"/>
              <a:gd name="connsiteY403" fmla="*/ 4045976 h 4454665"/>
              <a:gd name="connsiteX404" fmla="*/ 11817546 w 12192000"/>
              <a:gd name="connsiteY404" fmla="*/ 4045976 h 4454665"/>
              <a:gd name="connsiteX405" fmla="*/ 11730012 w 12192000"/>
              <a:gd name="connsiteY405" fmla="*/ 3986020 h 4454665"/>
              <a:gd name="connsiteX406" fmla="*/ 11726510 w 12192000"/>
              <a:gd name="connsiteY406" fmla="*/ 3978966 h 4454665"/>
              <a:gd name="connsiteX407" fmla="*/ 11730012 w 12192000"/>
              <a:gd name="connsiteY407" fmla="*/ 3968385 h 4454665"/>
              <a:gd name="connsiteX408" fmla="*/ 11814044 w 12192000"/>
              <a:gd name="connsiteY408" fmla="*/ 3911956 h 4454665"/>
              <a:gd name="connsiteX409" fmla="*/ 11824549 w 12192000"/>
              <a:gd name="connsiteY409" fmla="*/ 3908430 h 4454665"/>
              <a:gd name="connsiteX410" fmla="*/ 11473964 w 12192000"/>
              <a:gd name="connsiteY410" fmla="*/ 3908430 h 4454665"/>
              <a:gd name="connsiteX411" fmla="*/ 11480967 w 12192000"/>
              <a:gd name="connsiteY411" fmla="*/ 3911956 h 4454665"/>
              <a:gd name="connsiteX412" fmla="*/ 11568501 w 12192000"/>
              <a:gd name="connsiteY412" fmla="*/ 3968385 h 4454665"/>
              <a:gd name="connsiteX413" fmla="*/ 11572002 w 12192000"/>
              <a:gd name="connsiteY413" fmla="*/ 3978966 h 4454665"/>
              <a:gd name="connsiteX414" fmla="*/ 11568501 w 12192000"/>
              <a:gd name="connsiteY414" fmla="*/ 3986020 h 4454665"/>
              <a:gd name="connsiteX415" fmla="*/ 11480967 w 12192000"/>
              <a:gd name="connsiteY415" fmla="*/ 4045976 h 4454665"/>
              <a:gd name="connsiteX416" fmla="*/ 11473964 w 12192000"/>
              <a:gd name="connsiteY416" fmla="*/ 4045976 h 4454665"/>
              <a:gd name="connsiteX417" fmla="*/ 11466961 w 12192000"/>
              <a:gd name="connsiteY417" fmla="*/ 4042449 h 4454665"/>
              <a:gd name="connsiteX418" fmla="*/ 11466961 w 12192000"/>
              <a:gd name="connsiteY418" fmla="*/ 3915483 h 4454665"/>
              <a:gd name="connsiteX419" fmla="*/ 11473964 w 12192000"/>
              <a:gd name="connsiteY419" fmla="*/ 3908430 h 4454665"/>
              <a:gd name="connsiteX420" fmla="*/ 11070316 w 12192000"/>
              <a:gd name="connsiteY420" fmla="*/ 3897681 h 4454665"/>
              <a:gd name="connsiteX421" fmla="*/ 11070316 w 12192000"/>
              <a:gd name="connsiteY421" fmla="*/ 3904734 h 4454665"/>
              <a:gd name="connsiteX422" fmla="*/ 11112166 w 12192000"/>
              <a:gd name="connsiteY422" fmla="*/ 4066968 h 4454665"/>
              <a:gd name="connsiteX423" fmla="*/ 11133091 w 12192000"/>
              <a:gd name="connsiteY423" fmla="*/ 4088129 h 4454665"/>
              <a:gd name="connsiteX424" fmla="*/ 11143554 w 12192000"/>
              <a:gd name="connsiteY424" fmla="*/ 4088129 h 4454665"/>
              <a:gd name="connsiteX425" fmla="*/ 11140066 w 12192000"/>
              <a:gd name="connsiteY425" fmla="*/ 4095182 h 4454665"/>
              <a:gd name="connsiteX426" fmla="*/ 11112166 w 12192000"/>
              <a:gd name="connsiteY426" fmla="*/ 4116343 h 4454665"/>
              <a:gd name="connsiteX427" fmla="*/ 11077291 w 12192000"/>
              <a:gd name="connsiteY427" fmla="*/ 4112817 h 4454665"/>
              <a:gd name="connsiteX428" fmla="*/ 11073804 w 12192000"/>
              <a:gd name="connsiteY428" fmla="*/ 4116343 h 4454665"/>
              <a:gd name="connsiteX429" fmla="*/ 11070316 w 12192000"/>
              <a:gd name="connsiteY429" fmla="*/ 4119870 h 4454665"/>
              <a:gd name="connsiteX430" fmla="*/ 11070316 w 12192000"/>
              <a:gd name="connsiteY430" fmla="*/ 4141031 h 4454665"/>
              <a:gd name="connsiteX431" fmla="*/ 11077291 w 12192000"/>
              <a:gd name="connsiteY431" fmla="*/ 4148085 h 4454665"/>
              <a:gd name="connsiteX432" fmla="*/ 11122628 w 12192000"/>
              <a:gd name="connsiteY432" fmla="*/ 4151611 h 4454665"/>
              <a:gd name="connsiteX433" fmla="*/ 11126116 w 12192000"/>
              <a:gd name="connsiteY433" fmla="*/ 4151611 h 4454665"/>
              <a:gd name="connsiteX434" fmla="*/ 11181916 w 12192000"/>
              <a:gd name="connsiteY434" fmla="*/ 4098709 h 4454665"/>
              <a:gd name="connsiteX435" fmla="*/ 11213303 w 12192000"/>
              <a:gd name="connsiteY435" fmla="*/ 3968217 h 4454665"/>
              <a:gd name="connsiteX436" fmla="*/ 11227253 w 12192000"/>
              <a:gd name="connsiteY436" fmla="*/ 3925895 h 4454665"/>
              <a:gd name="connsiteX437" fmla="*/ 11230741 w 12192000"/>
              <a:gd name="connsiteY437" fmla="*/ 3904734 h 4454665"/>
              <a:gd name="connsiteX438" fmla="*/ 11230741 w 12192000"/>
              <a:gd name="connsiteY438" fmla="*/ 3897681 h 4454665"/>
              <a:gd name="connsiteX439" fmla="*/ 11223766 w 12192000"/>
              <a:gd name="connsiteY439" fmla="*/ 3897681 h 4454665"/>
              <a:gd name="connsiteX440" fmla="*/ 11195866 w 12192000"/>
              <a:gd name="connsiteY440" fmla="*/ 3897681 h 4454665"/>
              <a:gd name="connsiteX441" fmla="*/ 11188891 w 12192000"/>
              <a:gd name="connsiteY441" fmla="*/ 3901207 h 4454665"/>
              <a:gd name="connsiteX442" fmla="*/ 11150528 w 12192000"/>
              <a:gd name="connsiteY442" fmla="*/ 4045807 h 4454665"/>
              <a:gd name="connsiteX443" fmla="*/ 11147041 w 12192000"/>
              <a:gd name="connsiteY443" fmla="*/ 4045807 h 4454665"/>
              <a:gd name="connsiteX444" fmla="*/ 11112166 w 12192000"/>
              <a:gd name="connsiteY444" fmla="*/ 3901207 h 4454665"/>
              <a:gd name="connsiteX445" fmla="*/ 11105191 w 12192000"/>
              <a:gd name="connsiteY445" fmla="*/ 3897681 h 4454665"/>
              <a:gd name="connsiteX446" fmla="*/ 11077291 w 12192000"/>
              <a:gd name="connsiteY446" fmla="*/ 3897681 h 4454665"/>
              <a:gd name="connsiteX447" fmla="*/ 11070316 w 12192000"/>
              <a:gd name="connsiteY447" fmla="*/ 3897681 h 4454665"/>
              <a:gd name="connsiteX448" fmla="*/ 11038289 w 12192000"/>
              <a:gd name="connsiteY448" fmla="*/ 3893650 h 4454665"/>
              <a:gd name="connsiteX449" fmla="*/ 10985474 w 12192000"/>
              <a:gd name="connsiteY449" fmla="*/ 3914756 h 4454665"/>
              <a:gd name="connsiteX450" fmla="*/ 10985474 w 12192000"/>
              <a:gd name="connsiteY450" fmla="*/ 3904203 h 4454665"/>
              <a:gd name="connsiteX451" fmla="*/ 10978433 w 12192000"/>
              <a:gd name="connsiteY451" fmla="*/ 3897168 h 4454665"/>
              <a:gd name="connsiteX452" fmla="*/ 10950264 w 12192000"/>
              <a:gd name="connsiteY452" fmla="*/ 3897168 h 4454665"/>
              <a:gd name="connsiteX453" fmla="*/ 10943222 w 12192000"/>
              <a:gd name="connsiteY453" fmla="*/ 3904203 h 4454665"/>
              <a:gd name="connsiteX454" fmla="*/ 10943222 w 12192000"/>
              <a:gd name="connsiteY454" fmla="*/ 4080086 h 4454665"/>
              <a:gd name="connsiteX455" fmla="*/ 10950264 w 12192000"/>
              <a:gd name="connsiteY455" fmla="*/ 4087121 h 4454665"/>
              <a:gd name="connsiteX456" fmla="*/ 10978433 w 12192000"/>
              <a:gd name="connsiteY456" fmla="*/ 4087121 h 4454665"/>
              <a:gd name="connsiteX457" fmla="*/ 10985474 w 12192000"/>
              <a:gd name="connsiteY457" fmla="*/ 4080086 h 4454665"/>
              <a:gd name="connsiteX458" fmla="*/ 10985474 w 12192000"/>
              <a:gd name="connsiteY458" fmla="*/ 3956968 h 4454665"/>
              <a:gd name="connsiteX459" fmla="*/ 11038289 w 12192000"/>
              <a:gd name="connsiteY459" fmla="*/ 3935862 h 4454665"/>
              <a:gd name="connsiteX460" fmla="*/ 11045332 w 12192000"/>
              <a:gd name="connsiteY460" fmla="*/ 3928827 h 4454665"/>
              <a:gd name="connsiteX461" fmla="*/ 11045332 w 12192000"/>
              <a:gd name="connsiteY461" fmla="*/ 3900686 h 4454665"/>
              <a:gd name="connsiteX462" fmla="*/ 11041811 w 12192000"/>
              <a:gd name="connsiteY462" fmla="*/ 3897168 h 4454665"/>
              <a:gd name="connsiteX463" fmla="*/ 11038289 w 12192000"/>
              <a:gd name="connsiteY463" fmla="*/ 3893650 h 4454665"/>
              <a:gd name="connsiteX464" fmla="*/ 10831647 w 12192000"/>
              <a:gd name="connsiteY464" fmla="*/ 3889619 h 4454665"/>
              <a:gd name="connsiteX465" fmla="*/ 10761417 w 12192000"/>
              <a:gd name="connsiteY465" fmla="*/ 3896690 h 4454665"/>
              <a:gd name="connsiteX466" fmla="*/ 10754394 w 12192000"/>
              <a:gd name="connsiteY466" fmla="*/ 3903762 h 4454665"/>
              <a:gd name="connsiteX467" fmla="*/ 10754394 w 12192000"/>
              <a:gd name="connsiteY467" fmla="*/ 3928511 h 4454665"/>
              <a:gd name="connsiteX468" fmla="*/ 10757905 w 12192000"/>
              <a:gd name="connsiteY468" fmla="*/ 3935583 h 4454665"/>
              <a:gd name="connsiteX469" fmla="*/ 10761417 w 12192000"/>
              <a:gd name="connsiteY469" fmla="*/ 3935583 h 4454665"/>
              <a:gd name="connsiteX470" fmla="*/ 10828136 w 12192000"/>
              <a:gd name="connsiteY470" fmla="*/ 3932047 h 4454665"/>
              <a:gd name="connsiteX471" fmla="*/ 10852717 w 12192000"/>
              <a:gd name="connsiteY471" fmla="*/ 3956797 h 4454665"/>
              <a:gd name="connsiteX472" fmla="*/ 10852717 w 12192000"/>
              <a:gd name="connsiteY472" fmla="*/ 3967404 h 4454665"/>
              <a:gd name="connsiteX473" fmla="*/ 10803555 w 12192000"/>
              <a:gd name="connsiteY473" fmla="*/ 3970940 h 4454665"/>
              <a:gd name="connsiteX474" fmla="*/ 10740347 w 12192000"/>
              <a:gd name="connsiteY474" fmla="*/ 4031045 h 4454665"/>
              <a:gd name="connsiteX475" fmla="*/ 10796532 w 12192000"/>
              <a:gd name="connsiteY475" fmla="*/ 4091151 h 4454665"/>
              <a:gd name="connsiteX476" fmla="*/ 10859740 w 12192000"/>
              <a:gd name="connsiteY476" fmla="*/ 4077008 h 4454665"/>
              <a:gd name="connsiteX477" fmla="*/ 10887833 w 12192000"/>
              <a:gd name="connsiteY477" fmla="*/ 4091151 h 4454665"/>
              <a:gd name="connsiteX478" fmla="*/ 10894855 w 12192000"/>
              <a:gd name="connsiteY478" fmla="*/ 4087615 h 4454665"/>
              <a:gd name="connsiteX479" fmla="*/ 10894855 w 12192000"/>
              <a:gd name="connsiteY479" fmla="*/ 4084080 h 4454665"/>
              <a:gd name="connsiteX480" fmla="*/ 10894855 w 12192000"/>
              <a:gd name="connsiteY480" fmla="*/ 3956797 h 4454665"/>
              <a:gd name="connsiteX481" fmla="*/ 10831647 w 12192000"/>
              <a:gd name="connsiteY481" fmla="*/ 3889619 h 4454665"/>
              <a:gd name="connsiteX482" fmla="*/ 10495822 w 12192000"/>
              <a:gd name="connsiteY482" fmla="*/ 3889618 h 4454665"/>
              <a:gd name="connsiteX483" fmla="*/ 10409835 w 12192000"/>
              <a:gd name="connsiteY483" fmla="*/ 3990385 h 4454665"/>
              <a:gd name="connsiteX484" fmla="*/ 10495822 w 12192000"/>
              <a:gd name="connsiteY484" fmla="*/ 4091151 h 4454665"/>
              <a:gd name="connsiteX485" fmla="*/ 10581809 w 12192000"/>
              <a:gd name="connsiteY485" fmla="*/ 3990385 h 4454665"/>
              <a:gd name="connsiteX486" fmla="*/ 10495822 w 12192000"/>
              <a:gd name="connsiteY486" fmla="*/ 3889618 h 4454665"/>
              <a:gd name="connsiteX487" fmla="*/ 10241892 w 12192000"/>
              <a:gd name="connsiteY487" fmla="*/ 3865435 h 4454665"/>
              <a:gd name="connsiteX488" fmla="*/ 10273241 w 12192000"/>
              <a:gd name="connsiteY488" fmla="*/ 3865435 h 4454665"/>
              <a:gd name="connsiteX489" fmla="*/ 10290657 w 12192000"/>
              <a:gd name="connsiteY489" fmla="*/ 3865435 h 4454665"/>
              <a:gd name="connsiteX490" fmla="*/ 10335940 w 12192000"/>
              <a:gd name="connsiteY490" fmla="*/ 3904399 h 4454665"/>
              <a:gd name="connsiteX491" fmla="*/ 10287174 w 12192000"/>
              <a:gd name="connsiteY491" fmla="*/ 3943361 h 4454665"/>
              <a:gd name="connsiteX492" fmla="*/ 10241892 w 12192000"/>
              <a:gd name="connsiteY492" fmla="*/ 3943361 h 4454665"/>
              <a:gd name="connsiteX493" fmla="*/ 10241892 w 12192000"/>
              <a:gd name="connsiteY493" fmla="*/ 3865435 h 4454665"/>
              <a:gd name="connsiteX494" fmla="*/ 10659063 w 12192000"/>
              <a:gd name="connsiteY494" fmla="*/ 3852000 h 4454665"/>
              <a:gd name="connsiteX495" fmla="*/ 10627410 w 12192000"/>
              <a:gd name="connsiteY495" fmla="*/ 3859034 h 4454665"/>
              <a:gd name="connsiteX496" fmla="*/ 10623893 w 12192000"/>
              <a:gd name="connsiteY496" fmla="*/ 3866068 h 4454665"/>
              <a:gd name="connsiteX497" fmla="*/ 10623893 w 12192000"/>
              <a:gd name="connsiteY497" fmla="*/ 3897720 h 4454665"/>
              <a:gd name="connsiteX498" fmla="*/ 10606308 w 12192000"/>
              <a:gd name="connsiteY498" fmla="*/ 3897720 h 4454665"/>
              <a:gd name="connsiteX499" fmla="*/ 10599275 w 12192000"/>
              <a:gd name="connsiteY499" fmla="*/ 3904754 h 4454665"/>
              <a:gd name="connsiteX500" fmla="*/ 10599275 w 12192000"/>
              <a:gd name="connsiteY500" fmla="*/ 3929372 h 4454665"/>
              <a:gd name="connsiteX501" fmla="*/ 10606308 w 12192000"/>
              <a:gd name="connsiteY501" fmla="*/ 3936406 h 4454665"/>
              <a:gd name="connsiteX502" fmla="*/ 10623893 w 12192000"/>
              <a:gd name="connsiteY502" fmla="*/ 3936406 h 4454665"/>
              <a:gd name="connsiteX503" fmla="*/ 10623893 w 12192000"/>
              <a:gd name="connsiteY503" fmla="*/ 4020813 h 4454665"/>
              <a:gd name="connsiteX504" fmla="*/ 10680164 w 12192000"/>
              <a:gd name="connsiteY504" fmla="*/ 4091151 h 4454665"/>
              <a:gd name="connsiteX505" fmla="*/ 10711817 w 12192000"/>
              <a:gd name="connsiteY505" fmla="*/ 4087635 h 4454665"/>
              <a:gd name="connsiteX506" fmla="*/ 10718851 w 12192000"/>
              <a:gd name="connsiteY506" fmla="*/ 4080600 h 4454665"/>
              <a:gd name="connsiteX507" fmla="*/ 10718851 w 12192000"/>
              <a:gd name="connsiteY507" fmla="*/ 4055982 h 4454665"/>
              <a:gd name="connsiteX508" fmla="*/ 10711817 w 12192000"/>
              <a:gd name="connsiteY508" fmla="*/ 4048948 h 4454665"/>
              <a:gd name="connsiteX509" fmla="*/ 10687198 w 12192000"/>
              <a:gd name="connsiteY509" fmla="*/ 4048948 h 4454665"/>
              <a:gd name="connsiteX510" fmla="*/ 10666096 w 12192000"/>
              <a:gd name="connsiteY510" fmla="*/ 4013779 h 4454665"/>
              <a:gd name="connsiteX511" fmla="*/ 10666096 w 12192000"/>
              <a:gd name="connsiteY511" fmla="*/ 3936406 h 4454665"/>
              <a:gd name="connsiteX512" fmla="*/ 10711817 w 12192000"/>
              <a:gd name="connsiteY512" fmla="*/ 3936406 h 4454665"/>
              <a:gd name="connsiteX513" fmla="*/ 10718851 w 12192000"/>
              <a:gd name="connsiteY513" fmla="*/ 3929372 h 4454665"/>
              <a:gd name="connsiteX514" fmla="*/ 10718851 w 12192000"/>
              <a:gd name="connsiteY514" fmla="*/ 3904754 h 4454665"/>
              <a:gd name="connsiteX515" fmla="*/ 10711817 w 12192000"/>
              <a:gd name="connsiteY515" fmla="*/ 3897720 h 4454665"/>
              <a:gd name="connsiteX516" fmla="*/ 10666096 w 12192000"/>
              <a:gd name="connsiteY516" fmla="*/ 3897720 h 4454665"/>
              <a:gd name="connsiteX517" fmla="*/ 10666096 w 12192000"/>
              <a:gd name="connsiteY517" fmla="*/ 3859034 h 4454665"/>
              <a:gd name="connsiteX518" fmla="*/ 10662580 w 12192000"/>
              <a:gd name="connsiteY518" fmla="*/ 3852000 h 4454665"/>
              <a:gd name="connsiteX519" fmla="*/ 10659063 w 12192000"/>
              <a:gd name="connsiteY519" fmla="*/ 3852000 h 4454665"/>
              <a:gd name="connsiteX520" fmla="*/ 10283668 w 12192000"/>
              <a:gd name="connsiteY520" fmla="*/ 3823786 h 4454665"/>
              <a:gd name="connsiteX521" fmla="*/ 10203208 w 12192000"/>
              <a:gd name="connsiteY521" fmla="*/ 3827297 h 4454665"/>
              <a:gd name="connsiteX522" fmla="*/ 10196211 w 12192000"/>
              <a:gd name="connsiteY522" fmla="*/ 3834319 h 4454665"/>
              <a:gd name="connsiteX523" fmla="*/ 10196211 w 12192000"/>
              <a:gd name="connsiteY523" fmla="*/ 4080099 h 4454665"/>
              <a:gd name="connsiteX524" fmla="*/ 10203208 w 12192000"/>
              <a:gd name="connsiteY524" fmla="*/ 4087121 h 4454665"/>
              <a:gd name="connsiteX525" fmla="*/ 10234693 w 12192000"/>
              <a:gd name="connsiteY525" fmla="*/ 4087121 h 4454665"/>
              <a:gd name="connsiteX526" fmla="*/ 10241689 w 12192000"/>
              <a:gd name="connsiteY526" fmla="*/ 4080099 h 4454665"/>
              <a:gd name="connsiteX527" fmla="*/ 10241689 w 12192000"/>
              <a:gd name="connsiteY527" fmla="*/ 3981787 h 4454665"/>
              <a:gd name="connsiteX528" fmla="*/ 10290665 w 12192000"/>
              <a:gd name="connsiteY528" fmla="*/ 3985298 h 4454665"/>
              <a:gd name="connsiteX529" fmla="*/ 10336143 w 12192000"/>
              <a:gd name="connsiteY529" fmla="*/ 4083610 h 4454665"/>
              <a:gd name="connsiteX530" fmla="*/ 10343139 w 12192000"/>
              <a:gd name="connsiteY530" fmla="*/ 4087121 h 4454665"/>
              <a:gd name="connsiteX531" fmla="*/ 10374624 w 12192000"/>
              <a:gd name="connsiteY531" fmla="*/ 4087121 h 4454665"/>
              <a:gd name="connsiteX532" fmla="*/ 10381620 w 12192000"/>
              <a:gd name="connsiteY532" fmla="*/ 4083610 h 4454665"/>
              <a:gd name="connsiteX533" fmla="*/ 10381620 w 12192000"/>
              <a:gd name="connsiteY533" fmla="*/ 4076588 h 4454665"/>
              <a:gd name="connsiteX534" fmla="*/ 10336143 w 12192000"/>
              <a:gd name="connsiteY534" fmla="*/ 3971254 h 4454665"/>
              <a:gd name="connsiteX535" fmla="*/ 10381620 w 12192000"/>
              <a:gd name="connsiteY535" fmla="*/ 3904542 h 4454665"/>
              <a:gd name="connsiteX536" fmla="*/ 10290665 w 12192000"/>
              <a:gd name="connsiteY536" fmla="*/ 3823786 h 4454665"/>
              <a:gd name="connsiteX537" fmla="*/ 10283668 w 12192000"/>
              <a:gd name="connsiteY537" fmla="*/ 3823786 h 4454665"/>
              <a:gd name="connsiteX538" fmla="*/ 11839186 w 12192000"/>
              <a:gd name="connsiteY538" fmla="*/ 3792864 h 4454665"/>
              <a:gd name="connsiteX539" fmla="*/ 11845722 w 12192000"/>
              <a:gd name="connsiteY539" fmla="*/ 3798595 h 4454665"/>
              <a:gd name="connsiteX540" fmla="*/ 11908470 w 12192000"/>
              <a:gd name="connsiteY540" fmla="*/ 4038419 h 4454665"/>
              <a:gd name="connsiteX541" fmla="*/ 11898012 w 12192000"/>
              <a:gd name="connsiteY541" fmla="*/ 4041946 h 4454665"/>
              <a:gd name="connsiteX542" fmla="*/ 11859666 w 12192000"/>
              <a:gd name="connsiteY542" fmla="*/ 4031365 h 4454665"/>
              <a:gd name="connsiteX543" fmla="*/ 11852694 w 12192000"/>
              <a:gd name="connsiteY543" fmla="*/ 4020785 h 4454665"/>
              <a:gd name="connsiteX544" fmla="*/ 11807377 w 12192000"/>
              <a:gd name="connsiteY544" fmla="*/ 3840917 h 4454665"/>
              <a:gd name="connsiteX545" fmla="*/ 11807377 w 12192000"/>
              <a:gd name="connsiteY545" fmla="*/ 3826810 h 4454665"/>
              <a:gd name="connsiteX546" fmla="*/ 11835264 w 12192000"/>
              <a:gd name="connsiteY546" fmla="*/ 3795068 h 4454665"/>
              <a:gd name="connsiteX547" fmla="*/ 11839186 w 12192000"/>
              <a:gd name="connsiteY547" fmla="*/ 3792864 h 4454665"/>
              <a:gd name="connsiteX548" fmla="*/ 11458923 w 12192000"/>
              <a:gd name="connsiteY548" fmla="*/ 3792864 h 4454665"/>
              <a:gd name="connsiteX549" fmla="*/ 11462885 w 12192000"/>
              <a:gd name="connsiteY549" fmla="*/ 3795068 h 4454665"/>
              <a:gd name="connsiteX550" fmla="*/ 11494585 w 12192000"/>
              <a:gd name="connsiteY550" fmla="*/ 3826810 h 4454665"/>
              <a:gd name="connsiteX551" fmla="*/ 11491063 w 12192000"/>
              <a:gd name="connsiteY551" fmla="*/ 3840917 h 4454665"/>
              <a:gd name="connsiteX552" fmla="*/ 11445274 w 12192000"/>
              <a:gd name="connsiteY552" fmla="*/ 4020785 h 4454665"/>
              <a:gd name="connsiteX553" fmla="*/ 11438229 w 12192000"/>
              <a:gd name="connsiteY553" fmla="*/ 4031365 h 4454665"/>
              <a:gd name="connsiteX554" fmla="*/ 11399484 w 12192000"/>
              <a:gd name="connsiteY554" fmla="*/ 4041946 h 4454665"/>
              <a:gd name="connsiteX555" fmla="*/ 11388917 w 12192000"/>
              <a:gd name="connsiteY555" fmla="*/ 4038419 h 4454665"/>
              <a:gd name="connsiteX556" fmla="*/ 11452318 w 12192000"/>
              <a:gd name="connsiteY556" fmla="*/ 3798595 h 4454665"/>
              <a:gd name="connsiteX557" fmla="*/ 11458923 w 12192000"/>
              <a:gd name="connsiteY557" fmla="*/ 3792864 h 4454665"/>
              <a:gd name="connsiteX558" fmla="*/ 11677605 w 12192000"/>
              <a:gd name="connsiteY558" fmla="*/ 3787510 h 4454665"/>
              <a:gd name="connsiteX559" fmla="*/ 11684592 w 12192000"/>
              <a:gd name="connsiteY559" fmla="*/ 3787510 h 4454665"/>
              <a:gd name="connsiteX560" fmla="*/ 11792882 w 12192000"/>
              <a:gd name="connsiteY560" fmla="*/ 3851079 h 4454665"/>
              <a:gd name="connsiteX561" fmla="*/ 11796375 w 12192000"/>
              <a:gd name="connsiteY561" fmla="*/ 3858143 h 4454665"/>
              <a:gd name="connsiteX562" fmla="*/ 11789388 w 12192000"/>
              <a:gd name="connsiteY562" fmla="*/ 3865206 h 4454665"/>
              <a:gd name="connsiteX563" fmla="*/ 11698565 w 12192000"/>
              <a:gd name="connsiteY563" fmla="*/ 3911117 h 4454665"/>
              <a:gd name="connsiteX564" fmla="*/ 11688084 w 12192000"/>
              <a:gd name="connsiteY564" fmla="*/ 3911117 h 4454665"/>
              <a:gd name="connsiteX565" fmla="*/ 11681098 w 12192000"/>
              <a:gd name="connsiteY565" fmla="*/ 3900522 h 4454665"/>
              <a:gd name="connsiteX566" fmla="*/ 11674112 w 12192000"/>
              <a:gd name="connsiteY566" fmla="*/ 3798106 h 4454665"/>
              <a:gd name="connsiteX567" fmla="*/ 11677605 w 12192000"/>
              <a:gd name="connsiteY567" fmla="*/ 3787510 h 4454665"/>
              <a:gd name="connsiteX568" fmla="*/ 11613922 w 12192000"/>
              <a:gd name="connsiteY568" fmla="*/ 3787510 h 4454665"/>
              <a:gd name="connsiteX569" fmla="*/ 11620908 w 12192000"/>
              <a:gd name="connsiteY569" fmla="*/ 3787510 h 4454665"/>
              <a:gd name="connsiteX570" fmla="*/ 11624401 w 12192000"/>
              <a:gd name="connsiteY570" fmla="*/ 3798106 h 4454665"/>
              <a:gd name="connsiteX571" fmla="*/ 11613922 w 12192000"/>
              <a:gd name="connsiteY571" fmla="*/ 3904053 h 4454665"/>
              <a:gd name="connsiteX572" fmla="*/ 11610428 w 12192000"/>
              <a:gd name="connsiteY572" fmla="*/ 3911117 h 4454665"/>
              <a:gd name="connsiteX573" fmla="*/ 11599949 w 12192000"/>
              <a:gd name="connsiteY573" fmla="*/ 3911117 h 4454665"/>
              <a:gd name="connsiteX574" fmla="*/ 11509124 w 12192000"/>
              <a:gd name="connsiteY574" fmla="*/ 3865206 h 4454665"/>
              <a:gd name="connsiteX575" fmla="*/ 11502138 w 12192000"/>
              <a:gd name="connsiteY575" fmla="*/ 3858143 h 4454665"/>
              <a:gd name="connsiteX576" fmla="*/ 11505632 w 12192000"/>
              <a:gd name="connsiteY576" fmla="*/ 3851079 h 4454665"/>
              <a:gd name="connsiteX577" fmla="*/ 11613922 w 12192000"/>
              <a:gd name="connsiteY577" fmla="*/ 3787510 h 4454665"/>
              <a:gd name="connsiteX578" fmla="*/ 11532772 w 12192000"/>
              <a:gd name="connsiteY578" fmla="*/ 3752578 h 4454665"/>
              <a:gd name="connsiteX579" fmla="*/ 11539758 w 12192000"/>
              <a:gd name="connsiteY579" fmla="*/ 3759968 h 4454665"/>
              <a:gd name="connsiteX580" fmla="*/ 11536265 w 12192000"/>
              <a:gd name="connsiteY580" fmla="*/ 3763663 h 4454665"/>
              <a:gd name="connsiteX581" fmla="*/ 11529278 w 12192000"/>
              <a:gd name="connsiteY581" fmla="*/ 3767358 h 4454665"/>
              <a:gd name="connsiteX582" fmla="*/ 11525785 w 12192000"/>
              <a:gd name="connsiteY582" fmla="*/ 3759968 h 4454665"/>
              <a:gd name="connsiteX583" fmla="*/ 11522292 w 12192000"/>
              <a:gd name="connsiteY583" fmla="*/ 3759968 h 4454665"/>
              <a:gd name="connsiteX584" fmla="*/ 11532772 w 12192000"/>
              <a:gd name="connsiteY584" fmla="*/ 3752578 h 4454665"/>
              <a:gd name="connsiteX585" fmla="*/ 11529297 w 12192000"/>
              <a:gd name="connsiteY585" fmla="*/ 3745381 h 4454665"/>
              <a:gd name="connsiteX586" fmla="*/ 11511543 w 12192000"/>
              <a:gd name="connsiteY586" fmla="*/ 3756033 h 4454665"/>
              <a:gd name="connsiteX587" fmla="*/ 11515094 w 12192000"/>
              <a:gd name="connsiteY587" fmla="*/ 3759584 h 4454665"/>
              <a:gd name="connsiteX588" fmla="*/ 11532848 w 12192000"/>
              <a:gd name="connsiteY588" fmla="*/ 3791542 h 4454665"/>
              <a:gd name="connsiteX589" fmla="*/ 11539950 w 12192000"/>
              <a:gd name="connsiteY589" fmla="*/ 3787990 h 4454665"/>
              <a:gd name="connsiteX590" fmla="*/ 11532848 w 12192000"/>
              <a:gd name="connsiteY590" fmla="*/ 3773787 h 4454665"/>
              <a:gd name="connsiteX591" fmla="*/ 11539950 w 12192000"/>
              <a:gd name="connsiteY591" fmla="*/ 3770237 h 4454665"/>
              <a:gd name="connsiteX592" fmla="*/ 11554153 w 12192000"/>
              <a:gd name="connsiteY592" fmla="*/ 3780889 h 4454665"/>
              <a:gd name="connsiteX593" fmla="*/ 11561255 w 12192000"/>
              <a:gd name="connsiteY593" fmla="*/ 3777338 h 4454665"/>
              <a:gd name="connsiteX594" fmla="*/ 11547052 w 12192000"/>
              <a:gd name="connsiteY594" fmla="*/ 3763135 h 4454665"/>
              <a:gd name="connsiteX595" fmla="*/ 11547052 w 12192000"/>
              <a:gd name="connsiteY595" fmla="*/ 3759584 h 4454665"/>
              <a:gd name="connsiteX596" fmla="*/ 11529297 w 12192000"/>
              <a:gd name="connsiteY596" fmla="*/ 3745381 h 4454665"/>
              <a:gd name="connsiteX597" fmla="*/ 11750205 w 12192000"/>
              <a:gd name="connsiteY597" fmla="*/ 3739143 h 4454665"/>
              <a:gd name="connsiteX598" fmla="*/ 11753748 w 12192000"/>
              <a:gd name="connsiteY598" fmla="*/ 3763327 h 4454665"/>
              <a:gd name="connsiteX599" fmla="*/ 11746663 w 12192000"/>
              <a:gd name="connsiteY599" fmla="*/ 3780601 h 4454665"/>
              <a:gd name="connsiteX600" fmla="*/ 11753748 w 12192000"/>
              <a:gd name="connsiteY600" fmla="*/ 3787510 h 4454665"/>
              <a:gd name="connsiteX601" fmla="*/ 11760832 w 12192000"/>
              <a:gd name="connsiteY601" fmla="*/ 3770236 h 4454665"/>
              <a:gd name="connsiteX602" fmla="*/ 11785626 w 12192000"/>
              <a:gd name="connsiteY602" fmla="*/ 3756417 h 4454665"/>
              <a:gd name="connsiteX603" fmla="*/ 11778543 w 12192000"/>
              <a:gd name="connsiteY603" fmla="*/ 3752962 h 4454665"/>
              <a:gd name="connsiteX604" fmla="*/ 11760832 w 12192000"/>
              <a:gd name="connsiteY604" fmla="*/ 3759872 h 4454665"/>
              <a:gd name="connsiteX605" fmla="*/ 11757290 w 12192000"/>
              <a:gd name="connsiteY605" fmla="*/ 3742597 h 4454665"/>
              <a:gd name="connsiteX606" fmla="*/ 11750205 w 12192000"/>
              <a:gd name="connsiteY606" fmla="*/ 3739143 h 4454665"/>
              <a:gd name="connsiteX607" fmla="*/ 11715224 w 12192000"/>
              <a:gd name="connsiteY607" fmla="*/ 3735113 h 4454665"/>
              <a:gd name="connsiteX608" fmla="*/ 11725705 w 12192000"/>
              <a:gd name="connsiteY608" fmla="*/ 3738472 h 4454665"/>
              <a:gd name="connsiteX609" fmla="*/ 11729197 w 12192000"/>
              <a:gd name="connsiteY609" fmla="*/ 3741831 h 4454665"/>
              <a:gd name="connsiteX610" fmla="*/ 11722211 w 12192000"/>
              <a:gd name="connsiteY610" fmla="*/ 3748548 h 4454665"/>
              <a:gd name="connsiteX611" fmla="*/ 11711731 w 12192000"/>
              <a:gd name="connsiteY611" fmla="*/ 3745189 h 4454665"/>
              <a:gd name="connsiteX612" fmla="*/ 11711731 w 12192000"/>
              <a:gd name="connsiteY612" fmla="*/ 3741831 h 4454665"/>
              <a:gd name="connsiteX613" fmla="*/ 11715224 w 12192000"/>
              <a:gd name="connsiteY613" fmla="*/ 3735113 h 4454665"/>
              <a:gd name="connsiteX614" fmla="*/ 11582079 w 12192000"/>
              <a:gd name="connsiteY614" fmla="*/ 3734608 h 4454665"/>
              <a:gd name="connsiteX615" fmla="*/ 11596187 w 12192000"/>
              <a:gd name="connsiteY615" fmla="*/ 3745189 h 4454665"/>
              <a:gd name="connsiteX616" fmla="*/ 11582079 w 12192000"/>
              <a:gd name="connsiteY616" fmla="*/ 3759296 h 4454665"/>
              <a:gd name="connsiteX617" fmla="*/ 11567972 w 12192000"/>
              <a:gd name="connsiteY617" fmla="*/ 3748716 h 4454665"/>
              <a:gd name="connsiteX618" fmla="*/ 11567972 w 12192000"/>
              <a:gd name="connsiteY618" fmla="*/ 3745189 h 4454665"/>
              <a:gd name="connsiteX619" fmla="*/ 11582079 w 12192000"/>
              <a:gd name="connsiteY619" fmla="*/ 3734608 h 4454665"/>
              <a:gd name="connsiteX620" fmla="*/ 11670081 w 12192000"/>
              <a:gd name="connsiteY620" fmla="*/ 3728394 h 4454665"/>
              <a:gd name="connsiteX621" fmla="*/ 11673440 w 12192000"/>
              <a:gd name="connsiteY621" fmla="*/ 3738874 h 4454665"/>
              <a:gd name="connsiteX622" fmla="*/ 11676799 w 12192000"/>
              <a:gd name="connsiteY622" fmla="*/ 3745861 h 4454665"/>
              <a:gd name="connsiteX623" fmla="*/ 11663363 w 12192000"/>
              <a:gd name="connsiteY623" fmla="*/ 3745861 h 4454665"/>
              <a:gd name="connsiteX624" fmla="*/ 11666722 w 12192000"/>
              <a:gd name="connsiteY624" fmla="*/ 3738874 h 4454665"/>
              <a:gd name="connsiteX625" fmla="*/ 11670081 w 12192000"/>
              <a:gd name="connsiteY625" fmla="*/ 3728394 h 4454665"/>
              <a:gd name="connsiteX626" fmla="*/ 11578609 w 12192000"/>
              <a:gd name="connsiteY626" fmla="*/ 3727878 h 4454665"/>
              <a:gd name="connsiteX627" fmla="*/ 11561254 w 12192000"/>
              <a:gd name="connsiteY627" fmla="*/ 3745448 h 4454665"/>
              <a:gd name="connsiteX628" fmla="*/ 11561254 w 12192000"/>
              <a:gd name="connsiteY628" fmla="*/ 3748961 h 4454665"/>
              <a:gd name="connsiteX629" fmla="*/ 11582079 w 12192000"/>
              <a:gd name="connsiteY629" fmla="*/ 3766531 h 4454665"/>
              <a:gd name="connsiteX630" fmla="*/ 11602904 w 12192000"/>
              <a:gd name="connsiteY630" fmla="*/ 3745448 h 4454665"/>
              <a:gd name="connsiteX631" fmla="*/ 11578609 w 12192000"/>
              <a:gd name="connsiteY631" fmla="*/ 3727878 h 4454665"/>
              <a:gd name="connsiteX632" fmla="*/ 11708922 w 12192000"/>
              <a:gd name="connsiteY632" fmla="*/ 3724364 h 4454665"/>
              <a:gd name="connsiteX633" fmla="*/ 11705380 w 12192000"/>
              <a:gd name="connsiteY633" fmla="*/ 3742118 h 4454665"/>
              <a:gd name="connsiteX634" fmla="*/ 11698296 w 12192000"/>
              <a:gd name="connsiteY634" fmla="*/ 3763423 h 4454665"/>
              <a:gd name="connsiteX635" fmla="*/ 11708922 w 12192000"/>
              <a:gd name="connsiteY635" fmla="*/ 3766974 h 4454665"/>
              <a:gd name="connsiteX636" fmla="*/ 11712464 w 12192000"/>
              <a:gd name="connsiteY636" fmla="*/ 3752771 h 4454665"/>
              <a:gd name="connsiteX637" fmla="*/ 11719548 w 12192000"/>
              <a:gd name="connsiteY637" fmla="*/ 3752771 h 4454665"/>
              <a:gd name="connsiteX638" fmla="*/ 11723090 w 12192000"/>
              <a:gd name="connsiteY638" fmla="*/ 3770525 h 4454665"/>
              <a:gd name="connsiteX639" fmla="*/ 11730175 w 12192000"/>
              <a:gd name="connsiteY639" fmla="*/ 3774076 h 4454665"/>
              <a:gd name="connsiteX640" fmla="*/ 11726632 w 12192000"/>
              <a:gd name="connsiteY640" fmla="*/ 3756322 h 4454665"/>
              <a:gd name="connsiteX641" fmla="*/ 11737259 w 12192000"/>
              <a:gd name="connsiteY641" fmla="*/ 3742118 h 4454665"/>
              <a:gd name="connsiteX642" fmla="*/ 11730175 w 12192000"/>
              <a:gd name="connsiteY642" fmla="*/ 3731466 h 4454665"/>
              <a:gd name="connsiteX643" fmla="*/ 11708922 w 12192000"/>
              <a:gd name="connsiteY643" fmla="*/ 3724364 h 4454665"/>
              <a:gd name="connsiteX644" fmla="*/ 11666295 w 12192000"/>
              <a:gd name="connsiteY644" fmla="*/ 3717646 h 4454665"/>
              <a:gd name="connsiteX645" fmla="*/ 11659211 w 12192000"/>
              <a:gd name="connsiteY645" fmla="*/ 3738730 h 4454665"/>
              <a:gd name="connsiteX646" fmla="*/ 11648585 w 12192000"/>
              <a:gd name="connsiteY646" fmla="*/ 3759813 h 4454665"/>
              <a:gd name="connsiteX647" fmla="*/ 11655669 w 12192000"/>
              <a:gd name="connsiteY647" fmla="*/ 3759813 h 4454665"/>
              <a:gd name="connsiteX648" fmla="*/ 11659211 w 12192000"/>
              <a:gd name="connsiteY648" fmla="*/ 3752785 h 4454665"/>
              <a:gd name="connsiteX649" fmla="*/ 11676922 w 12192000"/>
              <a:gd name="connsiteY649" fmla="*/ 3752785 h 4454665"/>
              <a:gd name="connsiteX650" fmla="*/ 11680464 w 12192000"/>
              <a:gd name="connsiteY650" fmla="*/ 3759813 h 4454665"/>
              <a:gd name="connsiteX651" fmla="*/ 11687548 w 12192000"/>
              <a:gd name="connsiteY651" fmla="*/ 3763327 h 4454665"/>
              <a:gd name="connsiteX652" fmla="*/ 11680464 w 12192000"/>
              <a:gd name="connsiteY652" fmla="*/ 3738730 h 4454665"/>
              <a:gd name="connsiteX653" fmla="*/ 11676922 w 12192000"/>
              <a:gd name="connsiteY653" fmla="*/ 3717646 h 4454665"/>
              <a:gd name="connsiteX654" fmla="*/ 11666295 w 12192000"/>
              <a:gd name="connsiteY654" fmla="*/ 3717646 h 4454665"/>
              <a:gd name="connsiteX655" fmla="*/ 11645898 w 12192000"/>
              <a:gd name="connsiteY655" fmla="*/ 3717646 h 4454665"/>
              <a:gd name="connsiteX656" fmla="*/ 11606934 w 12192000"/>
              <a:gd name="connsiteY656" fmla="*/ 3721117 h 4454665"/>
              <a:gd name="connsiteX657" fmla="*/ 11606934 w 12192000"/>
              <a:gd name="connsiteY657" fmla="*/ 3728058 h 4454665"/>
              <a:gd name="connsiteX658" fmla="*/ 11621103 w 12192000"/>
              <a:gd name="connsiteY658" fmla="*/ 3724588 h 4454665"/>
              <a:gd name="connsiteX659" fmla="*/ 11624645 w 12192000"/>
              <a:gd name="connsiteY659" fmla="*/ 3759296 h 4454665"/>
              <a:gd name="connsiteX660" fmla="*/ 11635271 w 12192000"/>
              <a:gd name="connsiteY660" fmla="*/ 3759296 h 4454665"/>
              <a:gd name="connsiteX661" fmla="*/ 11631729 w 12192000"/>
              <a:gd name="connsiteY661" fmla="*/ 3724588 h 4454665"/>
              <a:gd name="connsiteX662" fmla="*/ 11645898 w 12192000"/>
              <a:gd name="connsiteY662" fmla="*/ 3724588 h 4454665"/>
              <a:gd name="connsiteX663" fmla="*/ 11645898 w 12192000"/>
              <a:gd name="connsiteY663" fmla="*/ 3717646 h 4454665"/>
              <a:gd name="connsiteX664" fmla="*/ 11196257 w 12192000"/>
              <a:gd name="connsiteY664" fmla="*/ 3717645 h 4454665"/>
              <a:gd name="connsiteX665" fmla="*/ 11221336 w 12192000"/>
              <a:gd name="connsiteY665" fmla="*/ 3752577 h 4454665"/>
              <a:gd name="connsiteX666" fmla="*/ 11167595 w 12192000"/>
              <a:gd name="connsiteY666" fmla="*/ 3752577 h 4454665"/>
              <a:gd name="connsiteX667" fmla="*/ 11196257 w 12192000"/>
              <a:gd name="connsiteY667" fmla="*/ 3717645 h 4454665"/>
              <a:gd name="connsiteX668" fmla="*/ 11648585 w 12192000"/>
              <a:gd name="connsiteY668" fmla="*/ 3710929 h 4454665"/>
              <a:gd name="connsiteX669" fmla="*/ 11813539 w 12192000"/>
              <a:gd name="connsiteY669" fmla="*/ 3766820 h 4454665"/>
              <a:gd name="connsiteX670" fmla="*/ 11817049 w 12192000"/>
              <a:gd name="connsiteY670" fmla="*/ 3780793 h 4454665"/>
              <a:gd name="connsiteX671" fmla="*/ 11788972 w 12192000"/>
              <a:gd name="connsiteY671" fmla="*/ 3812233 h 4454665"/>
              <a:gd name="connsiteX672" fmla="*/ 11774933 w 12192000"/>
              <a:gd name="connsiteY672" fmla="*/ 3812233 h 4454665"/>
              <a:gd name="connsiteX673" fmla="*/ 11648585 w 12192000"/>
              <a:gd name="connsiteY673" fmla="*/ 3766820 h 4454665"/>
              <a:gd name="connsiteX674" fmla="*/ 11522236 w 12192000"/>
              <a:gd name="connsiteY674" fmla="*/ 3812233 h 4454665"/>
              <a:gd name="connsiteX675" fmla="*/ 11508198 w 12192000"/>
              <a:gd name="connsiteY675" fmla="*/ 3812233 h 4454665"/>
              <a:gd name="connsiteX676" fmla="*/ 11480121 w 12192000"/>
              <a:gd name="connsiteY676" fmla="*/ 3780793 h 4454665"/>
              <a:gd name="connsiteX677" fmla="*/ 11483630 w 12192000"/>
              <a:gd name="connsiteY677" fmla="*/ 3766820 h 4454665"/>
              <a:gd name="connsiteX678" fmla="*/ 11648585 w 12192000"/>
              <a:gd name="connsiteY678" fmla="*/ 3710929 h 4454665"/>
              <a:gd name="connsiteX679" fmla="*/ 11196481 w 12192000"/>
              <a:gd name="connsiteY679" fmla="*/ 3710928 h 4454665"/>
              <a:gd name="connsiteX680" fmla="*/ 11158189 w 12192000"/>
              <a:gd name="connsiteY680" fmla="*/ 3759968 h 4454665"/>
              <a:gd name="connsiteX681" fmla="*/ 11199962 w 12192000"/>
              <a:gd name="connsiteY681" fmla="*/ 3809007 h 4454665"/>
              <a:gd name="connsiteX682" fmla="*/ 11227810 w 12192000"/>
              <a:gd name="connsiteY682" fmla="*/ 3802001 h 4454665"/>
              <a:gd name="connsiteX683" fmla="*/ 11227810 w 12192000"/>
              <a:gd name="connsiteY683" fmla="*/ 3791493 h 4454665"/>
              <a:gd name="connsiteX684" fmla="*/ 11199962 w 12192000"/>
              <a:gd name="connsiteY684" fmla="*/ 3798498 h 4454665"/>
              <a:gd name="connsiteX685" fmla="*/ 11168632 w 12192000"/>
              <a:gd name="connsiteY685" fmla="*/ 3763471 h 4454665"/>
              <a:gd name="connsiteX686" fmla="*/ 11234772 w 12192000"/>
              <a:gd name="connsiteY686" fmla="*/ 3763471 h 4454665"/>
              <a:gd name="connsiteX687" fmla="*/ 11234772 w 12192000"/>
              <a:gd name="connsiteY687" fmla="*/ 3756465 h 4454665"/>
              <a:gd name="connsiteX688" fmla="*/ 11196481 w 12192000"/>
              <a:gd name="connsiteY688" fmla="*/ 3710928 h 4454665"/>
              <a:gd name="connsiteX689" fmla="*/ 10947253 w 12192000"/>
              <a:gd name="connsiteY689" fmla="*/ 3674652 h 4454665"/>
              <a:gd name="connsiteX690" fmla="*/ 10947253 w 12192000"/>
              <a:gd name="connsiteY690" fmla="*/ 3685400 h 4454665"/>
              <a:gd name="connsiteX691" fmla="*/ 10986216 w 12192000"/>
              <a:gd name="connsiteY691" fmla="*/ 3685400 h 4454665"/>
              <a:gd name="connsiteX692" fmla="*/ 10986216 w 12192000"/>
              <a:gd name="connsiteY692" fmla="*/ 3804976 h 4454665"/>
              <a:gd name="connsiteX693" fmla="*/ 10999652 w 12192000"/>
              <a:gd name="connsiteY693" fmla="*/ 3804976 h 4454665"/>
              <a:gd name="connsiteX694" fmla="*/ 10999652 w 12192000"/>
              <a:gd name="connsiteY694" fmla="*/ 3685400 h 4454665"/>
              <a:gd name="connsiteX695" fmla="*/ 11038614 w 12192000"/>
              <a:gd name="connsiteY695" fmla="*/ 3685400 h 4454665"/>
              <a:gd name="connsiteX696" fmla="*/ 11038614 w 12192000"/>
              <a:gd name="connsiteY696" fmla="*/ 3674652 h 4454665"/>
              <a:gd name="connsiteX697" fmla="*/ 11060111 w 12192000"/>
              <a:gd name="connsiteY697" fmla="*/ 3663903 h 4454665"/>
              <a:gd name="connsiteX698" fmla="*/ 11060111 w 12192000"/>
              <a:gd name="connsiteY698" fmla="*/ 3804976 h 4454665"/>
              <a:gd name="connsiteX699" fmla="*/ 11070476 w 12192000"/>
              <a:gd name="connsiteY699" fmla="*/ 3804976 h 4454665"/>
              <a:gd name="connsiteX700" fmla="*/ 11070476 w 12192000"/>
              <a:gd name="connsiteY700" fmla="*/ 3755600 h 4454665"/>
              <a:gd name="connsiteX701" fmla="*/ 11098115 w 12192000"/>
              <a:gd name="connsiteY701" fmla="*/ 3716806 h 4454665"/>
              <a:gd name="connsiteX702" fmla="*/ 11118844 w 12192000"/>
              <a:gd name="connsiteY702" fmla="*/ 3748547 h 4454665"/>
              <a:gd name="connsiteX703" fmla="*/ 11118844 w 12192000"/>
              <a:gd name="connsiteY703" fmla="*/ 3804976 h 4454665"/>
              <a:gd name="connsiteX704" fmla="*/ 11132662 w 12192000"/>
              <a:gd name="connsiteY704" fmla="*/ 3804976 h 4454665"/>
              <a:gd name="connsiteX705" fmla="*/ 11132662 w 12192000"/>
              <a:gd name="connsiteY705" fmla="*/ 3748547 h 4454665"/>
              <a:gd name="connsiteX706" fmla="*/ 11101569 w 12192000"/>
              <a:gd name="connsiteY706" fmla="*/ 3709752 h 4454665"/>
              <a:gd name="connsiteX707" fmla="*/ 11070476 w 12192000"/>
              <a:gd name="connsiteY707" fmla="*/ 3727386 h 4454665"/>
              <a:gd name="connsiteX708" fmla="*/ 11070476 w 12192000"/>
              <a:gd name="connsiteY708" fmla="*/ 3663903 h 4454665"/>
              <a:gd name="connsiteX709" fmla="*/ 11060111 w 12192000"/>
              <a:gd name="connsiteY709" fmla="*/ 3663903 h 4454665"/>
              <a:gd name="connsiteX710" fmla="*/ 11638739 w 12192000"/>
              <a:gd name="connsiteY710" fmla="*/ 3639720 h 4454665"/>
              <a:gd name="connsiteX711" fmla="*/ 11624716 w 12192000"/>
              <a:gd name="connsiteY711" fmla="*/ 3692583 h 4454665"/>
              <a:gd name="connsiteX712" fmla="*/ 11600176 w 12192000"/>
              <a:gd name="connsiteY712" fmla="*/ 3696107 h 4454665"/>
              <a:gd name="connsiteX713" fmla="*/ 11575635 w 12192000"/>
              <a:gd name="connsiteY713" fmla="*/ 3650293 h 4454665"/>
              <a:gd name="connsiteX714" fmla="*/ 11572129 w 12192000"/>
              <a:gd name="connsiteY714" fmla="*/ 3650293 h 4454665"/>
              <a:gd name="connsiteX715" fmla="*/ 11551094 w 12192000"/>
              <a:gd name="connsiteY715" fmla="*/ 3653817 h 4454665"/>
              <a:gd name="connsiteX716" fmla="*/ 11551094 w 12192000"/>
              <a:gd name="connsiteY716" fmla="*/ 3657341 h 4454665"/>
              <a:gd name="connsiteX717" fmla="*/ 11547588 w 12192000"/>
              <a:gd name="connsiteY717" fmla="*/ 3682010 h 4454665"/>
              <a:gd name="connsiteX718" fmla="*/ 11551094 w 12192000"/>
              <a:gd name="connsiteY718" fmla="*/ 3710204 h 4454665"/>
              <a:gd name="connsiteX719" fmla="*/ 11530059 w 12192000"/>
              <a:gd name="connsiteY719" fmla="*/ 3717252 h 4454665"/>
              <a:gd name="connsiteX720" fmla="*/ 11491495 w 12192000"/>
              <a:gd name="connsiteY720" fmla="*/ 3682010 h 4454665"/>
              <a:gd name="connsiteX721" fmla="*/ 11470460 w 12192000"/>
              <a:gd name="connsiteY721" fmla="*/ 3692583 h 4454665"/>
              <a:gd name="connsiteX722" fmla="*/ 11484484 w 12192000"/>
              <a:gd name="connsiteY722" fmla="*/ 3745445 h 4454665"/>
              <a:gd name="connsiteX723" fmla="*/ 11466954 w 12192000"/>
              <a:gd name="connsiteY723" fmla="*/ 3756018 h 4454665"/>
              <a:gd name="connsiteX724" fmla="*/ 11421379 w 12192000"/>
              <a:gd name="connsiteY724" fmla="*/ 3731349 h 4454665"/>
              <a:gd name="connsiteX725" fmla="*/ 11403850 w 12192000"/>
              <a:gd name="connsiteY725" fmla="*/ 3745445 h 4454665"/>
              <a:gd name="connsiteX726" fmla="*/ 11403850 w 12192000"/>
              <a:gd name="connsiteY726" fmla="*/ 3748969 h 4454665"/>
              <a:gd name="connsiteX727" fmla="*/ 11431896 w 12192000"/>
              <a:gd name="connsiteY727" fmla="*/ 3794784 h 4454665"/>
              <a:gd name="connsiteX728" fmla="*/ 11417873 w 12192000"/>
              <a:gd name="connsiteY728" fmla="*/ 3812405 h 4454665"/>
              <a:gd name="connsiteX729" fmla="*/ 11365286 w 12192000"/>
              <a:gd name="connsiteY729" fmla="*/ 3798308 h 4454665"/>
              <a:gd name="connsiteX730" fmla="*/ 11354768 w 12192000"/>
              <a:gd name="connsiteY730" fmla="*/ 3819453 h 4454665"/>
              <a:gd name="connsiteX731" fmla="*/ 11389827 w 12192000"/>
              <a:gd name="connsiteY731" fmla="*/ 3858220 h 4454665"/>
              <a:gd name="connsiteX732" fmla="*/ 11382815 w 12192000"/>
              <a:gd name="connsiteY732" fmla="*/ 3879364 h 4454665"/>
              <a:gd name="connsiteX733" fmla="*/ 11330228 w 12192000"/>
              <a:gd name="connsiteY733" fmla="*/ 3879364 h 4454665"/>
              <a:gd name="connsiteX734" fmla="*/ 11323216 w 12192000"/>
              <a:gd name="connsiteY734" fmla="*/ 3900509 h 4454665"/>
              <a:gd name="connsiteX735" fmla="*/ 11368791 w 12192000"/>
              <a:gd name="connsiteY735" fmla="*/ 3928703 h 4454665"/>
              <a:gd name="connsiteX736" fmla="*/ 11365286 w 12192000"/>
              <a:gd name="connsiteY736" fmla="*/ 3949847 h 4454665"/>
              <a:gd name="connsiteX737" fmla="*/ 11316205 w 12192000"/>
              <a:gd name="connsiteY737" fmla="*/ 3963945 h 4454665"/>
              <a:gd name="connsiteX738" fmla="*/ 11312698 w 12192000"/>
              <a:gd name="connsiteY738" fmla="*/ 3963945 h 4454665"/>
              <a:gd name="connsiteX739" fmla="*/ 11312698 w 12192000"/>
              <a:gd name="connsiteY739" fmla="*/ 3978041 h 4454665"/>
              <a:gd name="connsiteX740" fmla="*/ 11312698 w 12192000"/>
              <a:gd name="connsiteY740" fmla="*/ 3988614 h 4454665"/>
              <a:gd name="connsiteX741" fmla="*/ 11316205 w 12192000"/>
              <a:gd name="connsiteY741" fmla="*/ 3988614 h 4454665"/>
              <a:gd name="connsiteX742" fmla="*/ 11365286 w 12192000"/>
              <a:gd name="connsiteY742" fmla="*/ 4002711 h 4454665"/>
              <a:gd name="connsiteX743" fmla="*/ 11368791 w 12192000"/>
              <a:gd name="connsiteY743" fmla="*/ 4023856 h 4454665"/>
              <a:gd name="connsiteX744" fmla="*/ 11323216 w 12192000"/>
              <a:gd name="connsiteY744" fmla="*/ 4052049 h 4454665"/>
              <a:gd name="connsiteX745" fmla="*/ 11323216 w 12192000"/>
              <a:gd name="connsiteY745" fmla="*/ 4055573 h 4454665"/>
              <a:gd name="connsiteX746" fmla="*/ 11330228 w 12192000"/>
              <a:gd name="connsiteY746" fmla="*/ 4076718 h 4454665"/>
              <a:gd name="connsiteX747" fmla="*/ 11382815 w 12192000"/>
              <a:gd name="connsiteY747" fmla="*/ 4076718 h 4454665"/>
              <a:gd name="connsiteX748" fmla="*/ 11393332 w 12192000"/>
              <a:gd name="connsiteY748" fmla="*/ 4097864 h 4454665"/>
              <a:gd name="connsiteX749" fmla="*/ 11354768 w 12192000"/>
              <a:gd name="connsiteY749" fmla="*/ 4133105 h 4454665"/>
              <a:gd name="connsiteX750" fmla="*/ 11354768 w 12192000"/>
              <a:gd name="connsiteY750" fmla="*/ 4136629 h 4454665"/>
              <a:gd name="connsiteX751" fmla="*/ 11365286 w 12192000"/>
              <a:gd name="connsiteY751" fmla="*/ 4154250 h 4454665"/>
              <a:gd name="connsiteX752" fmla="*/ 11417873 w 12192000"/>
              <a:gd name="connsiteY752" fmla="*/ 4140153 h 4454665"/>
              <a:gd name="connsiteX753" fmla="*/ 11431896 w 12192000"/>
              <a:gd name="connsiteY753" fmla="*/ 4161299 h 4454665"/>
              <a:gd name="connsiteX754" fmla="*/ 11403850 w 12192000"/>
              <a:gd name="connsiteY754" fmla="*/ 4207113 h 4454665"/>
              <a:gd name="connsiteX755" fmla="*/ 11421379 w 12192000"/>
              <a:gd name="connsiteY755" fmla="*/ 4221209 h 4454665"/>
              <a:gd name="connsiteX756" fmla="*/ 11466954 w 12192000"/>
              <a:gd name="connsiteY756" fmla="*/ 4196541 h 4454665"/>
              <a:gd name="connsiteX757" fmla="*/ 11484484 w 12192000"/>
              <a:gd name="connsiteY757" fmla="*/ 4210637 h 4454665"/>
              <a:gd name="connsiteX758" fmla="*/ 11473966 w 12192000"/>
              <a:gd name="connsiteY758" fmla="*/ 4259975 h 4454665"/>
              <a:gd name="connsiteX759" fmla="*/ 11473966 w 12192000"/>
              <a:gd name="connsiteY759" fmla="*/ 4263500 h 4454665"/>
              <a:gd name="connsiteX760" fmla="*/ 11491495 w 12192000"/>
              <a:gd name="connsiteY760" fmla="*/ 4274072 h 4454665"/>
              <a:gd name="connsiteX761" fmla="*/ 11495001 w 12192000"/>
              <a:gd name="connsiteY761" fmla="*/ 4274072 h 4454665"/>
              <a:gd name="connsiteX762" fmla="*/ 11530059 w 12192000"/>
              <a:gd name="connsiteY762" fmla="*/ 4235306 h 4454665"/>
              <a:gd name="connsiteX763" fmla="*/ 11551094 w 12192000"/>
              <a:gd name="connsiteY763" fmla="*/ 4245879 h 4454665"/>
              <a:gd name="connsiteX764" fmla="*/ 11547588 w 12192000"/>
              <a:gd name="connsiteY764" fmla="*/ 4270548 h 4454665"/>
              <a:gd name="connsiteX765" fmla="*/ 11551094 w 12192000"/>
              <a:gd name="connsiteY765" fmla="*/ 4298742 h 4454665"/>
              <a:gd name="connsiteX766" fmla="*/ 11572129 w 12192000"/>
              <a:gd name="connsiteY766" fmla="*/ 4305790 h 4454665"/>
              <a:gd name="connsiteX767" fmla="*/ 11575635 w 12192000"/>
              <a:gd name="connsiteY767" fmla="*/ 4305790 h 4454665"/>
              <a:gd name="connsiteX768" fmla="*/ 11600176 w 12192000"/>
              <a:gd name="connsiteY768" fmla="*/ 4259975 h 4454665"/>
              <a:gd name="connsiteX769" fmla="*/ 11624716 w 12192000"/>
              <a:gd name="connsiteY769" fmla="*/ 4259975 h 4454665"/>
              <a:gd name="connsiteX770" fmla="*/ 11638739 w 12192000"/>
              <a:gd name="connsiteY770" fmla="*/ 4312838 h 4454665"/>
              <a:gd name="connsiteX771" fmla="*/ 11659774 w 12192000"/>
              <a:gd name="connsiteY771" fmla="*/ 4312838 h 4454665"/>
              <a:gd name="connsiteX772" fmla="*/ 11663280 w 12192000"/>
              <a:gd name="connsiteY772" fmla="*/ 4312838 h 4454665"/>
              <a:gd name="connsiteX773" fmla="*/ 11677303 w 12192000"/>
              <a:gd name="connsiteY773" fmla="*/ 4259975 h 4454665"/>
              <a:gd name="connsiteX774" fmla="*/ 11698339 w 12192000"/>
              <a:gd name="connsiteY774" fmla="*/ 4259975 h 4454665"/>
              <a:gd name="connsiteX775" fmla="*/ 11722879 w 12192000"/>
              <a:gd name="connsiteY775" fmla="*/ 4305790 h 4454665"/>
              <a:gd name="connsiteX776" fmla="*/ 11726385 w 12192000"/>
              <a:gd name="connsiteY776" fmla="*/ 4305790 h 4454665"/>
              <a:gd name="connsiteX777" fmla="*/ 11747420 w 12192000"/>
              <a:gd name="connsiteY777" fmla="*/ 4298742 h 4454665"/>
              <a:gd name="connsiteX778" fmla="*/ 11750925 w 12192000"/>
              <a:gd name="connsiteY778" fmla="*/ 4270548 h 4454665"/>
              <a:gd name="connsiteX779" fmla="*/ 11747420 w 12192000"/>
              <a:gd name="connsiteY779" fmla="*/ 4245879 h 4454665"/>
              <a:gd name="connsiteX780" fmla="*/ 11768454 w 12192000"/>
              <a:gd name="connsiteY780" fmla="*/ 4235306 h 4454665"/>
              <a:gd name="connsiteX781" fmla="*/ 11807019 w 12192000"/>
              <a:gd name="connsiteY781" fmla="*/ 4274072 h 4454665"/>
              <a:gd name="connsiteX782" fmla="*/ 11824547 w 12192000"/>
              <a:gd name="connsiteY782" fmla="*/ 4263500 h 4454665"/>
              <a:gd name="connsiteX783" fmla="*/ 11828054 w 12192000"/>
              <a:gd name="connsiteY783" fmla="*/ 4263500 h 4454665"/>
              <a:gd name="connsiteX784" fmla="*/ 11828054 w 12192000"/>
              <a:gd name="connsiteY784" fmla="*/ 4259975 h 4454665"/>
              <a:gd name="connsiteX785" fmla="*/ 11814030 w 12192000"/>
              <a:gd name="connsiteY785" fmla="*/ 4210637 h 4454665"/>
              <a:gd name="connsiteX786" fmla="*/ 11831559 w 12192000"/>
              <a:gd name="connsiteY786" fmla="*/ 4196541 h 4454665"/>
              <a:gd name="connsiteX787" fmla="*/ 11877135 w 12192000"/>
              <a:gd name="connsiteY787" fmla="*/ 4221209 h 4454665"/>
              <a:gd name="connsiteX788" fmla="*/ 11894664 w 12192000"/>
              <a:gd name="connsiteY788" fmla="*/ 4207113 h 4454665"/>
              <a:gd name="connsiteX789" fmla="*/ 11894664 w 12192000"/>
              <a:gd name="connsiteY789" fmla="*/ 4203589 h 4454665"/>
              <a:gd name="connsiteX790" fmla="*/ 11866617 w 12192000"/>
              <a:gd name="connsiteY790" fmla="*/ 4157774 h 4454665"/>
              <a:gd name="connsiteX791" fmla="*/ 11880641 w 12192000"/>
              <a:gd name="connsiteY791" fmla="*/ 4140153 h 4454665"/>
              <a:gd name="connsiteX792" fmla="*/ 11933228 w 12192000"/>
              <a:gd name="connsiteY792" fmla="*/ 4154250 h 4454665"/>
              <a:gd name="connsiteX793" fmla="*/ 11943746 w 12192000"/>
              <a:gd name="connsiteY793" fmla="*/ 4136629 h 4454665"/>
              <a:gd name="connsiteX794" fmla="*/ 11943746 w 12192000"/>
              <a:gd name="connsiteY794" fmla="*/ 4133105 h 4454665"/>
              <a:gd name="connsiteX795" fmla="*/ 11908688 w 12192000"/>
              <a:gd name="connsiteY795" fmla="*/ 4094339 h 4454665"/>
              <a:gd name="connsiteX796" fmla="*/ 11915699 w 12192000"/>
              <a:gd name="connsiteY796" fmla="*/ 4076718 h 4454665"/>
              <a:gd name="connsiteX797" fmla="*/ 11968286 w 12192000"/>
              <a:gd name="connsiteY797" fmla="*/ 4076718 h 4454665"/>
              <a:gd name="connsiteX798" fmla="*/ 11968286 w 12192000"/>
              <a:gd name="connsiteY798" fmla="*/ 4073194 h 4454665"/>
              <a:gd name="connsiteX799" fmla="*/ 11975298 w 12192000"/>
              <a:gd name="connsiteY799" fmla="*/ 4052049 h 4454665"/>
              <a:gd name="connsiteX800" fmla="*/ 11929722 w 12192000"/>
              <a:gd name="connsiteY800" fmla="*/ 4023856 h 4454665"/>
              <a:gd name="connsiteX801" fmla="*/ 11933228 w 12192000"/>
              <a:gd name="connsiteY801" fmla="*/ 4002711 h 4454665"/>
              <a:gd name="connsiteX802" fmla="*/ 11982310 w 12192000"/>
              <a:gd name="connsiteY802" fmla="*/ 3988614 h 4454665"/>
              <a:gd name="connsiteX803" fmla="*/ 11985815 w 12192000"/>
              <a:gd name="connsiteY803" fmla="*/ 3978041 h 4454665"/>
              <a:gd name="connsiteX804" fmla="*/ 11982310 w 12192000"/>
              <a:gd name="connsiteY804" fmla="*/ 3967469 h 4454665"/>
              <a:gd name="connsiteX805" fmla="*/ 11982310 w 12192000"/>
              <a:gd name="connsiteY805" fmla="*/ 3963945 h 4454665"/>
              <a:gd name="connsiteX806" fmla="*/ 11933228 w 12192000"/>
              <a:gd name="connsiteY806" fmla="*/ 3949847 h 4454665"/>
              <a:gd name="connsiteX807" fmla="*/ 11929722 w 12192000"/>
              <a:gd name="connsiteY807" fmla="*/ 3928703 h 4454665"/>
              <a:gd name="connsiteX808" fmla="*/ 11975298 w 12192000"/>
              <a:gd name="connsiteY808" fmla="*/ 3904034 h 4454665"/>
              <a:gd name="connsiteX809" fmla="*/ 11975298 w 12192000"/>
              <a:gd name="connsiteY809" fmla="*/ 3900509 h 4454665"/>
              <a:gd name="connsiteX810" fmla="*/ 11968286 w 12192000"/>
              <a:gd name="connsiteY810" fmla="*/ 3879364 h 4454665"/>
              <a:gd name="connsiteX811" fmla="*/ 11915699 w 12192000"/>
              <a:gd name="connsiteY811" fmla="*/ 3879364 h 4454665"/>
              <a:gd name="connsiteX812" fmla="*/ 11908688 w 12192000"/>
              <a:gd name="connsiteY812" fmla="*/ 3858220 h 4454665"/>
              <a:gd name="connsiteX813" fmla="*/ 11943746 w 12192000"/>
              <a:gd name="connsiteY813" fmla="*/ 3819453 h 4454665"/>
              <a:gd name="connsiteX814" fmla="*/ 11933228 w 12192000"/>
              <a:gd name="connsiteY814" fmla="*/ 3801832 h 4454665"/>
              <a:gd name="connsiteX815" fmla="*/ 11933228 w 12192000"/>
              <a:gd name="connsiteY815" fmla="*/ 3798308 h 4454665"/>
              <a:gd name="connsiteX816" fmla="*/ 11880641 w 12192000"/>
              <a:gd name="connsiteY816" fmla="*/ 3812405 h 4454665"/>
              <a:gd name="connsiteX817" fmla="*/ 11866617 w 12192000"/>
              <a:gd name="connsiteY817" fmla="*/ 3794784 h 4454665"/>
              <a:gd name="connsiteX818" fmla="*/ 11894664 w 12192000"/>
              <a:gd name="connsiteY818" fmla="*/ 3748969 h 4454665"/>
              <a:gd name="connsiteX819" fmla="*/ 11877135 w 12192000"/>
              <a:gd name="connsiteY819" fmla="*/ 3731349 h 4454665"/>
              <a:gd name="connsiteX820" fmla="*/ 11831559 w 12192000"/>
              <a:gd name="connsiteY820" fmla="*/ 3759543 h 4454665"/>
              <a:gd name="connsiteX821" fmla="*/ 11814030 w 12192000"/>
              <a:gd name="connsiteY821" fmla="*/ 3745445 h 4454665"/>
              <a:gd name="connsiteX822" fmla="*/ 11828054 w 12192000"/>
              <a:gd name="connsiteY822" fmla="*/ 3692583 h 4454665"/>
              <a:gd name="connsiteX823" fmla="*/ 11807019 w 12192000"/>
              <a:gd name="connsiteY823" fmla="*/ 3682010 h 4454665"/>
              <a:gd name="connsiteX824" fmla="*/ 11768454 w 12192000"/>
              <a:gd name="connsiteY824" fmla="*/ 3717252 h 4454665"/>
              <a:gd name="connsiteX825" fmla="*/ 11747420 w 12192000"/>
              <a:gd name="connsiteY825" fmla="*/ 3710204 h 4454665"/>
              <a:gd name="connsiteX826" fmla="*/ 11750925 w 12192000"/>
              <a:gd name="connsiteY826" fmla="*/ 3682010 h 4454665"/>
              <a:gd name="connsiteX827" fmla="*/ 11747420 w 12192000"/>
              <a:gd name="connsiteY827" fmla="*/ 3657341 h 4454665"/>
              <a:gd name="connsiteX828" fmla="*/ 11747420 w 12192000"/>
              <a:gd name="connsiteY828" fmla="*/ 3653817 h 4454665"/>
              <a:gd name="connsiteX829" fmla="*/ 11726385 w 12192000"/>
              <a:gd name="connsiteY829" fmla="*/ 3650293 h 4454665"/>
              <a:gd name="connsiteX830" fmla="*/ 11722879 w 12192000"/>
              <a:gd name="connsiteY830" fmla="*/ 3650293 h 4454665"/>
              <a:gd name="connsiteX831" fmla="*/ 11698339 w 12192000"/>
              <a:gd name="connsiteY831" fmla="*/ 3696107 h 4454665"/>
              <a:gd name="connsiteX832" fmla="*/ 11673798 w 12192000"/>
              <a:gd name="connsiteY832" fmla="*/ 3692583 h 4454665"/>
              <a:gd name="connsiteX833" fmla="*/ 11659774 w 12192000"/>
              <a:gd name="connsiteY833" fmla="*/ 3639720 h 4454665"/>
              <a:gd name="connsiteX834" fmla="*/ 11638739 w 12192000"/>
              <a:gd name="connsiteY834" fmla="*/ 3639720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0"/>
                </a:moveTo>
                <a:lnTo>
                  <a:pt x="11952788" y="4274240"/>
                </a:lnTo>
                <a:cubicBezTo>
                  <a:pt x="11955414" y="4274240"/>
                  <a:pt x="11957212" y="4274432"/>
                  <a:pt x="11958183" y="4274815"/>
                </a:cubicBezTo>
                <a:cubicBezTo>
                  <a:pt x="11959154" y="4275198"/>
                  <a:pt x="11959913" y="4275779"/>
                  <a:pt x="11960461" y="4276558"/>
                </a:cubicBezTo>
                <a:cubicBezTo>
                  <a:pt x="11961008" y="4277338"/>
                  <a:pt x="11961281" y="4278221"/>
                  <a:pt x="11961281" y="4279205"/>
                </a:cubicBezTo>
                <a:cubicBezTo>
                  <a:pt x="11961281" y="4280737"/>
                  <a:pt x="11960713" y="4281967"/>
                  <a:pt x="11959578" y="4282897"/>
                </a:cubicBezTo>
                <a:cubicBezTo>
                  <a:pt x="11958443" y="4283828"/>
                  <a:pt x="11956316" y="4284292"/>
                  <a:pt x="11953198" y="4284292"/>
                </a:cubicBezTo>
                <a:lnTo>
                  <a:pt x="11946675" y="4284292"/>
                </a:lnTo>
                <a:close/>
                <a:moveTo>
                  <a:pt x="11941300" y="4269728"/>
                </a:moveTo>
                <a:lnTo>
                  <a:pt x="11941300" y="4303042"/>
                </a:lnTo>
                <a:lnTo>
                  <a:pt x="11946675" y="4303042"/>
                </a:lnTo>
                <a:lnTo>
                  <a:pt x="11946675" y="4288888"/>
                </a:lnTo>
                <a:lnTo>
                  <a:pt x="11949834" y="4288888"/>
                </a:lnTo>
                <a:cubicBezTo>
                  <a:pt x="11951722" y="4288888"/>
                  <a:pt x="11953158" y="4289270"/>
                  <a:pt x="11954142" y="4290036"/>
                </a:cubicBezTo>
                <a:cubicBezTo>
                  <a:pt x="11955564" y="4291075"/>
                  <a:pt x="11957438" y="4293660"/>
                  <a:pt x="11959762" y="4297790"/>
                </a:cubicBezTo>
                <a:lnTo>
                  <a:pt x="11962717" y="4303042"/>
                </a:lnTo>
                <a:lnTo>
                  <a:pt x="11969281" y="4303042"/>
                </a:lnTo>
                <a:lnTo>
                  <a:pt x="11965220" y="4296518"/>
                </a:lnTo>
                <a:cubicBezTo>
                  <a:pt x="11963277" y="4293427"/>
                  <a:pt x="11961636" y="4291226"/>
                  <a:pt x="11960296" y="4289913"/>
                </a:cubicBezTo>
                <a:cubicBezTo>
                  <a:pt x="11959585" y="4289230"/>
                  <a:pt x="11958641" y="4288641"/>
                  <a:pt x="11957466" y="4288149"/>
                </a:cubicBezTo>
                <a:cubicBezTo>
                  <a:pt x="11960337" y="4287930"/>
                  <a:pt x="11962642" y="4286918"/>
                  <a:pt x="11964378" y="4285113"/>
                </a:cubicBezTo>
                <a:cubicBezTo>
                  <a:pt x="11966115" y="4283308"/>
                  <a:pt x="11966983" y="4281188"/>
                  <a:pt x="11966983" y="4278754"/>
                </a:cubicBezTo>
                <a:cubicBezTo>
                  <a:pt x="11966983" y="4277031"/>
                  <a:pt x="11966464" y="4275403"/>
                  <a:pt x="11965424" y="4273871"/>
                </a:cubicBezTo>
                <a:cubicBezTo>
                  <a:pt x="11964385" y="4272339"/>
                  <a:pt x="11962990" y="4271266"/>
                  <a:pt x="11961239" y="4270651"/>
                </a:cubicBezTo>
                <a:cubicBezTo>
                  <a:pt x="11959489" y="4270035"/>
                  <a:pt x="11956658" y="4269728"/>
                  <a:pt x="11952747" y="4269728"/>
                </a:cubicBezTo>
                <a:close/>
                <a:moveTo>
                  <a:pt x="10902089" y="4267157"/>
                </a:moveTo>
                <a:cubicBezTo>
                  <a:pt x="10902089" y="4267157"/>
                  <a:pt x="10902089" y="4267157"/>
                  <a:pt x="10905603" y="4267157"/>
                </a:cubicBezTo>
                <a:lnTo>
                  <a:pt x="10905603" y="4270698"/>
                </a:lnTo>
                <a:cubicBezTo>
                  <a:pt x="10905603" y="4281325"/>
                  <a:pt x="10905603" y="4306120"/>
                  <a:pt x="10877492" y="4306120"/>
                </a:cubicBezTo>
                <a:cubicBezTo>
                  <a:pt x="10866950" y="4306120"/>
                  <a:pt x="10859922" y="4302578"/>
                  <a:pt x="10859922" y="4288410"/>
                </a:cubicBezTo>
                <a:cubicBezTo>
                  <a:pt x="10859922" y="4267157"/>
                  <a:pt x="10884520" y="4267157"/>
                  <a:pt x="10902089" y="4267157"/>
                </a:cubicBezTo>
                <a:close/>
                <a:moveTo>
                  <a:pt x="11954881" y="4260086"/>
                </a:moveTo>
                <a:cubicBezTo>
                  <a:pt x="11959202" y="4260086"/>
                  <a:pt x="11963428" y="4261201"/>
                  <a:pt x="11967558" y="4263430"/>
                </a:cubicBezTo>
                <a:cubicBezTo>
                  <a:pt x="11971688" y="4265659"/>
                  <a:pt x="11974909" y="4268846"/>
                  <a:pt x="11977220" y="4272989"/>
                </a:cubicBezTo>
                <a:cubicBezTo>
                  <a:pt x="11979531" y="4277133"/>
                  <a:pt x="11980687" y="4281448"/>
                  <a:pt x="11980687" y="4285933"/>
                </a:cubicBezTo>
                <a:cubicBezTo>
                  <a:pt x="11980687" y="4290392"/>
                  <a:pt x="11979552" y="4294666"/>
                  <a:pt x="11977282" y="4298754"/>
                </a:cubicBezTo>
                <a:cubicBezTo>
                  <a:pt x="11975012" y="4302844"/>
                  <a:pt x="11971825" y="4306030"/>
                  <a:pt x="11967722" y="4308314"/>
                </a:cubicBezTo>
                <a:cubicBezTo>
                  <a:pt x="11963619" y="4310598"/>
                  <a:pt x="11959339" y="4311740"/>
                  <a:pt x="11954881" y="4311740"/>
                </a:cubicBezTo>
                <a:cubicBezTo>
                  <a:pt x="11950422" y="4311740"/>
                  <a:pt x="11946142" y="4310598"/>
                  <a:pt x="11942039" y="4308314"/>
                </a:cubicBezTo>
                <a:cubicBezTo>
                  <a:pt x="11937936" y="4306030"/>
                  <a:pt x="11934742" y="4302844"/>
                  <a:pt x="11932459" y="4298754"/>
                </a:cubicBezTo>
                <a:cubicBezTo>
                  <a:pt x="11930175" y="4294666"/>
                  <a:pt x="11929033" y="4290392"/>
                  <a:pt x="11929033" y="4285933"/>
                </a:cubicBezTo>
                <a:cubicBezTo>
                  <a:pt x="11929033" y="4281448"/>
                  <a:pt x="11930195" y="4277133"/>
                  <a:pt x="11932521" y="4272989"/>
                </a:cubicBezTo>
                <a:cubicBezTo>
                  <a:pt x="11934846" y="4268846"/>
                  <a:pt x="11938066" y="4265659"/>
                  <a:pt x="11942183" y="4263430"/>
                </a:cubicBezTo>
                <a:cubicBezTo>
                  <a:pt x="11946299" y="4261201"/>
                  <a:pt x="11950532" y="4260086"/>
                  <a:pt x="11954881" y="4260086"/>
                </a:cubicBezTo>
                <a:close/>
                <a:moveTo>
                  <a:pt x="11954881" y="4254958"/>
                </a:moveTo>
                <a:cubicBezTo>
                  <a:pt x="11949684" y="4254958"/>
                  <a:pt x="11944610" y="4256291"/>
                  <a:pt x="11939660" y="4258958"/>
                </a:cubicBezTo>
                <a:cubicBezTo>
                  <a:pt x="11934709" y="4261624"/>
                  <a:pt x="11930845" y="4265440"/>
                  <a:pt x="11928069" y="4270405"/>
                </a:cubicBezTo>
                <a:cubicBezTo>
                  <a:pt x="11925293" y="4275368"/>
                  <a:pt x="11923904" y="4280545"/>
                  <a:pt x="11923904" y="4285933"/>
                </a:cubicBezTo>
                <a:cubicBezTo>
                  <a:pt x="11923904" y="4291267"/>
                  <a:pt x="11925272" y="4296396"/>
                  <a:pt x="11928007" y="4301319"/>
                </a:cubicBezTo>
                <a:cubicBezTo>
                  <a:pt x="11930743" y="4306242"/>
                  <a:pt x="11934565" y="4310065"/>
                  <a:pt x="11939474" y="4312786"/>
                </a:cubicBezTo>
                <a:cubicBezTo>
                  <a:pt x="11944385" y="4315507"/>
                  <a:pt x="11949519" y="4316868"/>
                  <a:pt x="11954881" y="4316868"/>
                </a:cubicBezTo>
                <a:cubicBezTo>
                  <a:pt x="11960242" y="4316868"/>
                  <a:pt x="11965376" y="4315507"/>
                  <a:pt x="11970287" y="4312786"/>
                </a:cubicBezTo>
                <a:cubicBezTo>
                  <a:pt x="11975196" y="4310065"/>
                  <a:pt x="11979011" y="4306242"/>
                  <a:pt x="11981733" y="4301319"/>
                </a:cubicBezTo>
                <a:cubicBezTo>
                  <a:pt x="11984454" y="4296396"/>
                  <a:pt x="11985815" y="4291267"/>
                  <a:pt x="11985815" y="4285933"/>
                </a:cubicBezTo>
                <a:cubicBezTo>
                  <a:pt x="11985815" y="4280545"/>
                  <a:pt x="11984434" y="4275368"/>
                  <a:pt x="11981671" y="4270405"/>
                </a:cubicBezTo>
                <a:cubicBezTo>
                  <a:pt x="11978909" y="4265440"/>
                  <a:pt x="11975052" y="4261624"/>
                  <a:pt x="11970101" y="4258958"/>
                </a:cubicBezTo>
                <a:cubicBezTo>
                  <a:pt x="11965151" y="4256291"/>
                  <a:pt x="11960077" y="4254958"/>
                  <a:pt x="11954881" y="4254958"/>
                </a:cubicBezTo>
                <a:close/>
                <a:moveTo>
                  <a:pt x="11091685" y="4225506"/>
                </a:moveTo>
                <a:cubicBezTo>
                  <a:pt x="11109123" y="4225506"/>
                  <a:pt x="11123259" y="4243552"/>
                  <a:pt x="11123259" y="4265813"/>
                </a:cubicBezTo>
                <a:cubicBezTo>
                  <a:pt x="11123259" y="4288074"/>
                  <a:pt x="11109123" y="4306119"/>
                  <a:pt x="11091685" y="4306119"/>
                </a:cubicBezTo>
                <a:cubicBezTo>
                  <a:pt x="11074247" y="4306119"/>
                  <a:pt x="11060111" y="4288074"/>
                  <a:pt x="11060111" y="4265813"/>
                </a:cubicBezTo>
                <a:cubicBezTo>
                  <a:pt x="11060111" y="4243552"/>
                  <a:pt x="11074247" y="4225506"/>
                  <a:pt x="11091685" y="4225506"/>
                </a:cubicBezTo>
                <a:close/>
                <a:moveTo>
                  <a:pt x="10781998" y="4225506"/>
                </a:moveTo>
                <a:cubicBezTo>
                  <a:pt x="10797580" y="4225506"/>
                  <a:pt x="10810212" y="4243552"/>
                  <a:pt x="10810212" y="4265813"/>
                </a:cubicBezTo>
                <a:cubicBezTo>
                  <a:pt x="10810212" y="4288074"/>
                  <a:pt x="10797580" y="4306119"/>
                  <a:pt x="10781998" y="4306119"/>
                </a:cubicBezTo>
                <a:cubicBezTo>
                  <a:pt x="10766415" y="4306119"/>
                  <a:pt x="10753783" y="4288074"/>
                  <a:pt x="10753783" y="4265813"/>
                </a:cubicBezTo>
                <a:cubicBezTo>
                  <a:pt x="10753783" y="4243552"/>
                  <a:pt x="10766415" y="4225506"/>
                  <a:pt x="10781998" y="4225506"/>
                </a:cubicBezTo>
                <a:close/>
                <a:moveTo>
                  <a:pt x="10469622" y="4225506"/>
                </a:moveTo>
                <a:cubicBezTo>
                  <a:pt x="10487060" y="4225506"/>
                  <a:pt x="10501196" y="4243552"/>
                  <a:pt x="10501196" y="4265813"/>
                </a:cubicBezTo>
                <a:cubicBezTo>
                  <a:pt x="10501196" y="4288074"/>
                  <a:pt x="10487060" y="4306119"/>
                  <a:pt x="10469622" y="4306119"/>
                </a:cubicBezTo>
                <a:cubicBezTo>
                  <a:pt x="10452185" y="4306119"/>
                  <a:pt x="10438048" y="4288074"/>
                  <a:pt x="10438048" y="4265813"/>
                </a:cubicBezTo>
                <a:cubicBezTo>
                  <a:pt x="10438048" y="4243552"/>
                  <a:pt x="10452185" y="4225506"/>
                  <a:pt x="10469622" y="4225506"/>
                </a:cubicBezTo>
                <a:close/>
                <a:moveTo>
                  <a:pt x="11014562" y="4220259"/>
                </a:moveTo>
                <a:lnTo>
                  <a:pt x="11014562" y="4316219"/>
                </a:lnTo>
                <a:lnTo>
                  <a:pt x="11026851" y="4316219"/>
                </a:lnTo>
                <a:lnTo>
                  <a:pt x="11026851" y="4220259"/>
                </a:lnTo>
                <a:close/>
                <a:moveTo>
                  <a:pt x="11158189" y="4218789"/>
                </a:moveTo>
                <a:cubicBezTo>
                  <a:pt x="11158189" y="4225755"/>
                  <a:pt x="11158189" y="4236205"/>
                  <a:pt x="11158189" y="4243172"/>
                </a:cubicBezTo>
                <a:lnTo>
                  <a:pt x="11158189" y="4312837"/>
                </a:lnTo>
                <a:cubicBezTo>
                  <a:pt x="11158189" y="4312837"/>
                  <a:pt x="11158189" y="4312837"/>
                  <a:pt x="11172009" y="4312837"/>
                </a:cubicBezTo>
                <a:cubicBezTo>
                  <a:pt x="11172009" y="4312837"/>
                  <a:pt x="11172009" y="4312837"/>
                  <a:pt x="11172009" y="4260588"/>
                </a:cubicBezTo>
                <a:cubicBezTo>
                  <a:pt x="11172009" y="4246655"/>
                  <a:pt x="11178918" y="4225755"/>
                  <a:pt x="11199648" y="4225755"/>
                </a:cubicBezTo>
                <a:cubicBezTo>
                  <a:pt x="11213466" y="4225755"/>
                  <a:pt x="11220377" y="4239688"/>
                  <a:pt x="11220377" y="4257105"/>
                </a:cubicBezTo>
                <a:cubicBezTo>
                  <a:pt x="11220377" y="4257105"/>
                  <a:pt x="11220377" y="4257105"/>
                  <a:pt x="11220377" y="4312837"/>
                </a:cubicBezTo>
                <a:cubicBezTo>
                  <a:pt x="11220377" y="4312837"/>
                  <a:pt x="11220377" y="4312837"/>
                  <a:pt x="11230741" y="4312837"/>
                </a:cubicBezTo>
                <a:cubicBezTo>
                  <a:pt x="11230741" y="4312837"/>
                  <a:pt x="11230741" y="4312837"/>
                  <a:pt x="11230741" y="4253621"/>
                </a:cubicBezTo>
                <a:cubicBezTo>
                  <a:pt x="11230741" y="4232722"/>
                  <a:pt x="11223831" y="4218789"/>
                  <a:pt x="11199648" y="4218789"/>
                </a:cubicBezTo>
                <a:cubicBezTo>
                  <a:pt x="11182373" y="4218789"/>
                  <a:pt x="11175464" y="4229238"/>
                  <a:pt x="11168554" y="4236205"/>
                </a:cubicBezTo>
                <a:cubicBezTo>
                  <a:pt x="11168554" y="4236205"/>
                  <a:pt x="11168554" y="4236205"/>
                  <a:pt x="11168554" y="4218789"/>
                </a:cubicBezTo>
                <a:cubicBezTo>
                  <a:pt x="11168554" y="4218789"/>
                  <a:pt x="11168554" y="4218789"/>
                  <a:pt x="11158189" y="4218789"/>
                </a:cubicBezTo>
                <a:close/>
                <a:moveTo>
                  <a:pt x="11088997" y="4218789"/>
                </a:moveTo>
                <a:cubicBezTo>
                  <a:pt x="11064881" y="4218789"/>
                  <a:pt x="11045332" y="4240744"/>
                  <a:pt x="11045332" y="4267829"/>
                </a:cubicBezTo>
                <a:cubicBezTo>
                  <a:pt x="11045332" y="4294913"/>
                  <a:pt x="11064881" y="4316868"/>
                  <a:pt x="11088997" y="4316868"/>
                </a:cubicBezTo>
                <a:cubicBezTo>
                  <a:pt x="11113113" y="4316868"/>
                  <a:pt x="11132662" y="4294913"/>
                  <a:pt x="11132662" y="4267829"/>
                </a:cubicBezTo>
                <a:cubicBezTo>
                  <a:pt x="11132662" y="4240744"/>
                  <a:pt x="11113113" y="4218789"/>
                  <a:pt x="11088997" y="4218789"/>
                </a:cubicBezTo>
                <a:close/>
                <a:moveTo>
                  <a:pt x="10883851" y="4218789"/>
                </a:moveTo>
                <a:cubicBezTo>
                  <a:pt x="10876813" y="4218789"/>
                  <a:pt x="10862738" y="4218789"/>
                  <a:pt x="10855700" y="4222292"/>
                </a:cubicBezTo>
                <a:cubicBezTo>
                  <a:pt x="10855700" y="4222292"/>
                  <a:pt x="10855700" y="4222292"/>
                  <a:pt x="10855700" y="4236303"/>
                </a:cubicBezTo>
                <a:cubicBezTo>
                  <a:pt x="10866257" y="4229298"/>
                  <a:pt x="10873294" y="4225795"/>
                  <a:pt x="10883851" y="4225795"/>
                </a:cubicBezTo>
                <a:cubicBezTo>
                  <a:pt x="10901445" y="4225795"/>
                  <a:pt x="10904964" y="4236303"/>
                  <a:pt x="10904964" y="4250315"/>
                </a:cubicBezTo>
                <a:cubicBezTo>
                  <a:pt x="10904964" y="4250315"/>
                  <a:pt x="10904964" y="4250315"/>
                  <a:pt x="10904964" y="4257320"/>
                </a:cubicBezTo>
                <a:cubicBezTo>
                  <a:pt x="10880332" y="4257320"/>
                  <a:pt x="10845144" y="4257320"/>
                  <a:pt x="10845144" y="4288845"/>
                </a:cubicBezTo>
                <a:cubicBezTo>
                  <a:pt x="10845144" y="4299354"/>
                  <a:pt x="10848663" y="4316868"/>
                  <a:pt x="10876813" y="4316868"/>
                </a:cubicBezTo>
                <a:cubicBezTo>
                  <a:pt x="10887370" y="4316868"/>
                  <a:pt x="10901445" y="4309862"/>
                  <a:pt x="10904964" y="4299354"/>
                </a:cubicBezTo>
                <a:cubicBezTo>
                  <a:pt x="10904964" y="4299354"/>
                  <a:pt x="10904964" y="4299354"/>
                  <a:pt x="10908483" y="4299354"/>
                </a:cubicBezTo>
                <a:lnTo>
                  <a:pt x="10908483" y="4313365"/>
                </a:lnTo>
                <a:cubicBezTo>
                  <a:pt x="10908483" y="4313365"/>
                  <a:pt x="10908483" y="4313365"/>
                  <a:pt x="10919039" y="4313365"/>
                </a:cubicBezTo>
                <a:cubicBezTo>
                  <a:pt x="10919039" y="4309862"/>
                  <a:pt x="10919039" y="4302857"/>
                  <a:pt x="10919039" y="4295851"/>
                </a:cubicBezTo>
                <a:cubicBezTo>
                  <a:pt x="10919039" y="4295851"/>
                  <a:pt x="10919039" y="4295851"/>
                  <a:pt x="10919039" y="4253818"/>
                </a:cubicBezTo>
                <a:cubicBezTo>
                  <a:pt x="10919039" y="4229298"/>
                  <a:pt x="10908483" y="4218789"/>
                  <a:pt x="10883851" y="4218789"/>
                </a:cubicBezTo>
                <a:close/>
                <a:moveTo>
                  <a:pt x="10642268" y="4218789"/>
                </a:moveTo>
                <a:cubicBezTo>
                  <a:pt x="10642268" y="4225755"/>
                  <a:pt x="10642268" y="4236205"/>
                  <a:pt x="10642268" y="4243172"/>
                </a:cubicBezTo>
                <a:lnTo>
                  <a:pt x="10642268" y="4312837"/>
                </a:lnTo>
                <a:cubicBezTo>
                  <a:pt x="10642268" y="4312837"/>
                  <a:pt x="10642268" y="4312837"/>
                  <a:pt x="10656343" y="4312837"/>
                </a:cubicBezTo>
                <a:cubicBezTo>
                  <a:pt x="10656343" y="4312837"/>
                  <a:pt x="10656343" y="4312837"/>
                  <a:pt x="10656343" y="4260588"/>
                </a:cubicBezTo>
                <a:cubicBezTo>
                  <a:pt x="10656343" y="4246655"/>
                  <a:pt x="10663381" y="4225755"/>
                  <a:pt x="10684494" y="4225755"/>
                </a:cubicBezTo>
                <a:cubicBezTo>
                  <a:pt x="10698569" y="4225755"/>
                  <a:pt x="10705607" y="4239688"/>
                  <a:pt x="10705607" y="4257105"/>
                </a:cubicBezTo>
                <a:cubicBezTo>
                  <a:pt x="10705607" y="4257105"/>
                  <a:pt x="10705607" y="4257105"/>
                  <a:pt x="10705607" y="4312837"/>
                </a:cubicBezTo>
                <a:cubicBezTo>
                  <a:pt x="10705607" y="4312837"/>
                  <a:pt x="10705607" y="4312837"/>
                  <a:pt x="10716163" y="4312837"/>
                </a:cubicBezTo>
                <a:cubicBezTo>
                  <a:pt x="10716163" y="4312837"/>
                  <a:pt x="10716163" y="4312837"/>
                  <a:pt x="10716163" y="4253621"/>
                </a:cubicBezTo>
                <a:cubicBezTo>
                  <a:pt x="10716163" y="4232722"/>
                  <a:pt x="10709125" y="4218789"/>
                  <a:pt x="10684494" y="4218789"/>
                </a:cubicBezTo>
                <a:cubicBezTo>
                  <a:pt x="10666900" y="4218789"/>
                  <a:pt x="10659862" y="4229238"/>
                  <a:pt x="10652824" y="4236205"/>
                </a:cubicBezTo>
                <a:cubicBezTo>
                  <a:pt x="10652824" y="4236205"/>
                  <a:pt x="10652824" y="4236205"/>
                  <a:pt x="10652824" y="4218789"/>
                </a:cubicBezTo>
                <a:cubicBezTo>
                  <a:pt x="10652824" y="4218789"/>
                  <a:pt x="10652824" y="4218789"/>
                  <a:pt x="10642268" y="4218789"/>
                </a:cubicBezTo>
                <a:close/>
                <a:moveTo>
                  <a:pt x="10540159" y="4218789"/>
                </a:moveTo>
                <a:cubicBezTo>
                  <a:pt x="10540159" y="4218789"/>
                  <a:pt x="10540159" y="4218789"/>
                  <a:pt x="10540159" y="4281839"/>
                </a:cubicBezTo>
                <a:cubicBezTo>
                  <a:pt x="10540159" y="4302857"/>
                  <a:pt x="10547196" y="4316868"/>
                  <a:pt x="10571828" y="4316868"/>
                </a:cubicBezTo>
                <a:cubicBezTo>
                  <a:pt x="10589422" y="4316868"/>
                  <a:pt x="10596460" y="4306359"/>
                  <a:pt x="10603498" y="4299354"/>
                </a:cubicBezTo>
                <a:cubicBezTo>
                  <a:pt x="10603498" y="4299354"/>
                  <a:pt x="10603498" y="4299354"/>
                  <a:pt x="10603498" y="4313365"/>
                </a:cubicBezTo>
                <a:cubicBezTo>
                  <a:pt x="10603498" y="4313365"/>
                  <a:pt x="10603498" y="4313365"/>
                  <a:pt x="10614054" y="4313365"/>
                </a:cubicBezTo>
                <a:cubicBezTo>
                  <a:pt x="10614054" y="4306359"/>
                  <a:pt x="10614054" y="4299354"/>
                  <a:pt x="10614054" y="4292348"/>
                </a:cubicBezTo>
                <a:lnTo>
                  <a:pt x="10614054" y="4218789"/>
                </a:lnTo>
                <a:cubicBezTo>
                  <a:pt x="10614054" y="4218789"/>
                  <a:pt x="10614054" y="4218789"/>
                  <a:pt x="10599979" y="4218789"/>
                </a:cubicBezTo>
                <a:cubicBezTo>
                  <a:pt x="10599979" y="4218789"/>
                  <a:pt x="10599979" y="4218789"/>
                  <a:pt x="10599979" y="4271331"/>
                </a:cubicBezTo>
                <a:cubicBezTo>
                  <a:pt x="10599979" y="4288845"/>
                  <a:pt x="10592941" y="4306359"/>
                  <a:pt x="10571828" y="4306359"/>
                </a:cubicBezTo>
                <a:cubicBezTo>
                  <a:pt x="10557753" y="4306359"/>
                  <a:pt x="10550715" y="4295851"/>
                  <a:pt x="10550715" y="4278337"/>
                </a:cubicBezTo>
                <a:cubicBezTo>
                  <a:pt x="10550715" y="4278337"/>
                  <a:pt x="10550715" y="4278337"/>
                  <a:pt x="10550715" y="4218789"/>
                </a:cubicBezTo>
                <a:cubicBezTo>
                  <a:pt x="10550715" y="4218789"/>
                  <a:pt x="10550715" y="4218789"/>
                  <a:pt x="10540159" y="4218789"/>
                </a:cubicBezTo>
                <a:close/>
                <a:moveTo>
                  <a:pt x="10471637" y="4218789"/>
                </a:moveTo>
                <a:cubicBezTo>
                  <a:pt x="10447151" y="4218789"/>
                  <a:pt x="10427300" y="4240744"/>
                  <a:pt x="10427300" y="4267829"/>
                </a:cubicBezTo>
                <a:cubicBezTo>
                  <a:pt x="10427300" y="4294913"/>
                  <a:pt x="10447151" y="4316868"/>
                  <a:pt x="10471637" y="4316868"/>
                </a:cubicBezTo>
                <a:cubicBezTo>
                  <a:pt x="10496124" y="4316868"/>
                  <a:pt x="10515975" y="4294913"/>
                  <a:pt x="10515975" y="4267829"/>
                </a:cubicBezTo>
                <a:cubicBezTo>
                  <a:pt x="10515975" y="4240744"/>
                  <a:pt x="10496124" y="4218789"/>
                  <a:pt x="10471637" y="4218789"/>
                </a:cubicBezTo>
                <a:close/>
                <a:moveTo>
                  <a:pt x="11655303" y="4204010"/>
                </a:moveTo>
                <a:lnTo>
                  <a:pt x="11659333" y="4214759"/>
                </a:lnTo>
                <a:lnTo>
                  <a:pt x="11663364" y="4221477"/>
                </a:lnTo>
                <a:lnTo>
                  <a:pt x="11648585" y="4221477"/>
                </a:lnTo>
                <a:lnTo>
                  <a:pt x="11652616" y="4214759"/>
                </a:lnTo>
                <a:close/>
                <a:moveTo>
                  <a:pt x="11659446" y="4193262"/>
                </a:moveTo>
                <a:cubicBezTo>
                  <a:pt x="11659446" y="4193262"/>
                  <a:pt x="11659446" y="4193262"/>
                  <a:pt x="11649032" y="4196776"/>
                </a:cubicBezTo>
                <a:cubicBezTo>
                  <a:pt x="11649032" y="4196776"/>
                  <a:pt x="11649032" y="4196776"/>
                  <a:pt x="11645562" y="4214346"/>
                </a:cubicBezTo>
                <a:cubicBezTo>
                  <a:pt x="11645562" y="4214346"/>
                  <a:pt x="11645562" y="4214346"/>
                  <a:pt x="11635149" y="4235428"/>
                </a:cubicBezTo>
                <a:cubicBezTo>
                  <a:pt x="11638620" y="4235428"/>
                  <a:pt x="11642091" y="4235428"/>
                  <a:pt x="11645562" y="4238942"/>
                </a:cubicBezTo>
                <a:cubicBezTo>
                  <a:pt x="11645562" y="4238942"/>
                  <a:pt x="11645562" y="4238942"/>
                  <a:pt x="11645562" y="4228401"/>
                </a:cubicBezTo>
                <a:cubicBezTo>
                  <a:pt x="11645562" y="4228401"/>
                  <a:pt x="11645562" y="4228401"/>
                  <a:pt x="11666387" y="4228401"/>
                </a:cubicBezTo>
                <a:cubicBezTo>
                  <a:pt x="11666387" y="4228401"/>
                  <a:pt x="11666387" y="4228401"/>
                  <a:pt x="11666387" y="4235428"/>
                </a:cubicBezTo>
                <a:cubicBezTo>
                  <a:pt x="11669858" y="4235428"/>
                  <a:pt x="11673329" y="4235428"/>
                  <a:pt x="11676800" y="4235428"/>
                </a:cubicBezTo>
                <a:cubicBezTo>
                  <a:pt x="11676800" y="4235428"/>
                  <a:pt x="11676800" y="4235428"/>
                  <a:pt x="11666387" y="4214346"/>
                </a:cubicBezTo>
                <a:lnTo>
                  <a:pt x="11659446" y="4196776"/>
                </a:lnTo>
                <a:cubicBezTo>
                  <a:pt x="11659446" y="4196776"/>
                  <a:pt x="11659446" y="4196776"/>
                  <a:pt x="11659446" y="4193262"/>
                </a:cubicBezTo>
                <a:close/>
                <a:moveTo>
                  <a:pt x="10964451" y="4193261"/>
                </a:moveTo>
                <a:cubicBezTo>
                  <a:pt x="10964451" y="4193261"/>
                  <a:pt x="10964451" y="4193261"/>
                  <a:pt x="10953971" y="4196793"/>
                </a:cubicBezTo>
                <a:cubicBezTo>
                  <a:pt x="10953971" y="4196793"/>
                  <a:pt x="10953971" y="4196793"/>
                  <a:pt x="10953971" y="4217982"/>
                </a:cubicBezTo>
                <a:cubicBezTo>
                  <a:pt x="10953971" y="4217982"/>
                  <a:pt x="10953971" y="4217982"/>
                  <a:pt x="10936505" y="4217982"/>
                </a:cubicBezTo>
                <a:cubicBezTo>
                  <a:pt x="10936505" y="4217982"/>
                  <a:pt x="10936505" y="4217982"/>
                  <a:pt x="10936505" y="4228577"/>
                </a:cubicBezTo>
                <a:cubicBezTo>
                  <a:pt x="10936505" y="4228577"/>
                  <a:pt x="10936505" y="4228577"/>
                  <a:pt x="10953971" y="4228577"/>
                </a:cubicBezTo>
                <a:cubicBezTo>
                  <a:pt x="10953971" y="4228577"/>
                  <a:pt x="10953971" y="4228577"/>
                  <a:pt x="10953971" y="4285083"/>
                </a:cubicBezTo>
                <a:cubicBezTo>
                  <a:pt x="10953971" y="4302741"/>
                  <a:pt x="10953971" y="4316867"/>
                  <a:pt x="10974931" y="4316867"/>
                </a:cubicBezTo>
                <a:cubicBezTo>
                  <a:pt x="10981917" y="4316867"/>
                  <a:pt x="10985410" y="4316867"/>
                  <a:pt x="10988904" y="4313336"/>
                </a:cubicBezTo>
                <a:cubicBezTo>
                  <a:pt x="10988904" y="4313336"/>
                  <a:pt x="10988904" y="4313336"/>
                  <a:pt x="10988904" y="4302741"/>
                </a:cubicBezTo>
                <a:cubicBezTo>
                  <a:pt x="10985410" y="4306272"/>
                  <a:pt x="10981917" y="4306272"/>
                  <a:pt x="10978424" y="4306272"/>
                </a:cubicBezTo>
                <a:cubicBezTo>
                  <a:pt x="10967944" y="4306272"/>
                  <a:pt x="10964451" y="4299210"/>
                  <a:pt x="10964451" y="4292146"/>
                </a:cubicBezTo>
                <a:cubicBezTo>
                  <a:pt x="10964451" y="4292146"/>
                  <a:pt x="10964451" y="4292146"/>
                  <a:pt x="10964451" y="4228577"/>
                </a:cubicBezTo>
                <a:cubicBezTo>
                  <a:pt x="10964451" y="4228577"/>
                  <a:pt x="10964451" y="4228577"/>
                  <a:pt x="10985410" y="4228577"/>
                </a:cubicBezTo>
                <a:lnTo>
                  <a:pt x="10985410" y="4217982"/>
                </a:lnTo>
                <a:cubicBezTo>
                  <a:pt x="10985410" y="4217982"/>
                  <a:pt x="10985410" y="4217982"/>
                  <a:pt x="10964451" y="4217982"/>
                </a:cubicBezTo>
                <a:cubicBezTo>
                  <a:pt x="10964451" y="4217982"/>
                  <a:pt x="10964451" y="4217982"/>
                  <a:pt x="10964451" y="4193261"/>
                </a:cubicBezTo>
                <a:close/>
                <a:moveTo>
                  <a:pt x="11599881" y="4190575"/>
                </a:moveTo>
                <a:cubicBezTo>
                  <a:pt x="11589469" y="4232741"/>
                  <a:pt x="11589469" y="4232741"/>
                  <a:pt x="11589469" y="4232741"/>
                </a:cubicBezTo>
                <a:cubicBezTo>
                  <a:pt x="11592940" y="4232741"/>
                  <a:pt x="11596410" y="4232741"/>
                  <a:pt x="11599881" y="4232741"/>
                </a:cubicBezTo>
                <a:cubicBezTo>
                  <a:pt x="11603352" y="4208145"/>
                  <a:pt x="11603352" y="4208145"/>
                  <a:pt x="11603352" y="4208145"/>
                </a:cubicBezTo>
                <a:cubicBezTo>
                  <a:pt x="11617236" y="4236255"/>
                  <a:pt x="11617236" y="4236255"/>
                  <a:pt x="11617236" y="4236255"/>
                </a:cubicBezTo>
                <a:cubicBezTo>
                  <a:pt x="11620707" y="4236255"/>
                  <a:pt x="11624178" y="4236255"/>
                  <a:pt x="11624178" y="4236255"/>
                </a:cubicBezTo>
                <a:cubicBezTo>
                  <a:pt x="11631119" y="4194089"/>
                  <a:pt x="11631119" y="4194089"/>
                  <a:pt x="11631119" y="4194089"/>
                </a:cubicBezTo>
                <a:cubicBezTo>
                  <a:pt x="11627648" y="4194089"/>
                  <a:pt x="11624178" y="4194089"/>
                  <a:pt x="11624178" y="4194089"/>
                </a:cubicBezTo>
                <a:cubicBezTo>
                  <a:pt x="11620707" y="4222200"/>
                  <a:pt x="11620707" y="4222200"/>
                  <a:pt x="11620707" y="4222200"/>
                </a:cubicBezTo>
                <a:cubicBezTo>
                  <a:pt x="11606824" y="4190575"/>
                  <a:pt x="11606824" y="4190575"/>
                  <a:pt x="11606824" y="4190575"/>
                </a:cubicBezTo>
                <a:cubicBezTo>
                  <a:pt x="11603352" y="4190575"/>
                  <a:pt x="11603352" y="4190575"/>
                  <a:pt x="11599881" y="4190575"/>
                </a:cubicBezTo>
                <a:close/>
                <a:moveTo>
                  <a:pt x="11709044" y="4186545"/>
                </a:moveTo>
                <a:cubicBezTo>
                  <a:pt x="11695071" y="4190096"/>
                  <a:pt x="11684592" y="4193646"/>
                  <a:pt x="11674112" y="4193646"/>
                </a:cubicBezTo>
                <a:cubicBezTo>
                  <a:pt x="11674112" y="4200748"/>
                  <a:pt x="11674112" y="4200748"/>
                  <a:pt x="11674112" y="4200748"/>
                </a:cubicBezTo>
                <a:cubicBezTo>
                  <a:pt x="11681098" y="4200748"/>
                  <a:pt x="11684592" y="4200748"/>
                  <a:pt x="11688084" y="4200748"/>
                </a:cubicBezTo>
                <a:cubicBezTo>
                  <a:pt x="11695071" y="4236256"/>
                  <a:pt x="11695071" y="4236256"/>
                  <a:pt x="11695071" y="4236256"/>
                </a:cubicBezTo>
                <a:cubicBezTo>
                  <a:pt x="11702057" y="4232705"/>
                  <a:pt x="11702057" y="4232705"/>
                  <a:pt x="11702057" y="4232705"/>
                </a:cubicBezTo>
                <a:cubicBezTo>
                  <a:pt x="11695071" y="4197197"/>
                  <a:pt x="11695071" y="4197197"/>
                  <a:pt x="11695071" y="4197197"/>
                </a:cubicBezTo>
                <a:cubicBezTo>
                  <a:pt x="11702057" y="4197197"/>
                  <a:pt x="11705551" y="4197197"/>
                  <a:pt x="11709044" y="4193646"/>
                </a:cubicBezTo>
                <a:close/>
                <a:moveTo>
                  <a:pt x="11564748" y="4186545"/>
                </a:moveTo>
                <a:cubicBezTo>
                  <a:pt x="11564748" y="4186545"/>
                  <a:pt x="11564748" y="4186545"/>
                  <a:pt x="11575228" y="4189904"/>
                </a:cubicBezTo>
                <a:cubicBezTo>
                  <a:pt x="11578720" y="4189904"/>
                  <a:pt x="11578720" y="4193263"/>
                  <a:pt x="11578720" y="4193263"/>
                </a:cubicBezTo>
                <a:cubicBezTo>
                  <a:pt x="11578720" y="4193263"/>
                  <a:pt x="11578720" y="4196621"/>
                  <a:pt x="11578720" y="4196621"/>
                </a:cubicBezTo>
                <a:cubicBezTo>
                  <a:pt x="11578720" y="4196621"/>
                  <a:pt x="11575228" y="4199980"/>
                  <a:pt x="11571734" y="4199980"/>
                </a:cubicBezTo>
                <a:cubicBezTo>
                  <a:pt x="11571734" y="4199980"/>
                  <a:pt x="11571734" y="4199980"/>
                  <a:pt x="11561254" y="4196621"/>
                </a:cubicBezTo>
                <a:cubicBezTo>
                  <a:pt x="11561254" y="4196621"/>
                  <a:pt x="11561254" y="4196621"/>
                  <a:pt x="11564748" y="4193263"/>
                </a:cubicBezTo>
                <a:cubicBezTo>
                  <a:pt x="11564748" y="4193263"/>
                  <a:pt x="11564748" y="4193263"/>
                  <a:pt x="11564748" y="4186545"/>
                </a:cubicBezTo>
                <a:close/>
                <a:moveTo>
                  <a:pt x="11014562" y="4184659"/>
                </a:moveTo>
                <a:lnTo>
                  <a:pt x="11014562" y="4198353"/>
                </a:lnTo>
                <a:lnTo>
                  <a:pt x="11026851" y="4198353"/>
                </a:lnTo>
                <a:lnTo>
                  <a:pt x="11026851" y="4184659"/>
                </a:lnTo>
                <a:close/>
                <a:moveTo>
                  <a:pt x="11715762" y="4182513"/>
                </a:moveTo>
                <a:cubicBezTo>
                  <a:pt x="11729582" y="4225507"/>
                  <a:pt x="11729582" y="4225507"/>
                  <a:pt x="11729582" y="4225507"/>
                </a:cubicBezTo>
                <a:cubicBezTo>
                  <a:pt x="11733036" y="4221924"/>
                  <a:pt x="11736491" y="4221924"/>
                  <a:pt x="11739946" y="4221924"/>
                </a:cubicBezTo>
                <a:cubicBezTo>
                  <a:pt x="11726127" y="4182513"/>
                  <a:pt x="11726127" y="4182513"/>
                  <a:pt x="11726127" y="4182513"/>
                </a:cubicBezTo>
                <a:cubicBezTo>
                  <a:pt x="11722671" y="4182513"/>
                  <a:pt x="11719217" y="4182513"/>
                  <a:pt x="11715762" y="4182513"/>
                </a:cubicBezTo>
                <a:close/>
                <a:moveTo>
                  <a:pt x="10346688" y="4182513"/>
                </a:moveTo>
                <a:lnTo>
                  <a:pt x="10346688" y="4312837"/>
                </a:lnTo>
                <a:lnTo>
                  <a:pt x="10361467" y="4312837"/>
                </a:lnTo>
                <a:lnTo>
                  <a:pt x="10361467" y="4253721"/>
                </a:lnTo>
                <a:lnTo>
                  <a:pt x="10407148" y="4253721"/>
                </a:lnTo>
                <a:lnTo>
                  <a:pt x="10407148" y="4242973"/>
                </a:lnTo>
                <a:lnTo>
                  <a:pt x="10361467" y="4242973"/>
                </a:lnTo>
                <a:lnTo>
                  <a:pt x="10361467" y="4193261"/>
                </a:lnTo>
                <a:lnTo>
                  <a:pt x="10409835" y="4193261"/>
                </a:lnTo>
                <a:lnTo>
                  <a:pt x="10409835" y="4182513"/>
                </a:lnTo>
                <a:close/>
                <a:moveTo>
                  <a:pt x="11561143" y="4175796"/>
                </a:moveTo>
                <a:cubicBezTo>
                  <a:pt x="11561143" y="4175796"/>
                  <a:pt x="11561143" y="4175796"/>
                  <a:pt x="11554200" y="4193263"/>
                </a:cubicBezTo>
                <a:cubicBezTo>
                  <a:pt x="11554200" y="4193263"/>
                  <a:pt x="11554200" y="4193263"/>
                  <a:pt x="11554200" y="4196755"/>
                </a:cubicBezTo>
                <a:cubicBezTo>
                  <a:pt x="11554200" y="4196755"/>
                  <a:pt x="11554200" y="4196755"/>
                  <a:pt x="11543788" y="4214222"/>
                </a:cubicBezTo>
                <a:cubicBezTo>
                  <a:pt x="11547259" y="4217715"/>
                  <a:pt x="11550730" y="4217715"/>
                  <a:pt x="11554200" y="4217715"/>
                </a:cubicBezTo>
                <a:cubicBezTo>
                  <a:pt x="11554200" y="4217715"/>
                  <a:pt x="11554200" y="4217715"/>
                  <a:pt x="11557671" y="4203742"/>
                </a:cubicBezTo>
                <a:cubicBezTo>
                  <a:pt x="11557671" y="4203742"/>
                  <a:pt x="11557671" y="4203742"/>
                  <a:pt x="11568084" y="4207236"/>
                </a:cubicBezTo>
                <a:cubicBezTo>
                  <a:pt x="11568084" y="4207236"/>
                  <a:pt x="11568084" y="4207236"/>
                  <a:pt x="11568084" y="4224701"/>
                </a:cubicBezTo>
                <a:cubicBezTo>
                  <a:pt x="11571555" y="4224701"/>
                  <a:pt x="11575026" y="4228195"/>
                  <a:pt x="11578497" y="4228195"/>
                </a:cubicBezTo>
                <a:cubicBezTo>
                  <a:pt x="11578497" y="4228195"/>
                  <a:pt x="11578497" y="4228195"/>
                  <a:pt x="11575026" y="4207236"/>
                </a:cubicBezTo>
                <a:cubicBezTo>
                  <a:pt x="11581968" y="4207236"/>
                  <a:pt x="11585438" y="4200249"/>
                  <a:pt x="11585438" y="4196755"/>
                </a:cubicBezTo>
                <a:cubicBezTo>
                  <a:pt x="11585438" y="4196755"/>
                  <a:pt x="11585438" y="4193263"/>
                  <a:pt x="11585438" y="4193263"/>
                </a:cubicBezTo>
                <a:cubicBezTo>
                  <a:pt x="11585438" y="4189769"/>
                  <a:pt x="11585438" y="4186276"/>
                  <a:pt x="11578497" y="4182783"/>
                </a:cubicBezTo>
                <a:cubicBezTo>
                  <a:pt x="11578497" y="4182783"/>
                  <a:pt x="11578497" y="4182783"/>
                  <a:pt x="11561143" y="4175796"/>
                </a:cubicBezTo>
                <a:close/>
                <a:moveTo>
                  <a:pt x="11766241" y="4173089"/>
                </a:moveTo>
                <a:cubicBezTo>
                  <a:pt x="11769696" y="4173530"/>
                  <a:pt x="11773151" y="4175293"/>
                  <a:pt x="11774878" y="4178820"/>
                </a:cubicBezTo>
                <a:cubicBezTo>
                  <a:pt x="11774878" y="4182347"/>
                  <a:pt x="11774878" y="4185873"/>
                  <a:pt x="11774878" y="4185873"/>
                </a:cubicBezTo>
                <a:cubicBezTo>
                  <a:pt x="11774878" y="4189400"/>
                  <a:pt x="11774878" y="4192928"/>
                  <a:pt x="11771423" y="4196454"/>
                </a:cubicBezTo>
                <a:cubicBezTo>
                  <a:pt x="11771423" y="4196454"/>
                  <a:pt x="11771423" y="4196454"/>
                  <a:pt x="11767968" y="4199981"/>
                </a:cubicBezTo>
                <a:cubicBezTo>
                  <a:pt x="11764514" y="4199981"/>
                  <a:pt x="11757604" y="4199981"/>
                  <a:pt x="11754149" y="4196454"/>
                </a:cubicBezTo>
                <a:cubicBezTo>
                  <a:pt x="11750694" y="4196454"/>
                  <a:pt x="11750694" y="4192928"/>
                  <a:pt x="11750694" y="4192928"/>
                </a:cubicBezTo>
                <a:cubicBezTo>
                  <a:pt x="11750694" y="4192928"/>
                  <a:pt x="11750694" y="4189400"/>
                  <a:pt x="11750694" y="4185873"/>
                </a:cubicBezTo>
                <a:cubicBezTo>
                  <a:pt x="11750694" y="4182347"/>
                  <a:pt x="11750694" y="4178820"/>
                  <a:pt x="11757604" y="4175293"/>
                </a:cubicBezTo>
                <a:cubicBezTo>
                  <a:pt x="11759332" y="4173530"/>
                  <a:pt x="11762786" y="4172648"/>
                  <a:pt x="11766241" y="4173089"/>
                </a:cubicBezTo>
                <a:close/>
                <a:moveTo>
                  <a:pt x="10810738" y="4171764"/>
                </a:moveTo>
                <a:cubicBezTo>
                  <a:pt x="10810738" y="4171764"/>
                  <a:pt x="10810738" y="4171764"/>
                  <a:pt x="10810738" y="4235468"/>
                </a:cubicBezTo>
                <a:cubicBezTo>
                  <a:pt x="10810738" y="4228390"/>
                  <a:pt x="10800048" y="4217772"/>
                  <a:pt x="10782231" y="4217772"/>
                </a:cubicBezTo>
                <a:cubicBezTo>
                  <a:pt x="10753724" y="4217772"/>
                  <a:pt x="10743034" y="4239007"/>
                  <a:pt x="10743034" y="4267320"/>
                </a:cubicBezTo>
                <a:cubicBezTo>
                  <a:pt x="10743034" y="4295633"/>
                  <a:pt x="10753724" y="4316867"/>
                  <a:pt x="10782231" y="4316867"/>
                </a:cubicBezTo>
                <a:cubicBezTo>
                  <a:pt x="10796484" y="4316867"/>
                  <a:pt x="10803611" y="4313328"/>
                  <a:pt x="10810738" y="4299171"/>
                </a:cubicBezTo>
                <a:cubicBezTo>
                  <a:pt x="10810738" y="4299171"/>
                  <a:pt x="10810738" y="4299171"/>
                  <a:pt x="10810738" y="4313328"/>
                </a:cubicBezTo>
                <a:cubicBezTo>
                  <a:pt x="10810738" y="4313328"/>
                  <a:pt x="10810738" y="4313328"/>
                  <a:pt x="10824991" y="4313328"/>
                </a:cubicBezTo>
                <a:lnTo>
                  <a:pt x="10824991" y="4171764"/>
                </a:lnTo>
                <a:cubicBezTo>
                  <a:pt x="10824991" y="4171764"/>
                  <a:pt x="10824991" y="4171764"/>
                  <a:pt x="10810738" y="4171764"/>
                </a:cubicBezTo>
                <a:close/>
                <a:moveTo>
                  <a:pt x="11768161" y="4166248"/>
                </a:moveTo>
                <a:cubicBezTo>
                  <a:pt x="11762338" y="4164953"/>
                  <a:pt x="11756068" y="4165816"/>
                  <a:pt x="11750694" y="4169271"/>
                </a:cubicBezTo>
                <a:cubicBezTo>
                  <a:pt x="11743528" y="4172726"/>
                  <a:pt x="11739946" y="4179636"/>
                  <a:pt x="11739946" y="4186545"/>
                </a:cubicBezTo>
                <a:cubicBezTo>
                  <a:pt x="11739946" y="4190000"/>
                  <a:pt x="11743528" y="4193455"/>
                  <a:pt x="11743528" y="4196910"/>
                </a:cubicBezTo>
                <a:cubicBezTo>
                  <a:pt x="11750694" y="4207275"/>
                  <a:pt x="11765025" y="4210729"/>
                  <a:pt x="11772191" y="4203820"/>
                </a:cubicBezTo>
                <a:cubicBezTo>
                  <a:pt x="11779357" y="4203820"/>
                  <a:pt x="11779357" y="4200365"/>
                  <a:pt x="11782939" y="4196910"/>
                </a:cubicBezTo>
                <a:cubicBezTo>
                  <a:pt x="11782939" y="4193455"/>
                  <a:pt x="11782939" y="4190000"/>
                  <a:pt x="11782939" y="4186545"/>
                </a:cubicBezTo>
                <a:cubicBezTo>
                  <a:pt x="11782939" y="4183091"/>
                  <a:pt x="11782939" y="4179636"/>
                  <a:pt x="11782939" y="4176181"/>
                </a:cubicBezTo>
                <a:cubicBezTo>
                  <a:pt x="11779357" y="4170998"/>
                  <a:pt x="11773982" y="4167544"/>
                  <a:pt x="11768161" y="4166248"/>
                </a:cubicBezTo>
                <a:close/>
                <a:moveTo>
                  <a:pt x="11525909" y="4158330"/>
                </a:moveTo>
                <a:cubicBezTo>
                  <a:pt x="11504825" y="4193262"/>
                  <a:pt x="11504825" y="4193262"/>
                  <a:pt x="11504825" y="4193262"/>
                </a:cubicBezTo>
                <a:cubicBezTo>
                  <a:pt x="11511853" y="4200248"/>
                  <a:pt x="11518881" y="4203742"/>
                  <a:pt x="11529423" y="4210728"/>
                </a:cubicBezTo>
                <a:cubicBezTo>
                  <a:pt x="11532937" y="4203742"/>
                  <a:pt x="11532937" y="4203742"/>
                  <a:pt x="11532937" y="4203742"/>
                </a:cubicBezTo>
                <a:cubicBezTo>
                  <a:pt x="11515367" y="4193262"/>
                  <a:pt x="11515367" y="4193262"/>
                  <a:pt x="11515367" y="4193262"/>
                </a:cubicBezTo>
                <a:cubicBezTo>
                  <a:pt x="11522395" y="4182783"/>
                  <a:pt x="11522395" y="4182783"/>
                  <a:pt x="11522395" y="4182783"/>
                </a:cubicBezTo>
                <a:cubicBezTo>
                  <a:pt x="11532937" y="4189769"/>
                  <a:pt x="11532937" y="4189769"/>
                  <a:pt x="11532937" y="4189769"/>
                </a:cubicBezTo>
                <a:cubicBezTo>
                  <a:pt x="11536450" y="4182783"/>
                  <a:pt x="11536450" y="4182783"/>
                  <a:pt x="11536450" y="4182783"/>
                </a:cubicBezTo>
                <a:cubicBezTo>
                  <a:pt x="11532937" y="4182783"/>
                  <a:pt x="11529423" y="4179289"/>
                  <a:pt x="11525909" y="4175796"/>
                </a:cubicBezTo>
                <a:lnTo>
                  <a:pt x="11529423" y="4168810"/>
                </a:lnTo>
                <a:cubicBezTo>
                  <a:pt x="11536450" y="4172302"/>
                  <a:pt x="11539964" y="4175796"/>
                  <a:pt x="11546992" y="4179289"/>
                </a:cubicBezTo>
                <a:cubicBezTo>
                  <a:pt x="11550506" y="4172302"/>
                  <a:pt x="11550506" y="4172302"/>
                  <a:pt x="11550506" y="4172302"/>
                </a:cubicBezTo>
                <a:cubicBezTo>
                  <a:pt x="11543478" y="4168810"/>
                  <a:pt x="11532937" y="4161823"/>
                  <a:pt x="11525909" y="4158330"/>
                </a:cubicBezTo>
                <a:close/>
                <a:moveTo>
                  <a:pt x="11803361" y="4130116"/>
                </a:moveTo>
                <a:cubicBezTo>
                  <a:pt x="11799868" y="4133642"/>
                  <a:pt x="11799868" y="4133642"/>
                  <a:pt x="11796375" y="4137169"/>
                </a:cubicBezTo>
                <a:cubicBezTo>
                  <a:pt x="11813840" y="4154803"/>
                  <a:pt x="11813840" y="4154803"/>
                  <a:pt x="11813840" y="4154803"/>
                </a:cubicBezTo>
                <a:cubicBezTo>
                  <a:pt x="11785895" y="4147750"/>
                  <a:pt x="11785895" y="4147750"/>
                  <a:pt x="11785895" y="4147750"/>
                </a:cubicBezTo>
                <a:cubicBezTo>
                  <a:pt x="11782402" y="4147750"/>
                  <a:pt x="11782402" y="4151276"/>
                  <a:pt x="11778908" y="4151276"/>
                </a:cubicBezTo>
                <a:cubicBezTo>
                  <a:pt x="11803361" y="4186545"/>
                  <a:pt x="11803361" y="4186545"/>
                  <a:pt x="11803361" y="4186545"/>
                </a:cubicBezTo>
                <a:cubicBezTo>
                  <a:pt x="11806854" y="4183018"/>
                  <a:pt x="11806854" y="4183018"/>
                  <a:pt x="11810348" y="4179491"/>
                </a:cubicBezTo>
                <a:cubicBezTo>
                  <a:pt x="11796375" y="4158330"/>
                  <a:pt x="11796375" y="4158330"/>
                  <a:pt x="11796375" y="4158330"/>
                </a:cubicBezTo>
                <a:cubicBezTo>
                  <a:pt x="11824320" y="4168910"/>
                  <a:pt x="11824320" y="4168910"/>
                  <a:pt x="11824320" y="4168910"/>
                </a:cubicBezTo>
                <a:cubicBezTo>
                  <a:pt x="11827814" y="4165384"/>
                  <a:pt x="11827814" y="4165384"/>
                  <a:pt x="11831307" y="4161857"/>
                </a:cubicBezTo>
                <a:cubicBezTo>
                  <a:pt x="11803361" y="4130116"/>
                  <a:pt x="11803361" y="4130116"/>
                  <a:pt x="11803361" y="4130116"/>
                </a:cubicBezTo>
                <a:close/>
                <a:moveTo>
                  <a:pt x="11495008" y="4130116"/>
                </a:moveTo>
                <a:cubicBezTo>
                  <a:pt x="11495008" y="4130116"/>
                  <a:pt x="11495008" y="4130116"/>
                  <a:pt x="11487980" y="4133629"/>
                </a:cubicBezTo>
                <a:cubicBezTo>
                  <a:pt x="11491494" y="4137143"/>
                  <a:pt x="11495008" y="4140657"/>
                  <a:pt x="11498522" y="4144171"/>
                </a:cubicBezTo>
                <a:cubicBezTo>
                  <a:pt x="11498522" y="4144171"/>
                  <a:pt x="11498522" y="4144171"/>
                  <a:pt x="11473924" y="4168768"/>
                </a:cubicBezTo>
                <a:cubicBezTo>
                  <a:pt x="11473924" y="4168768"/>
                  <a:pt x="11473924" y="4168768"/>
                  <a:pt x="11480952" y="4175796"/>
                </a:cubicBezTo>
                <a:cubicBezTo>
                  <a:pt x="11480952" y="4175796"/>
                  <a:pt x="11480952" y="4175796"/>
                  <a:pt x="11505548" y="4151199"/>
                </a:cubicBezTo>
                <a:cubicBezTo>
                  <a:pt x="11509062" y="4151199"/>
                  <a:pt x="11512576" y="4154712"/>
                  <a:pt x="11516090" y="4158226"/>
                </a:cubicBezTo>
                <a:cubicBezTo>
                  <a:pt x="11516090" y="4158226"/>
                  <a:pt x="11516090" y="4158226"/>
                  <a:pt x="11519604" y="4151199"/>
                </a:cubicBezTo>
                <a:cubicBezTo>
                  <a:pt x="11509062" y="4144171"/>
                  <a:pt x="11502036" y="4137143"/>
                  <a:pt x="11495008" y="4130116"/>
                </a:cubicBezTo>
                <a:close/>
                <a:moveTo>
                  <a:pt x="11824589" y="4119367"/>
                </a:moveTo>
                <a:lnTo>
                  <a:pt x="11842055" y="4126085"/>
                </a:lnTo>
                <a:lnTo>
                  <a:pt x="11842055" y="4130116"/>
                </a:lnTo>
                <a:lnTo>
                  <a:pt x="11835337" y="4136834"/>
                </a:lnTo>
                <a:lnTo>
                  <a:pt x="11831307" y="4130116"/>
                </a:lnTo>
                <a:close/>
                <a:moveTo>
                  <a:pt x="11820942" y="4112649"/>
                </a:moveTo>
                <a:lnTo>
                  <a:pt x="11813840" y="4119591"/>
                </a:lnTo>
                <a:cubicBezTo>
                  <a:pt x="11813840" y="4119591"/>
                  <a:pt x="11813840" y="4119591"/>
                  <a:pt x="11820942" y="4130003"/>
                </a:cubicBezTo>
                <a:cubicBezTo>
                  <a:pt x="11820942" y="4130003"/>
                  <a:pt x="11820942" y="4130003"/>
                  <a:pt x="11838696" y="4154299"/>
                </a:cubicBezTo>
                <a:cubicBezTo>
                  <a:pt x="11838696" y="4154299"/>
                  <a:pt x="11842247" y="4150829"/>
                  <a:pt x="11842247" y="4150829"/>
                </a:cubicBezTo>
                <a:cubicBezTo>
                  <a:pt x="11842247" y="4150829"/>
                  <a:pt x="11842247" y="4150829"/>
                  <a:pt x="11838696" y="4143887"/>
                </a:cubicBezTo>
                <a:cubicBezTo>
                  <a:pt x="11838696" y="4143887"/>
                  <a:pt x="11838696" y="4143887"/>
                  <a:pt x="11849349" y="4130003"/>
                </a:cubicBezTo>
                <a:cubicBezTo>
                  <a:pt x="11849349" y="4130003"/>
                  <a:pt x="11849349" y="4130003"/>
                  <a:pt x="11856450" y="4130003"/>
                </a:cubicBezTo>
                <a:cubicBezTo>
                  <a:pt x="11860002" y="4130003"/>
                  <a:pt x="11860002" y="4130003"/>
                  <a:pt x="11860002" y="4130003"/>
                </a:cubicBezTo>
                <a:cubicBezTo>
                  <a:pt x="11860002" y="4126532"/>
                  <a:pt x="11863552" y="4126532"/>
                  <a:pt x="11863552" y="4123061"/>
                </a:cubicBezTo>
                <a:cubicBezTo>
                  <a:pt x="11863552" y="4123061"/>
                  <a:pt x="11863552" y="4123061"/>
                  <a:pt x="11820942" y="4112649"/>
                </a:cubicBezTo>
                <a:close/>
                <a:moveTo>
                  <a:pt x="11466198" y="4097870"/>
                </a:moveTo>
                <a:cubicBezTo>
                  <a:pt x="11430930" y="4122950"/>
                  <a:pt x="11430930" y="4122950"/>
                  <a:pt x="11430930" y="4122950"/>
                </a:cubicBezTo>
                <a:cubicBezTo>
                  <a:pt x="11434457" y="4126533"/>
                  <a:pt x="11434457" y="4126533"/>
                  <a:pt x="11437984" y="4130116"/>
                </a:cubicBezTo>
                <a:cubicBezTo>
                  <a:pt x="11459145" y="4115785"/>
                  <a:pt x="11459145" y="4115785"/>
                  <a:pt x="11459145" y="4115785"/>
                </a:cubicBezTo>
                <a:cubicBezTo>
                  <a:pt x="11448564" y="4144446"/>
                  <a:pt x="11448564" y="4144446"/>
                  <a:pt x="11448564" y="4144446"/>
                </a:cubicBezTo>
                <a:cubicBezTo>
                  <a:pt x="11452091" y="4148030"/>
                  <a:pt x="11452091" y="4148030"/>
                  <a:pt x="11455618" y="4151612"/>
                </a:cubicBezTo>
                <a:cubicBezTo>
                  <a:pt x="11487359" y="4122950"/>
                  <a:pt x="11487359" y="4122950"/>
                  <a:pt x="11487359" y="4122950"/>
                </a:cubicBezTo>
                <a:cubicBezTo>
                  <a:pt x="11487359" y="4119367"/>
                  <a:pt x="11483833" y="4119367"/>
                  <a:pt x="11483833" y="4115785"/>
                </a:cubicBezTo>
                <a:cubicBezTo>
                  <a:pt x="11462672" y="4133698"/>
                  <a:pt x="11462672" y="4133698"/>
                  <a:pt x="11462672" y="4133698"/>
                </a:cubicBezTo>
                <a:cubicBezTo>
                  <a:pt x="11473252" y="4105036"/>
                  <a:pt x="11473252" y="4105036"/>
                  <a:pt x="11473252" y="4105036"/>
                </a:cubicBezTo>
                <a:cubicBezTo>
                  <a:pt x="11469725" y="4101453"/>
                  <a:pt x="11469725" y="4101453"/>
                  <a:pt x="11466198" y="4097870"/>
                </a:cubicBezTo>
                <a:close/>
                <a:moveTo>
                  <a:pt x="11835338" y="4087122"/>
                </a:moveTo>
                <a:lnTo>
                  <a:pt x="11831307" y="4095183"/>
                </a:lnTo>
                <a:lnTo>
                  <a:pt x="11870270" y="4115337"/>
                </a:lnTo>
                <a:lnTo>
                  <a:pt x="11883706" y="4091153"/>
                </a:lnTo>
                <a:lnTo>
                  <a:pt x="11876988" y="4087122"/>
                </a:lnTo>
                <a:lnTo>
                  <a:pt x="11866239" y="4105932"/>
                </a:lnTo>
                <a:close/>
                <a:moveTo>
                  <a:pt x="11459634" y="4084435"/>
                </a:moveTo>
                <a:cubicBezTo>
                  <a:pt x="11424212" y="4105597"/>
                  <a:pt x="11424212" y="4105597"/>
                  <a:pt x="11424212" y="4105597"/>
                </a:cubicBezTo>
                <a:cubicBezTo>
                  <a:pt x="11424212" y="4105597"/>
                  <a:pt x="11424212" y="4109123"/>
                  <a:pt x="11427754" y="4112650"/>
                </a:cubicBezTo>
                <a:cubicBezTo>
                  <a:pt x="11463176" y="4091489"/>
                  <a:pt x="11463176" y="4091489"/>
                  <a:pt x="11463176" y="4091489"/>
                </a:cubicBezTo>
                <a:cubicBezTo>
                  <a:pt x="11463176" y="4087962"/>
                  <a:pt x="11459634" y="4087962"/>
                  <a:pt x="11459634" y="4084435"/>
                </a:cubicBezTo>
                <a:close/>
                <a:moveTo>
                  <a:pt x="11450927" y="4050825"/>
                </a:moveTo>
                <a:cubicBezTo>
                  <a:pt x="11452683" y="4051266"/>
                  <a:pt x="11454437" y="4053029"/>
                  <a:pt x="11456192" y="4056556"/>
                </a:cubicBezTo>
                <a:cubicBezTo>
                  <a:pt x="11487785" y="4134147"/>
                  <a:pt x="11561500" y="4187049"/>
                  <a:pt x="11649257" y="4187049"/>
                </a:cubicBezTo>
                <a:cubicBezTo>
                  <a:pt x="11737012" y="4187049"/>
                  <a:pt x="11810728" y="4134147"/>
                  <a:pt x="11842320" y="4056556"/>
                </a:cubicBezTo>
                <a:cubicBezTo>
                  <a:pt x="11844075" y="4053029"/>
                  <a:pt x="11845831" y="4051266"/>
                  <a:pt x="11847586" y="4050825"/>
                </a:cubicBezTo>
                <a:cubicBezTo>
                  <a:pt x="11849340" y="4050385"/>
                  <a:pt x="11851096" y="4051266"/>
                  <a:pt x="11852851" y="4053029"/>
                </a:cubicBezTo>
                <a:cubicBezTo>
                  <a:pt x="11852851" y="4053029"/>
                  <a:pt x="11852851" y="4053029"/>
                  <a:pt x="11891464" y="4063610"/>
                </a:cubicBezTo>
                <a:cubicBezTo>
                  <a:pt x="11894974" y="4067137"/>
                  <a:pt x="11898484" y="4070663"/>
                  <a:pt x="11898484" y="4074190"/>
                </a:cubicBezTo>
                <a:cubicBezTo>
                  <a:pt x="11859871" y="4176468"/>
                  <a:pt x="11761585" y="4247005"/>
                  <a:pt x="11649257" y="4247005"/>
                </a:cubicBezTo>
                <a:cubicBezTo>
                  <a:pt x="11536929" y="4247005"/>
                  <a:pt x="11438641" y="4176468"/>
                  <a:pt x="11400028" y="4077718"/>
                </a:cubicBezTo>
                <a:cubicBezTo>
                  <a:pt x="11400028" y="4070663"/>
                  <a:pt x="11400028" y="4067137"/>
                  <a:pt x="11407049" y="4063610"/>
                </a:cubicBezTo>
                <a:cubicBezTo>
                  <a:pt x="11407049" y="4063610"/>
                  <a:pt x="11407049" y="4063610"/>
                  <a:pt x="11445662" y="4053029"/>
                </a:cubicBezTo>
                <a:cubicBezTo>
                  <a:pt x="11447417" y="4051266"/>
                  <a:pt x="11449172" y="4050385"/>
                  <a:pt x="11450927" y="4050825"/>
                </a:cubicBezTo>
                <a:close/>
                <a:moveTo>
                  <a:pt x="11603442" y="4044987"/>
                </a:moveTo>
                <a:cubicBezTo>
                  <a:pt x="11606935" y="4041441"/>
                  <a:pt x="11610428" y="4041441"/>
                  <a:pt x="11613922" y="4044987"/>
                </a:cubicBezTo>
                <a:cubicBezTo>
                  <a:pt x="11613922" y="4044987"/>
                  <a:pt x="11617414" y="4048533"/>
                  <a:pt x="11617414" y="4052078"/>
                </a:cubicBezTo>
                <a:cubicBezTo>
                  <a:pt x="11617414" y="4052078"/>
                  <a:pt x="11624401" y="4154897"/>
                  <a:pt x="11624401" y="4154897"/>
                </a:cubicBezTo>
                <a:cubicBezTo>
                  <a:pt x="11624401" y="4161988"/>
                  <a:pt x="11624401" y="4165534"/>
                  <a:pt x="11620908" y="4165534"/>
                </a:cubicBezTo>
                <a:cubicBezTo>
                  <a:pt x="11620908" y="4169079"/>
                  <a:pt x="11617414" y="4169079"/>
                  <a:pt x="11613922" y="4165534"/>
                </a:cubicBezTo>
                <a:cubicBezTo>
                  <a:pt x="11568509" y="4154897"/>
                  <a:pt x="11537070" y="4137170"/>
                  <a:pt x="11505632" y="4101714"/>
                </a:cubicBezTo>
                <a:cubicBezTo>
                  <a:pt x="11502138" y="4101714"/>
                  <a:pt x="11502138" y="4098169"/>
                  <a:pt x="11502138" y="4098169"/>
                </a:cubicBezTo>
                <a:cubicBezTo>
                  <a:pt x="11502138" y="4094624"/>
                  <a:pt x="11502138" y="4094624"/>
                  <a:pt x="11502138" y="4094624"/>
                </a:cubicBezTo>
                <a:cubicBezTo>
                  <a:pt x="11502138" y="4091079"/>
                  <a:pt x="11505632" y="4091079"/>
                  <a:pt x="11509124" y="4091079"/>
                </a:cubicBezTo>
                <a:cubicBezTo>
                  <a:pt x="11509124" y="4091079"/>
                  <a:pt x="11509124" y="4091079"/>
                  <a:pt x="11603442" y="4044987"/>
                </a:cubicBezTo>
                <a:close/>
                <a:moveTo>
                  <a:pt x="11688084" y="4041441"/>
                </a:moveTo>
                <a:cubicBezTo>
                  <a:pt x="11691578" y="4041441"/>
                  <a:pt x="11695071" y="4041441"/>
                  <a:pt x="11698565" y="4041441"/>
                </a:cubicBezTo>
                <a:cubicBezTo>
                  <a:pt x="11698565" y="4041441"/>
                  <a:pt x="11698565" y="4041441"/>
                  <a:pt x="11789388" y="4087352"/>
                </a:cubicBezTo>
                <a:cubicBezTo>
                  <a:pt x="11792882" y="4090884"/>
                  <a:pt x="11796375" y="4090884"/>
                  <a:pt x="11796375" y="4094416"/>
                </a:cubicBezTo>
                <a:cubicBezTo>
                  <a:pt x="11796375" y="4097947"/>
                  <a:pt x="11796375" y="4097947"/>
                  <a:pt x="11792882" y="4101479"/>
                </a:cubicBezTo>
                <a:cubicBezTo>
                  <a:pt x="11761442" y="4136795"/>
                  <a:pt x="11730003" y="4154453"/>
                  <a:pt x="11684592" y="4165048"/>
                </a:cubicBezTo>
                <a:cubicBezTo>
                  <a:pt x="11681098" y="4165048"/>
                  <a:pt x="11677605" y="4165048"/>
                  <a:pt x="11677605" y="4165048"/>
                </a:cubicBezTo>
                <a:cubicBezTo>
                  <a:pt x="11674112" y="4161516"/>
                  <a:pt x="11674112" y="4157984"/>
                  <a:pt x="11674112" y="4154453"/>
                </a:cubicBezTo>
                <a:cubicBezTo>
                  <a:pt x="11674112" y="4154453"/>
                  <a:pt x="11674112" y="4154453"/>
                  <a:pt x="11684592" y="4052037"/>
                </a:cubicBezTo>
                <a:cubicBezTo>
                  <a:pt x="11684592" y="4048505"/>
                  <a:pt x="11684592" y="4044973"/>
                  <a:pt x="11688084" y="4041441"/>
                </a:cubicBezTo>
                <a:close/>
                <a:moveTo>
                  <a:pt x="10810283" y="4002477"/>
                </a:moveTo>
                <a:lnTo>
                  <a:pt x="10851862" y="4002477"/>
                </a:lnTo>
                <a:cubicBezTo>
                  <a:pt x="10851862" y="4002477"/>
                  <a:pt x="10851862" y="4002477"/>
                  <a:pt x="10851862" y="4045087"/>
                </a:cubicBezTo>
                <a:cubicBezTo>
                  <a:pt x="10851862" y="4045087"/>
                  <a:pt x="10824142" y="4052189"/>
                  <a:pt x="10803353" y="4052189"/>
                </a:cubicBezTo>
                <a:cubicBezTo>
                  <a:pt x="10786028" y="4052189"/>
                  <a:pt x="10786028" y="4037986"/>
                  <a:pt x="10786028" y="4027333"/>
                </a:cubicBezTo>
                <a:cubicBezTo>
                  <a:pt x="10786028" y="4013130"/>
                  <a:pt x="10792958" y="4006028"/>
                  <a:pt x="10810283" y="4002477"/>
                </a:cubicBezTo>
                <a:close/>
                <a:moveTo>
                  <a:pt x="10494479" y="3932612"/>
                </a:moveTo>
                <a:cubicBezTo>
                  <a:pt x="10525716" y="3932612"/>
                  <a:pt x="10536128" y="3946680"/>
                  <a:pt x="10536128" y="3988884"/>
                </a:cubicBezTo>
                <a:cubicBezTo>
                  <a:pt x="10536128" y="4027569"/>
                  <a:pt x="10529187" y="4052188"/>
                  <a:pt x="10494479" y="4052188"/>
                </a:cubicBezTo>
                <a:cubicBezTo>
                  <a:pt x="10459770" y="4052188"/>
                  <a:pt x="10452829" y="4031087"/>
                  <a:pt x="10452829" y="3988884"/>
                </a:cubicBezTo>
                <a:cubicBezTo>
                  <a:pt x="10452829" y="3946680"/>
                  <a:pt x="10463241" y="3932612"/>
                  <a:pt x="10494479" y="3932612"/>
                </a:cubicBezTo>
                <a:close/>
                <a:moveTo>
                  <a:pt x="11639005" y="3928583"/>
                </a:moveTo>
                <a:cubicBezTo>
                  <a:pt x="11639005" y="3928583"/>
                  <a:pt x="11639005" y="3928583"/>
                  <a:pt x="11660034" y="3928583"/>
                </a:cubicBezTo>
                <a:cubicBezTo>
                  <a:pt x="11660034" y="3928583"/>
                  <a:pt x="11660034" y="3935676"/>
                  <a:pt x="11660034" y="3939223"/>
                </a:cubicBezTo>
                <a:cubicBezTo>
                  <a:pt x="11677559" y="3942770"/>
                  <a:pt x="11691578" y="3960505"/>
                  <a:pt x="11691578" y="3978240"/>
                </a:cubicBezTo>
                <a:cubicBezTo>
                  <a:pt x="11691578" y="3999522"/>
                  <a:pt x="11670549" y="4017257"/>
                  <a:pt x="11649519" y="4017257"/>
                </a:cubicBezTo>
                <a:cubicBezTo>
                  <a:pt x="11628490" y="4017257"/>
                  <a:pt x="11610966" y="3999522"/>
                  <a:pt x="11610966" y="3978240"/>
                </a:cubicBezTo>
                <a:cubicBezTo>
                  <a:pt x="11610966" y="3960505"/>
                  <a:pt x="11621480" y="3942770"/>
                  <a:pt x="11639005" y="3939223"/>
                </a:cubicBezTo>
                <a:cubicBezTo>
                  <a:pt x="11639005" y="3939223"/>
                  <a:pt x="11639005" y="3928583"/>
                  <a:pt x="11639005" y="3928583"/>
                </a:cubicBezTo>
                <a:close/>
                <a:moveTo>
                  <a:pt x="11649257" y="3917834"/>
                </a:moveTo>
                <a:cubicBezTo>
                  <a:pt x="11616236" y="3917834"/>
                  <a:pt x="11589469" y="3944903"/>
                  <a:pt x="11589469" y="3978294"/>
                </a:cubicBezTo>
                <a:cubicBezTo>
                  <a:pt x="11589469" y="4011685"/>
                  <a:pt x="11616236" y="4038754"/>
                  <a:pt x="11649257" y="4038754"/>
                </a:cubicBezTo>
                <a:cubicBezTo>
                  <a:pt x="11682277" y="4038754"/>
                  <a:pt x="11709045" y="4011685"/>
                  <a:pt x="11709045" y="3978294"/>
                </a:cubicBezTo>
                <a:cubicBezTo>
                  <a:pt x="11709045" y="3944903"/>
                  <a:pt x="11682277" y="3917834"/>
                  <a:pt x="11649257" y="3917834"/>
                </a:cubicBezTo>
                <a:close/>
                <a:moveTo>
                  <a:pt x="11649257" y="3911117"/>
                </a:moveTo>
                <a:cubicBezTo>
                  <a:pt x="11685987" y="3911117"/>
                  <a:pt x="11715763" y="3941193"/>
                  <a:pt x="11715763" y="3978294"/>
                </a:cubicBezTo>
                <a:cubicBezTo>
                  <a:pt x="11715763" y="4015396"/>
                  <a:pt x="11685987" y="4045472"/>
                  <a:pt x="11649257" y="4045472"/>
                </a:cubicBezTo>
                <a:cubicBezTo>
                  <a:pt x="11612526" y="4045472"/>
                  <a:pt x="11582751" y="4015396"/>
                  <a:pt x="11582751" y="3978294"/>
                </a:cubicBezTo>
                <a:cubicBezTo>
                  <a:pt x="11582751" y="3941193"/>
                  <a:pt x="11612526" y="3911117"/>
                  <a:pt x="11649257" y="3911117"/>
                </a:cubicBezTo>
                <a:close/>
                <a:moveTo>
                  <a:pt x="11824549" y="3908430"/>
                </a:moveTo>
                <a:cubicBezTo>
                  <a:pt x="11828050" y="3908430"/>
                  <a:pt x="11828050" y="3911956"/>
                  <a:pt x="11828050" y="3915483"/>
                </a:cubicBezTo>
                <a:cubicBezTo>
                  <a:pt x="11842055" y="3957805"/>
                  <a:pt x="11842055" y="3996600"/>
                  <a:pt x="11828050" y="4038922"/>
                </a:cubicBezTo>
                <a:cubicBezTo>
                  <a:pt x="11828050" y="4045976"/>
                  <a:pt x="11828050" y="4045976"/>
                  <a:pt x="11824549" y="4045976"/>
                </a:cubicBezTo>
                <a:cubicBezTo>
                  <a:pt x="11821047" y="4049503"/>
                  <a:pt x="11817546" y="4045976"/>
                  <a:pt x="11817546" y="4045976"/>
                </a:cubicBezTo>
                <a:lnTo>
                  <a:pt x="11730012" y="3986020"/>
                </a:lnTo>
                <a:cubicBezTo>
                  <a:pt x="11726510" y="3982493"/>
                  <a:pt x="11726510" y="3978966"/>
                  <a:pt x="11726510" y="3978966"/>
                </a:cubicBezTo>
                <a:cubicBezTo>
                  <a:pt x="11726510" y="3975440"/>
                  <a:pt x="11726510" y="3971913"/>
                  <a:pt x="11730012" y="3968385"/>
                </a:cubicBezTo>
                <a:cubicBezTo>
                  <a:pt x="11730012" y="3968385"/>
                  <a:pt x="11730012" y="3968385"/>
                  <a:pt x="11814044" y="3911956"/>
                </a:cubicBezTo>
                <a:cubicBezTo>
                  <a:pt x="11821047" y="3908430"/>
                  <a:pt x="11824549" y="3908430"/>
                  <a:pt x="11824549" y="3908430"/>
                </a:cubicBezTo>
                <a:close/>
                <a:moveTo>
                  <a:pt x="11473964" y="3908430"/>
                </a:moveTo>
                <a:cubicBezTo>
                  <a:pt x="11477466" y="3908430"/>
                  <a:pt x="11480967" y="3908430"/>
                  <a:pt x="11480967" y="3911956"/>
                </a:cubicBezTo>
                <a:lnTo>
                  <a:pt x="11568501" y="3968385"/>
                </a:lnTo>
                <a:cubicBezTo>
                  <a:pt x="11572002" y="3971913"/>
                  <a:pt x="11572002" y="3975440"/>
                  <a:pt x="11572002" y="3978966"/>
                </a:cubicBezTo>
                <a:cubicBezTo>
                  <a:pt x="11572002" y="3982493"/>
                  <a:pt x="11572002" y="3986020"/>
                  <a:pt x="11568501" y="3986020"/>
                </a:cubicBezTo>
                <a:cubicBezTo>
                  <a:pt x="11568501" y="3986020"/>
                  <a:pt x="11568501" y="3986020"/>
                  <a:pt x="11480967" y="4045976"/>
                </a:cubicBezTo>
                <a:cubicBezTo>
                  <a:pt x="11477466" y="4045976"/>
                  <a:pt x="11473964" y="4049503"/>
                  <a:pt x="11473964" y="4045976"/>
                </a:cubicBezTo>
                <a:cubicBezTo>
                  <a:pt x="11470463" y="4045976"/>
                  <a:pt x="11470463" y="4042449"/>
                  <a:pt x="11466961" y="4042449"/>
                </a:cubicBezTo>
                <a:cubicBezTo>
                  <a:pt x="11456457" y="3996600"/>
                  <a:pt x="11456457" y="3957805"/>
                  <a:pt x="11466961" y="3915483"/>
                </a:cubicBezTo>
                <a:cubicBezTo>
                  <a:pt x="11470463" y="3911956"/>
                  <a:pt x="11470463" y="3908430"/>
                  <a:pt x="11473964" y="3908430"/>
                </a:cubicBezTo>
                <a:close/>
                <a:moveTo>
                  <a:pt x="11070316" y="3897681"/>
                </a:moveTo>
                <a:cubicBezTo>
                  <a:pt x="11070316" y="3901207"/>
                  <a:pt x="11066828" y="3901207"/>
                  <a:pt x="11070316" y="3904734"/>
                </a:cubicBezTo>
                <a:cubicBezTo>
                  <a:pt x="11112166" y="4066968"/>
                  <a:pt x="11112166" y="4066968"/>
                  <a:pt x="11112166" y="4066968"/>
                </a:cubicBezTo>
                <a:cubicBezTo>
                  <a:pt x="11112166" y="4074022"/>
                  <a:pt x="11119141" y="4088129"/>
                  <a:pt x="11133091" y="4088129"/>
                </a:cubicBezTo>
                <a:cubicBezTo>
                  <a:pt x="11143554" y="4088129"/>
                  <a:pt x="11143554" y="4088129"/>
                  <a:pt x="11143554" y="4088129"/>
                </a:cubicBezTo>
                <a:cubicBezTo>
                  <a:pt x="11140066" y="4091656"/>
                  <a:pt x="11140066" y="4091656"/>
                  <a:pt x="11140066" y="4095182"/>
                </a:cubicBezTo>
                <a:cubicBezTo>
                  <a:pt x="11136578" y="4105762"/>
                  <a:pt x="11133091" y="4116343"/>
                  <a:pt x="11112166" y="4116343"/>
                </a:cubicBezTo>
                <a:cubicBezTo>
                  <a:pt x="11077291" y="4112817"/>
                  <a:pt x="11077291" y="4112817"/>
                  <a:pt x="11077291" y="4112817"/>
                </a:cubicBezTo>
                <a:cubicBezTo>
                  <a:pt x="11077291" y="4112817"/>
                  <a:pt x="11073804" y="4112817"/>
                  <a:pt x="11073804" y="4116343"/>
                </a:cubicBezTo>
                <a:cubicBezTo>
                  <a:pt x="11070316" y="4116343"/>
                  <a:pt x="11070316" y="4119870"/>
                  <a:pt x="11070316" y="4119870"/>
                </a:cubicBezTo>
                <a:cubicBezTo>
                  <a:pt x="11070316" y="4141031"/>
                  <a:pt x="11070316" y="4141031"/>
                  <a:pt x="11070316" y="4141031"/>
                </a:cubicBezTo>
                <a:cubicBezTo>
                  <a:pt x="11070316" y="4144558"/>
                  <a:pt x="11073804" y="4144558"/>
                  <a:pt x="11077291" y="4148085"/>
                </a:cubicBezTo>
                <a:cubicBezTo>
                  <a:pt x="11087754" y="4148085"/>
                  <a:pt x="11108678" y="4151611"/>
                  <a:pt x="11122628" y="4151611"/>
                </a:cubicBezTo>
                <a:cubicBezTo>
                  <a:pt x="11126116" y="4151611"/>
                  <a:pt x="11126116" y="4151611"/>
                  <a:pt x="11126116" y="4151611"/>
                </a:cubicBezTo>
                <a:cubicBezTo>
                  <a:pt x="11154016" y="4151611"/>
                  <a:pt x="11171453" y="4133977"/>
                  <a:pt x="11181916" y="4098709"/>
                </a:cubicBezTo>
                <a:cubicBezTo>
                  <a:pt x="11192378" y="4059914"/>
                  <a:pt x="11206329" y="4007012"/>
                  <a:pt x="11213303" y="3968217"/>
                </a:cubicBezTo>
                <a:cubicBezTo>
                  <a:pt x="11220279" y="3950583"/>
                  <a:pt x="11223766" y="3936475"/>
                  <a:pt x="11227253" y="3925895"/>
                </a:cubicBezTo>
                <a:cubicBezTo>
                  <a:pt x="11230741" y="3904734"/>
                  <a:pt x="11230741" y="3904734"/>
                  <a:pt x="11230741" y="3904734"/>
                </a:cubicBezTo>
                <a:cubicBezTo>
                  <a:pt x="11230741" y="3901207"/>
                  <a:pt x="11230741" y="3901207"/>
                  <a:pt x="11230741" y="3897681"/>
                </a:cubicBezTo>
                <a:cubicBezTo>
                  <a:pt x="11227253" y="3897681"/>
                  <a:pt x="11227253" y="3897681"/>
                  <a:pt x="11223766" y="3897681"/>
                </a:cubicBezTo>
                <a:cubicBezTo>
                  <a:pt x="11195866" y="3897681"/>
                  <a:pt x="11195866" y="3897681"/>
                  <a:pt x="11195866" y="3897681"/>
                </a:cubicBezTo>
                <a:cubicBezTo>
                  <a:pt x="11192378" y="3897681"/>
                  <a:pt x="11188891" y="3897681"/>
                  <a:pt x="11188891" y="3901207"/>
                </a:cubicBezTo>
                <a:cubicBezTo>
                  <a:pt x="11150528" y="4045807"/>
                  <a:pt x="11150528" y="4045807"/>
                  <a:pt x="11150528" y="4045807"/>
                </a:cubicBezTo>
                <a:cubicBezTo>
                  <a:pt x="11147041" y="4045807"/>
                  <a:pt x="11147041" y="4045807"/>
                  <a:pt x="11147041" y="4045807"/>
                </a:cubicBezTo>
                <a:cubicBezTo>
                  <a:pt x="11112166" y="3901207"/>
                  <a:pt x="11112166" y="3901207"/>
                  <a:pt x="11112166" y="3901207"/>
                </a:cubicBezTo>
                <a:cubicBezTo>
                  <a:pt x="11108678" y="3897681"/>
                  <a:pt x="11108678" y="3897681"/>
                  <a:pt x="11105191" y="3897681"/>
                </a:cubicBezTo>
                <a:cubicBezTo>
                  <a:pt x="11077291" y="3897681"/>
                  <a:pt x="11077291" y="3897681"/>
                  <a:pt x="11077291" y="3897681"/>
                </a:cubicBezTo>
                <a:cubicBezTo>
                  <a:pt x="11073804" y="3897681"/>
                  <a:pt x="11070316" y="3897681"/>
                  <a:pt x="11070316" y="3897681"/>
                </a:cubicBezTo>
                <a:close/>
                <a:moveTo>
                  <a:pt x="11038289" y="3893650"/>
                </a:moveTo>
                <a:cubicBezTo>
                  <a:pt x="11017163" y="3893650"/>
                  <a:pt x="10999559" y="3907721"/>
                  <a:pt x="10985474" y="3914756"/>
                </a:cubicBezTo>
                <a:cubicBezTo>
                  <a:pt x="10985474" y="3904203"/>
                  <a:pt x="10985474" y="3904203"/>
                  <a:pt x="10985474" y="3904203"/>
                </a:cubicBezTo>
                <a:cubicBezTo>
                  <a:pt x="10985474" y="3897168"/>
                  <a:pt x="10981954" y="3897168"/>
                  <a:pt x="10978433" y="3897168"/>
                </a:cubicBezTo>
                <a:cubicBezTo>
                  <a:pt x="10950264" y="3897168"/>
                  <a:pt x="10950264" y="3897168"/>
                  <a:pt x="10950264" y="3897168"/>
                </a:cubicBezTo>
                <a:cubicBezTo>
                  <a:pt x="10946743" y="3897168"/>
                  <a:pt x="10943222" y="3897168"/>
                  <a:pt x="10943222" y="3904203"/>
                </a:cubicBezTo>
                <a:cubicBezTo>
                  <a:pt x="10943222" y="4080086"/>
                  <a:pt x="10943222" y="4080086"/>
                  <a:pt x="10943222" y="4080086"/>
                </a:cubicBezTo>
                <a:cubicBezTo>
                  <a:pt x="10943222" y="4083604"/>
                  <a:pt x="10946743" y="4087121"/>
                  <a:pt x="10950264" y="4087121"/>
                </a:cubicBezTo>
                <a:cubicBezTo>
                  <a:pt x="10978433" y="4087121"/>
                  <a:pt x="10978433" y="4087121"/>
                  <a:pt x="10978433" y="4087121"/>
                </a:cubicBezTo>
                <a:cubicBezTo>
                  <a:pt x="10981954" y="4087121"/>
                  <a:pt x="10985474" y="4083604"/>
                  <a:pt x="10985474" y="4080086"/>
                </a:cubicBezTo>
                <a:cubicBezTo>
                  <a:pt x="10985474" y="3956968"/>
                  <a:pt x="10985474" y="3956968"/>
                  <a:pt x="10985474" y="3956968"/>
                </a:cubicBezTo>
                <a:cubicBezTo>
                  <a:pt x="10992517" y="3953450"/>
                  <a:pt x="11013643" y="3935862"/>
                  <a:pt x="11038289" y="3935862"/>
                </a:cubicBezTo>
                <a:cubicBezTo>
                  <a:pt x="11041811" y="3932344"/>
                  <a:pt x="11045332" y="3932344"/>
                  <a:pt x="11045332" y="3928827"/>
                </a:cubicBezTo>
                <a:cubicBezTo>
                  <a:pt x="11045332" y="3900686"/>
                  <a:pt x="11045332" y="3900686"/>
                  <a:pt x="11045332" y="3900686"/>
                </a:cubicBezTo>
                <a:cubicBezTo>
                  <a:pt x="11045332" y="3900686"/>
                  <a:pt x="11045332" y="3897168"/>
                  <a:pt x="11041811" y="3897168"/>
                </a:cubicBezTo>
                <a:cubicBezTo>
                  <a:pt x="11041811" y="3893650"/>
                  <a:pt x="11038289" y="3893650"/>
                  <a:pt x="11038289" y="3893650"/>
                </a:cubicBezTo>
                <a:close/>
                <a:moveTo>
                  <a:pt x="10831647" y="3889619"/>
                </a:moveTo>
                <a:cubicBezTo>
                  <a:pt x="10810578" y="3889619"/>
                  <a:pt x="10775463" y="3896690"/>
                  <a:pt x="10761417" y="3896690"/>
                </a:cubicBezTo>
                <a:cubicBezTo>
                  <a:pt x="10757905" y="3896690"/>
                  <a:pt x="10754394" y="3900226"/>
                  <a:pt x="10754394" y="3903762"/>
                </a:cubicBezTo>
                <a:cubicBezTo>
                  <a:pt x="10754394" y="3903762"/>
                  <a:pt x="10754394" y="3903762"/>
                  <a:pt x="10754394" y="3928511"/>
                </a:cubicBezTo>
                <a:cubicBezTo>
                  <a:pt x="10754394" y="3932047"/>
                  <a:pt x="10754394" y="3932047"/>
                  <a:pt x="10757905" y="3935583"/>
                </a:cubicBezTo>
                <a:cubicBezTo>
                  <a:pt x="10757905" y="3935583"/>
                  <a:pt x="10761417" y="3935583"/>
                  <a:pt x="10761417" y="3935583"/>
                </a:cubicBezTo>
                <a:cubicBezTo>
                  <a:pt x="10778974" y="3935583"/>
                  <a:pt x="10807067" y="3932047"/>
                  <a:pt x="10828136" y="3932047"/>
                </a:cubicBezTo>
                <a:cubicBezTo>
                  <a:pt x="10842182" y="3932047"/>
                  <a:pt x="10852717" y="3942654"/>
                  <a:pt x="10852717" y="3956797"/>
                </a:cubicBezTo>
                <a:cubicBezTo>
                  <a:pt x="10852717" y="3956797"/>
                  <a:pt x="10852717" y="3956797"/>
                  <a:pt x="10852717" y="3967404"/>
                </a:cubicBezTo>
                <a:cubicBezTo>
                  <a:pt x="10852717" y="3967404"/>
                  <a:pt x="10852717" y="3967404"/>
                  <a:pt x="10803555" y="3970940"/>
                </a:cubicBezTo>
                <a:cubicBezTo>
                  <a:pt x="10761417" y="3974475"/>
                  <a:pt x="10740347" y="3992153"/>
                  <a:pt x="10740347" y="4031045"/>
                </a:cubicBezTo>
                <a:cubicBezTo>
                  <a:pt x="10740347" y="4069937"/>
                  <a:pt x="10761417" y="4091151"/>
                  <a:pt x="10796532" y="4091151"/>
                </a:cubicBezTo>
                <a:cubicBezTo>
                  <a:pt x="10824625" y="4091151"/>
                  <a:pt x="10859740" y="4077008"/>
                  <a:pt x="10859740" y="4077008"/>
                </a:cubicBezTo>
                <a:cubicBezTo>
                  <a:pt x="10866763" y="4084080"/>
                  <a:pt x="10873786" y="4087615"/>
                  <a:pt x="10887833" y="4091151"/>
                </a:cubicBezTo>
                <a:cubicBezTo>
                  <a:pt x="10891344" y="4091151"/>
                  <a:pt x="10891344" y="4091151"/>
                  <a:pt x="10894855" y="4087615"/>
                </a:cubicBezTo>
                <a:cubicBezTo>
                  <a:pt x="10894855" y="4087615"/>
                  <a:pt x="10894855" y="4084080"/>
                  <a:pt x="10894855" y="4084080"/>
                </a:cubicBezTo>
                <a:cubicBezTo>
                  <a:pt x="10894855" y="4084080"/>
                  <a:pt x="10894855" y="4084080"/>
                  <a:pt x="10894855" y="3956797"/>
                </a:cubicBezTo>
                <a:cubicBezTo>
                  <a:pt x="10894855" y="3910833"/>
                  <a:pt x="10873786" y="3889619"/>
                  <a:pt x="10831647" y="3889619"/>
                </a:cubicBezTo>
                <a:close/>
                <a:moveTo>
                  <a:pt x="10495822" y="3889618"/>
                </a:moveTo>
                <a:cubicBezTo>
                  <a:pt x="10448333" y="3889618"/>
                  <a:pt x="10409835" y="3934733"/>
                  <a:pt x="10409835" y="3990385"/>
                </a:cubicBezTo>
                <a:cubicBezTo>
                  <a:pt x="10409835" y="4046037"/>
                  <a:pt x="10448333" y="4091151"/>
                  <a:pt x="10495822" y="4091151"/>
                </a:cubicBezTo>
                <a:cubicBezTo>
                  <a:pt x="10543311" y="4091151"/>
                  <a:pt x="10581809" y="4046037"/>
                  <a:pt x="10581809" y="3990385"/>
                </a:cubicBezTo>
                <a:cubicBezTo>
                  <a:pt x="10581809" y="3934733"/>
                  <a:pt x="10543311" y="3889618"/>
                  <a:pt x="10495822" y="3889618"/>
                </a:cubicBezTo>
                <a:close/>
                <a:moveTo>
                  <a:pt x="10241892" y="3865435"/>
                </a:moveTo>
                <a:cubicBezTo>
                  <a:pt x="10248859" y="3865435"/>
                  <a:pt x="10255825" y="3865435"/>
                  <a:pt x="10273241" y="3865435"/>
                </a:cubicBezTo>
                <a:cubicBezTo>
                  <a:pt x="10273241" y="3865435"/>
                  <a:pt x="10273241" y="3865435"/>
                  <a:pt x="10290657" y="3865435"/>
                </a:cubicBezTo>
                <a:cubicBezTo>
                  <a:pt x="10322007" y="3865435"/>
                  <a:pt x="10335940" y="3886688"/>
                  <a:pt x="10335940" y="3904399"/>
                </a:cubicBezTo>
                <a:cubicBezTo>
                  <a:pt x="10335940" y="3929193"/>
                  <a:pt x="10318523" y="3943361"/>
                  <a:pt x="10287174" y="3943361"/>
                </a:cubicBezTo>
                <a:cubicBezTo>
                  <a:pt x="10266274" y="3943361"/>
                  <a:pt x="10248859" y="3943361"/>
                  <a:pt x="10241892" y="3943361"/>
                </a:cubicBezTo>
                <a:cubicBezTo>
                  <a:pt x="10241892" y="3943361"/>
                  <a:pt x="10241892" y="3943361"/>
                  <a:pt x="10241892" y="3865435"/>
                </a:cubicBezTo>
                <a:close/>
                <a:moveTo>
                  <a:pt x="10659063" y="3852000"/>
                </a:moveTo>
                <a:cubicBezTo>
                  <a:pt x="10659063" y="3852000"/>
                  <a:pt x="10659063" y="3852000"/>
                  <a:pt x="10627410" y="3859034"/>
                </a:cubicBezTo>
                <a:cubicBezTo>
                  <a:pt x="10623893" y="3859034"/>
                  <a:pt x="10623893" y="3862551"/>
                  <a:pt x="10623893" y="3866068"/>
                </a:cubicBezTo>
                <a:cubicBezTo>
                  <a:pt x="10623893" y="3866068"/>
                  <a:pt x="10623893" y="3866068"/>
                  <a:pt x="10623893" y="3897720"/>
                </a:cubicBezTo>
                <a:cubicBezTo>
                  <a:pt x="10623893" y="3897720"/>
                  <a:pt x="10623893" y="3897720"/>
                  <a:pt x="10606308" y="3897720"/>
                </a:cubicBezTo>
                <a:cubicBezTo>
                  <a:pt x="10602792" y="3897720"/>
                  <a:pt x="10599275" y="3897720"/>
                  <a:pt x="10599275" y="3904754"/>
                </a:cubicBezTo>
                <a:cubicBezTo>
                  <a:pt x="10599275" y="3904754"/>
                  <a:pt x="10599275" y="3904754"/>
                  <a:pt x="10599275" y="3929372"/>
                </a:cubicBezTo>
                <a:cubicBezTo>
                  <a:pt x="10599275" y="3932890"/>
                  <a:pt x="10602792" y="3936406"/>
                  <a:pt x="10606308" y="3936406"/>
                </a:cubicBezTo>
                <a:cubicBezTo>
                  <a:pt x="10606308" y="3936406"/>
                  <a:pt x="10606308" y="3936406"/>
                  <a:pt x="10623893" y="3936406"/>
                </a:cubicBezTo>
                <a:cubicBezTo>
                  <a:pt x="10623893" y="3936406"/>
                  <a:pt x="10623893" y="3936406"/>
                  <a:pt x="10623893" y="4020813"/>
                </a:cubicBezTo>
                <a:cubicBezTo>
                  <a:pt x="10623893" y="4073566"/>
                  <a:pt x="10637961" y="4091151"/>
                  <a:pt x="10680164" y="4091151"/>
                </a:cubicBezTo>
                <a:cubicBezTo>
                  <a:pt x="10690715" y="4091151"/>
                  <a:pt x="10701266" y="4087635"/>
                  <a:pt x="10711817" y="4087635"/>
                </a:cubicBezTo>
                <a:cubicBezTo>
                  <a:pt x="10715334" y="4087635"/>
                  <a:pt x="10718851" y="4084118"/>
                  <a:pt x="10718851" y="4080600"/>
                </a:cubicBezTo>
                <a:cubicBezTo>
                  <a:pt x="10718851" y="4080600"/>
                  <a:pt x="10718851" y="4080600"/>
                  <a:pt x="10718851" y="4055982"/>
                </a:cubicBezTo>
                <a:cubicBezTo>
                  <a:pt x="10718851" y="4052465"/>
                  <a:pt x="10715334" y="4048948"/>
                  <a:pt x="10711817" y="4048948"/>
                </a:cubicBezTo>
                <a:cubicBezTo>
                  <a:pt x="10704783" y="4048948"/>
                  <a:pt x="10694232" y="4048948"/>
                  <a:pt x="10687198" y="4048948"/>
                </a:cubicBezTo>
                <a:cubicBezTo>
                  <a:pt x="10666096" y="4048948"/>
                  <a:pt x="10666096" y="4041914"/>
                  <a:pt x="10666096" y="4013779"/>
                </a:cubicBezTo>
                <a:cubicBezTo>
                  <a:pt x="10666096" y="4013779"/>
                  <a:pt x="10666096" y="4013779"/>
                  <a:pt x="10666096" y="3936406"/>
                </a:cubicBezTo>
                <a:cubicBezTo>
                  <a:pt x="10666096" y="3936406"/>
                  <a:pt x="10666096" y="3936406"/>
                  <a:pt x="10711817" y="3936406"/>
                </a:cubicBezTo>
                <a:cubicBezTo>
                  <a:pt x="10715334" y="3936406"/>
                  <a:pt x="10718851" y="3932890"/>
                  <a:pt x="10718851" y="3929372"/>
                </a:cubicBezTo>
                <a:cubicBezTo>
                  <a:pt x="10718851" y="3929372"/>
                  <a:pt x="10718851" y="3929372"/>
                  <a:pt x="10718851" y="3904754"/>
                </a:cubicBezTo>
                <a:cubicBezTo>
                  <a:pt x="10718851" y="3897720"/>
                  <a:pt x="10715334" y="3897720"/>
                  <a:pt x="10711817" y="3897720"/>
                </a:cubicBezTo>
                <a:cubicBezTo>
                  <a:pt x="10711817" y="3897720"/>
                  <a:pt x="10711817" y="3897720"/>
                  <a:pt x="10666096" y="3897720"/>
                </a:cubicBezTo>
                <a:cubicBezTo>
                  <a:pt x="10666096" y="3897720"/>
                  <a:pt x="10666096" y="3897720"/>
                  <a:pt x="10666096" y="3859034"/>
                </a:cubicBezTo>
                <a:cubicBezTo>
                  <a:pt x="10666096" y="3855517"/>
                  <a:pt x="10666096" y="3855517"/>
                  <a:pt x="10662580" y="3852000"/>
                </a:cubicBezTo>
                <a:cubicBezTo>
                  <a:pt x="10662580" y="3852000"/>
                  <a:pt x="10659063" y="3852000"/>
                  <a:pt x="10659063" y="3852000"/>
                </a:cubicBezTo>
                <a:close/>
                <a:moveTo>
                  <a:pt x="10283668" y="3823786"/>
                </a:moveTo>
                <a:cubicBezTo>
                  <a:pt x="10273174" y="3823786"/>
                  <a:pt x="10241689" y="3823786"/>
                  <a:pt x="10203208" y="3827297"/>
                </a:cubicBezTo>
                <a:cubicBezTo>
                  <a:pt x="10199710" y="3827297"/>
                  <a:pt x="10196211" y="3830808"/>
                  <a:pt x="10196211" y="3834319"/>
                </a:cubicBezTo>
                <a:cubicBezTo>
                  <a:pt x="10196211" y="3834319"/>
                  <a:pt x="10196211" y="3834319"/>
                  <a:pt x="10196211" y="4080099"/>
                </a:cubicBezTo>
                <a:cubicBezTo>
                  <a:pt x="10196211" y="4083610"/>
                  <a:pt x="10199710" y="4087121"/>
                  <a:pt x="10203208" y="4087121"/>
                </a:cubicBezTo>
                <a:cubicBezTo>
                  <a:pt x="10203208" y="4087121"/>
                  <a:pt x="10203208" y="4087121"/>
                  <a:pt x="10234693" y="4087121"/>
                </a:cubicBezTo>
                <a:cubicBezTo>
                  <a:pt x="10238191" y="4087121"/>
                  <a:pt x="10241689" y="4083610"/>
                  <a:pt x="10241689" y="4080099"/>
                </a:cubicBezTo>
                <a:cubicBezTo>
                  <a:pt x="10241689" y="4080099"/>
                  <a:pt x="10241689" y="4080099"/>
                  <a:pt x="10241689" y="3981787"/>
                </a:cubicBezTo>
                <a:cubicBezTo>
                  <a:pt x="10252184" y="3985298"/>
                  <a:pt x="10269675" y="3985298"/>
                  <a:pt x="10290665" y="3985298"/>
                </a:cubicBezTo>
                <a:cubicBezTo>
                  <a:pt x="10290665" y="3985298"/>
                  <a:pt x="10290665" y="3985298"/>
                  <a:pt x="10336143" y="4083610"/>
                </a:cubicBezTo>
                <a:cubicBezTo>
                  <a:pt x="10336143" y="4083610"/>
                  <a:pt x="10339641" y="4087121"/>
                  <a:pt x="10343139" y="4087121"/>
                </a:cubicBezTo>
                <a:cubicBezTo>
                  <a:pt x="10343139" y="4087121"/>
                  <a:pt x="10343139" y="4087121"/>
                  <a:pt x="10374624" y="4087121"/>
                </a:cubicBezTo>
                <a:cubicBezTo>
                  <a:pt x="10378122" y="4087121"/>
                  <a:pt x="10381620" y="4083610"/>
                  <a:pt x="10381620" y="4083610"/>
                </a:cubicBezTo>
                <a:cubicBezTo>
                  <a:pt x="10381620" y="4080099"/>
                  <a:pt x="10381620" y="4080099"/>
                  <a:pt x="10381620" y="4076588"/>
                </a:cubicBezTo>
                <a:lnTo>
                  <a:pt x="10336143" y="3971254"/>
                </a:lnTo>
                <a:cubicBezTo>
                  <a:pt x="10367627" y="3957209"/>
                  <a:pt x="10381620" y="3936142"/>
                  <a:pt x="10381620" y="3904542"/>
                </a:cubicBezTo>
                <a:cubicBezTo>
                  <a:pt x="10381620" y="3865919"/>
                  <a:pt x="10364129" y="3823786"/>
                  <a:pt x="10290665" y="3823786"/>
                </a:cubicBezTo>
                <a:cubicBezTo>
                  <a:pt x="10290665" y="3823786"/>
                  <a:pt x="10287167" y="3823786"/>
                  <a:pt x="10283668" y="3823786"/>
                </a:cubicBezTo>
                <a:close/>
                <a:moveTo>
                  <a:pt x="11839186" y="3792864"/>
                </a:moveTo>
                <a:cubicBezTo>
                  <a:pt x="11841365" y="3793305"/>
                  <a:pt x="11843980" y="3795068"/>
                  <a:pt x="11845722" y="3798595"/>
                </a:cubicBezTo>
                <a:cubicBezTo>
                  <a:pt x="11901498" y="3855025"/>
                  <a:pt x="11929385" y="3946722"/>
                  <a:pt x="11908470" y="4038419"/>
                </a:cubicBezTo>
                <a:cubicBezTo>
                  <a:pt x="11908470" y="4041946"/>
                  <a:pt x="11904984" y="4045472"/>
                  <a:pt x="11898012" y="4041946"/>
                </a:cubicBezTo>
                <a:cubicBezTo>
                  <a:pt x="11898012" y="4041946"/>
                  <a:pt x="11898012" y="4041946"/>
                  <a:pt x="11859666" y="4031365"/>
                </a:cubicBezTo>
                <a:cubicBezTo>
                  <a:pt x="11856180" y="4031365"/>
                  <a:pt x="11852694" y="4027838"/>
                  <a:pt x="11852694" y="4020785"/>
                </a:cubicBezTo>
                <a:cubicBezTo>
                  <a:pt x="11866638" y="3946722"/>
                  <a:pt x="11849208" y="3886765"/>
                  <a:pt x="11807377" y="3840917"/>
                </a:cubicBezTo>
                <a:cubicBezTo>
                  <a:pt x="11800405" y="3837391"/>
                  <a:pt x="11800405" y="3830336"/>
                  <a:pt x="11807377" y="3826810"/>
                </a:cubicBezTo>
                <a:cubicBezTo>
                  <a:pt x="11807377" y="3826810"/>
                  <a:pt x="11807377" y="3826810"/>
                  <a:pt x="11835264" y="3795068"/>
                </a:cubicBezTo>
                <a:cubicBezTo>
                  <a:pt x="11835264" y="3793305"/>
                  <a:pt x="11837008" y="3792423"/>
                  <a:pt x="11839186" y="3792864"/>
                </a:cubicBezTo>
                <a:close/>
                <a:moveTo>
                  <a:pt x="11458923" y="3792864"/>
                </a:moveTo>
                <a:cubicBezTo>
                  <a:pt x="11461124" y="3792423"/>
                  <a:pt x="11462885" y="3793305"/>
                  <a:pt x="11462885" y="3795068"/>
                </a:cubicBezTo>
                <a:cubicBezTo>
                  <a:pt x="11462885" y="3795068"/>
                  <a:pt x="11462885" y="3795068"/>
                  <a:pt x="11494585" y="3826810"/>
                </a:cubicBezTo>
                <a:cubicBezTo>
                  <a:pt x="11498108" y="3830336"/>
                  <a:pt x="11498108" y="3837391"/>
                  <a:pt x="11491063" y="3840917"/>
                </a:cubicBezTo>
                <a:cubicBezTo>
                  <a:pt x="11448796" y="3886765"/>
                  <a:pt x="11431184" y="3946722"/>
                  <a:pt x="11445274" y="4020785"/>
                </a:cubicBezTo>
                <a:cubicBezTo>
                  <a:pt x="11445274" y="4027838"/>
                  <a:pt x="11441752" y="4031365"/>
                  <a:pt x="11438229" y="4031365"/>
                </a:cubicBezTo>
                <a:cubicBezTo>
                  <a:pt x="11438229" y="4031365"/>
                  <a:pt x="11438229" y="4031365"/>
                  <a:pt x="11399484" y="4041946"/>
                </a:cubicBezTo>
                <a:cubicBezTo>
                  <a:pt x="11392439" y="4045472"/>
                  <a:pt x="11388917" y="4041946"/>
                  <a:pt x="11388917" y="4038419"/>
                </a:cubicBezTo>
                <a:cubicBezTo>
                  <a:pt x="11367783" y="3946722"/>
                  <a:pt x="11395962" y="3855025"/>
                  <a:pt x="11452318" y="3798595"/>
                </a:cubicBezTo>
                <a:cubicBezTo>
                  <a:pt x="11454079" y="3795068"/>
                  <a:pt x="11456721" y="3793305"/>
                  <a:pt x="11458923" y="3792864"/>
                </a:cubicBezTo>
                <a:close/>
                <a:moveTo>
                  <a:pt x="11677605" y="3787510"/>
                </a:moveTo>
                <a:cubicBezTo>
                  <a:pt x="11681098" y="3787510"/>
                  <a:pt x="11681098" y="3787510"/>
                  <a:pt x="11684592" y="3787510"/>
                </a:cubicBezTo>
                <a:cubicBezTo>
                  <a:pt x="11730003" y="3798106"/>
                  <a:pt x="11761442" y="3815763"/>
                  <a:pt x="11792882" y="3851079"/>
                </a:cubicBezTo>
                <a:cubicBezTo>
                  <a:pt x="11796375" y="3854611"/>
                  <a:pt x="11796375" y="3854611"/>
                  <a:pt x="11796375" y="3858143"/>
                </a:cubicBezTo>
                <a:cubicBezTo>
                  <a:pt x="11796375" y="3861674"/>
                  <a:pt x="11792882" y="3861674"/>
                  <a:pt x="11789388" y="3865206"/>
                </a:cubicBezTo>
                <a:cubicBezTo>
                  <a:pt x="11789388" y="3865206"/>
                  <a:pt x="11789388" y="3865206"/>
                  <a:pt x="11698565" y="3911117"/>
                </a:cubicBezTo>
                <a:cubicBezTo>
                  <a:pt x="11695071" y="3911117"/>
                  <a:pt x="11691578" y="3911117"/>
                  <a:pt x="11688084" y="3911117"/>
                </a:cubicBezTo>
                <a:cubicBezTo>
                  <a:pt x="11684592" y="3907585"/>
                  <a:pt x="11684592" y="3904053"/>
                  <a:pt x="11681098" y="3900522"/>
                </a:cubicBezTo>
                <a:cubicBezTo>
                  <a:pt x="11681098" y="3900522"/>
                  <a:pt x="11681098" y="3900522"/>
                  <a:pt x="11674112" y="3798106"/>
                </a:cubicBezTo>
                <a:cubicBezTo>
                  <a:pt x="11674112" y="3794574"/>
                  <a:pt x="11674112" y="3791042"/>
                  <a:pt x="11677605" y="3787510"/>
                </a:cubicBezTo>
                <a:close/>
                <a:moveTo>
                  <a:pt x="11613922" y="3787510"/>
                </a:moveTo>
                <a:cubicBezTo>
                  <a:pt x="11617414" y="3787510"/>
                  <a:pt x="11617414" y="3787510"/>
                  <a:pt x="11620908" y="3787510"/>
                </a:cubicBezTo>
                <a:cubicBezTo>
                  <a:pt x="11620908" y="3791042"/>
                  <a:pt x="11624401" y="3794574"/>
                  <a:pt x="11624401" y="3798106"/>
                </a:cubicBezTo>
                <a:cubicBezTo>
                  <a:pt x="11624401" y="3798106"/>
                  <a:pt x="11624401" y="3798106"/>
                  <a:pt x="11613922" y="3904053"/>
                </a:cubicBezTo>
                <a:cubicBezTo>
                  <a:pt x="11613922" y="3907585"/>
                  <a:pt x="11613922" y="3911117"/>
                  <a:pt x="11610428" y="3911117"/>
                </a:cubicBezTo>
                <a:cubicBezTo>
                  <a:pt x="11606935" y="3911117"/>
                  <a:pt x="11603442" y="3911117"/>
                  <a:pt x="11599949" y="3911117"/>
                </a:cubicBezTo>
                <a:cubicBezTo>
                  <a:pt x="11599949" y="3911117"/>
                  <a:pt x="11599949" y="3911117"/>
                  <a:pt x="11509124" y="3865206"/>
                </a:cubicBezTo>
                <a:cubicBezTo>
                  <a:pt x="11505632" y="3865206"/>
                  <a:pt x="11502138" y="3861674"/>
                  <a:pt x="11502138" y="3858143"/>
                </a:cubicBezTo>
                <a:cubicBezTo>
                  <a:pt x="11502138" y="3858143"/>
                  <a:pt x="11502138" y="3854611"/>
                  <a:pt x="11505632" y="3851079"/>
                </a:cubicBezTo>
                <a:cubicBezTo>
                  <a:pt x="11537070" y="3819295"/>
                  <a:pt x="11568509" y="3798106"/>
                  <a:pt x="11613922" y="3787510"/>
                </a:cubicBezTo>
                <a:close/>
                <a:moveTo>
                  <a:pt x="11532772" y="3752578"/>
                </a:moveTo>
                <a:cubicBezTo>
                  <a:pt x="11536265" y="3752578"/>
                  <a:pt x="11539758" y="3756273"/>
                  <a:pt x="11539758" y="3759968"/>
                </a:cubicBezTo>
                <a:cubicBezTo>
                  <a:pt x="11539758" y="3763663"/>
                  <a:pt x="11539758" y="3763663"/>
                  <a:pt x="11536265" y="3763663"/>
                </a:cubicBezTo>
                <a:cubicBezTo>
                  <a:pt x="11536265" y="3763663"/>
                  <a:pt x="11536265" y="3763663"/>
                  <a:pt x="11529278" y="3767358"/>
                </a:cubicBezTo>
                <a:cubicBezTo>
                  <a:pt x="11529278" y="3767358"/>
                  <a:pt x="11529278" y="3767358"/>
                  <a:pt x="11525785" y="3759968"/>
                </a:cubicBezTo>
                <a:cubicBezTo>
                  <a:pt x="11525785" y="3759968"/>
                  <a:pt x="11525785" y="3759968"/>
                  <a:pt x="11522292" y="3759968"/>
                </a:cubicBezTo>
                <a:cubicBezTo>
                  <a:pt x="11525785" y="3756273"/>
                  <a:pt x="11529278" y="3756273"/>
                  <a:pt x="11532772" y="3752578"/>
                </a:cubicBezTo>
                <a:close/>
                <a:moveTo>
                  <a:pt x="11529297" y="3745381"/>
                </a:moveTo>
                <a:cubicBezTo>
                  <a:pt x="11525746" y="3748931"/>
                  <a:pt x="11518645" y="3752483"/>
                  <a:pt x="11511543" y="3756033"/>
                </a:cubicBezTo>
                <a:cubicBezTo>
                  <a:pt x="11511543" y="3756033"/>
                  <a:pt x="11511543" y="3756033"/>
                  <a:pt x="11515094" y="3759584"/>
                </a:cubicBezTo>
                <a:lnTo>
                  <a:pt x="11532848" y="3791542"/>
                </a:lnTo>
                <a:cubicBezTo>
                  <a:pt x="11536399" y="3791542"/>
                  <a:pt x="11536399" y="3787990"/>
                  <a:pt x="11539950" y="3787990"/>
                </a:cubicBezTo>
                <a:cubicBezTo>
                  <a:pt x="11539950" y="3787990"/>
                  <a:pt x="11539950" y="3787990"/>
                  <a:pt x="11532848" y="3773787"/>
                </a:cubicBezTo>
                <a:cubicBezTo>
                  <a:pt x="11532848" y="3773787"/>
                  <a:pt x="11532848" y="3773787"/>
                  <a:pt x="11539950" y="3770237"/>
                </a:cubicBezTo>
                <a:cubicBezTo>
                  <a:pt x="11539950" y="3770237"/>
                  <a:pt x="11539950" y="3770237"/>
                  <a:pt x="11554153" y="3780889"/>
                </a:cubicBezTo>
                <a:cubicBezTo>
                  <a:pt x="11557704" y="3777338"/>
                  <a:pt x="11557704" y="3777338"/>
                  <a:pt x="11561255" y="3777338"/>
                </a:cubicBezTo>
                <a:cubicBezTo>
                  <a:pt x="11561255" y="3777338"/>
                  <a:pt x="11561255" y="3777338"/>
                  <a:pt x="11547052" y="3763135"/>
                </a:cubicBezTo>
                <a:cubicBezTo>
                  <a:pt x="11547052" y="3763135"/>
                  <a:pt x="11547052" y="3763135"/>
                  <a:pt x="11547052" y="3759584"/>
                </a:cubicBezTo>
                <a:cubicBezTo>
                  <a:pt x="11550602" y="3752483"/>
                  <a:pt x="11539950" y="3741830"/>
                  <a:pt x="11529297" y="3745381"/>
                </a:cubicBezTo>
                <a:close/>
                <a:moveTo>
                  <a:pt x="11750205" y="3739143"/>
                </a:moveTo>
                <a:cubicBezTo>
                  <a:pt x="11753748" y="3763327"/>
                  <a:pt x="11753748" y="3763327"/>
                  <a:pt x="11753748" y="3763327"/>
                </a:cubicBezTo>
                <a:cubicBezTo>
                  <a:pt x="11746663" y="3780601"/>
                  <a:pt x="11746663" y="3780601"/>
                  <a:pt x="11746663" y="3780601"/>
                </a:cubicBezTo>
                <a:lnTo>
                  <a:pt x="11753748" y="3787510"/>
                </a:lnTo>
                <a:cubicBezTo>
                  <a:pt x="11760832" y="3770236"/>
                  <a:pt x="11760832" y="3770236"/>
                  <a:pt x="11760832" y="3770236"/>
                </a:cubicBezTo>
                <a:cubicBezTo>
                  <a:pt x="11785626" y="3756417"/>
                  <a:pt x="11785626" y="3756417"/>
                  <a:pt x="11785626" y="3756417"/>
                </a:cubicBezTo>
                <a:cubicBezTo>
                  <a:pt x="11785626" y="3756417"/>
                  <a:pt x="11782084" y="3752962"/>
                  <a:pt x="11778543" y="3752962"/>
                </a:cubicBezTo>
                <a:cubicBezTo>
                  <a:pt x="11760832" y="3759872"/>
                  <a:pt x="11760832" y="3759872"/>
                  <a:pt x="11760832" y="3759872"/>
                </a:cubicBezTo>
                <a:cubicBezTo>
                  <a:pt x="11757290" y="3742597"/>
                  <a:pt x="11757290" y="3742597"/>
                  <a:pt x="11757290" y="3742597"/>
                </a:cubicBezTo>
                <a:cubicBezTo>
                  <a:pt x="11753748" y="3739143"/>
                  <a:pt x="11753748" y="3739143"/>
                  <a:pt x="11750205" y="3739143"/>
                </a:cubicBezTo>
                <a:close/>
                <a:moveTo>
                  <a:pt x="11715224" y="3735113"/>
                </a:moveTo>
                <a:cubicBezTo>
                  <a:pt x="11718717" y="3735113"/>
                  <a:pt x="11722211" y="3735113"/>
                  <a:pt x="11725705" y="3738472"/>
                </a:cubicBezTo>
                <a:cubicBezTo>
                  <a:pt x="11725705" y="3738472"/>
                  <a:pt x="11729197" y="3738472"/>
                  <a:pt x="11729197" y="3741831"/>
                </a:cubicBezTo>
                <a:cubicBezTo>
                  <a:pt x="11729197" y="3745189"/>
                  <a:pt x="11725705" y="3748548"/>
                  <a:pt x="11722211" y="3748548"/>
                </a:cubicBezTo>
                <a:cubicBezTo>
                  <a:pt x="11722211" y="3748548"/>
                  <a:pt x="11722211" y="3748548"/>
                  <a:pt x="11711731" y="3745189"/>
                </a:cubicBezTo>
                <a:lnTo>
                  <a:pt x="11711731" y="3741831"/>
                </a:lnTo>
                <a:cubicBezTo>
                  <a:pt x="11711731" y="3741831"/>
                  <a:pt x="11711731" y="3741831"/>
                  <a:pt x="11715224" y="3735113"/>
                </a:cubicBezTo>
                <a:close/>
                <a:moveTo>
                  <a:pt x="11582079" y="3734608"/>
                </a:moveTo>
                <a:cubicBezTo>
                  <a:pt x="11589134" y="3731081"/>
                  <a:pt x="11596187" y="3738136"/>
                  <a:pt x="11596187" y="3745189"/>
                </a:cubicBezTo>
                <a:cubicBezTo>
                  <a:pt x="11596187" y="3752243"/>
                  <a:pt x="11589134" y="3759296"/>
                  <a:pt x="11582079" y="3759296"/>
                </a:cubicBezTo>
                <a:cubicBezTo>
                  <a:pt x="11575026" y="3759296"/>
                  <a:pt x="11567972" y="3755770"/>
                  <a:pt x="11567972" y="3748716"/>
                </a:cubicBezTo>
                <a:cubicBezTo>
                  <a:pt x="11567972" y="3748716"/>
                  <a:pt x="11567972" y="3748716"/>
                  <a:pt x="11567972" y="3745189"/>
                </a:cubicBezTo>
                <a:cubicBezTo>
                  <a:pt x="11567972" y="3738136"/>
                  <a:pt x="11575026" y="3734608"/>
                  <a:pt x="11582079" y="3734608"/>
                </a:cubicBezTo>
                <a:close/>
                <a:moveTo>
                  <a:pt x="11670081" y="3728394"/>
                </a:moveTo>
                <a:cubicBezTo>
                  <a:pt x="11670081" y="3728394"/>
                  <a:pt x="11670081" y="3728394"/>
                  <a:pt x="11673440" y="3738874"/>
                </a:cubicBezTo>
                <a:cubicBezTo>
                  <a:pt x="11673440" y="3738874"/>
                  <a:pt x="11673440" y="3738874"/>
                  <a:pt x="11676799" y="3745861"/>
                </a:cubicBezTo>
                <a:cubicBezTo>
                  <a:pt x="11673440" y="3745861"/>
                  <a:pt x="11666722" y="3745861"/>
                  <a:pt x="11663363" y="3745861"/>
                </a:cubicBezTo>
                <a:lnTo>
                  <a:pt x="11666722" y="3738874"/>
                </a:lnTo>
                <a:cubicBezTo>
                  <a:pt x="11666722" y="3738874"/>
                  <a:pt x="11666722" y="3738874"/>
                  <a:pt x="11670081" y="3728394"/>
                </a:cubicBezTo>
                <a:close/>
                <a:moveTo>
                  <a:pt x="11578609" y="3727878"/>
                </a:moveTo>
                <a:cubicBezTo>
                  <a:pt x="11568195" y="3727878"/>
                  <a:pt x="11561254" y="3734906"/>
                  <a:pt x="11561254" y="3745448"/>
                </a:cubicBezTo>
                <a:cubicBezTo>
                  <a:pt x="11561254" y="3748961"/>
                  <a:pt x="11561254" y="3748961"/>
                  <a:pt x="11561254" y="3748961"/>
                </a:cubicBezTo>
                <a:cubicBezTo>
                  <a:pt x="11561254" y="3759503"/>
                  <a:pt x="11571666" y="3770045"/>
                  <a:pt x="11582079" y="3766531"/>
                </a:cubicBezTo>
                <a:cubicBezTo>
                  <a:pt x="11595963" y="3766531"/>
                  <a:pt x="11602904" y="3759503"/>
                  <a:pt x="11602904" y="3745448"/>
                </a:cubicBezTo>
                <a:cubicBezTo>
                  <a:pt x="11602904" y="3734906"/>
                  <a:pt x="11592492" y="3724364"/>
                  <a:pt x="11578609" y="3727878"/>
                </a:cubicBezTo>
                <a:close/>
                <a:moveTo>
                  <a:pt x="11708922" y="3724364"/>
                </a:moveTo>
                <a:cubicBezTo>
                  <a:pt x="11708922" y="3724364"/>
                  <a:pt x="11708922" y="3724364"/>
                  <a:pt x="11705380" y="3742118"/>
                </a:cubicBezTo>
                <a:cubicBezTo>
                  <a:pt x="11705380" y="3742118"/>
                  <a:pt x="11705380" y="3742118"/>
                  <a:pt x="11698296" y="3763423"/>
                </a:cubicBezTo>
                <a:cubicBezTo>
                  <a:pt x="11701837" y="3766974"/>
                  <a:pt x="11705380" y="3766974"/>
                  <a:pt x="11708922" y="3766974"/>
                </a:cubicBezTo>
                <a:lnTo>
                  <a:pt x="11712464" y="3752771"/>
                </a:lnTo>
                <a:cubicBezTo>
                  <a:pt x="11712464" y="3752771"/>
                  <a:pt x="11712464" y="3752771"/>
                  <a:pt x="11719548" y="3752771"/>
                </a:cubicBezTo>
                <a:cubicBezTo>
                  <a:pt x="11719548" y="3752771"/>
                  <a:pt x="11719548" y="3752771"/>
                  <a:pt x="11723090" y="3770525"/>
                </a:cubicBezTo>
                <a:cubicBezTo>
                  <a:pt x="11726632" y="3774076"/>
                  <a:pt x="11726632" y="3774076"/>
                  <a:pt x="11730175" y="3774076"/>
                </a:cubicBezTo>
                <a:cubicBezTo>
                  <a:pt x="11730175" y="3774076"/>
                  <a:pt x="11730175" y="3774076"/>
                  <a:pt x="11726632" y="3756322"/>
                </a:cubicBezTo>
                <a:cubicBezTo>
                  <a:pt x="11733717" y="3752771"/>
                  <a:pt x="11737259" y="3745669"/>
                  <a:pt x="11737259" y="3742118"/>
                </a:cubicBezTo>
                <a:cubicBezTo>
                  <a:pt x="11737259" y="3735017"/>
                  <a:pt x="11733717" y="3731466"/>
                  <a:pt x="11730175" y="3731466"/>
                </a:cubicBezTo>
                <a:cubicBezTo>
                  <a:pt x="11723090" y="3727915"/>
                  <a:pt x="11716006" y="3724364"/>
                  <a:pt x="11708922" y="3724364"/>
                </a:cubicBezTo>
                <a:close/>
                <a:moveTo>
                  <a:pt x="11666295" y="3717646"/>
                </a:moveTo>
                <a:cubicBezTo>
                  <a:pt x="11666295" y="3717646"/>
                  <a:pt x="11666295" y="3717646"/>
                  <a:pt x="11659211" y="3738730"/>
                </a:cubicBezTo>
                <a:cubicBezTo>
                  <a:pt x="11659211" y="3738730"/>
                  <a:pt x="11659211" y="3738730"/>
                  <a:pt x="11648585" y="3759813"/>
                </a:cubicBezTo>
                <a:cubicBezTo>
                  <a:pt x="11652127" y="3759813"/>
                  <a:pt x="11652127" y="3759813"/>
                  <a:pt x="11655669" y="3759813"/>
                </a:cubicBezTo>
                <a:lnTo>
                  <a:pt x="11659211" y="3752785"/>
                </a:lnTo>
                <a:cubicBezTo>
                  <a:pt x="11666295" y="3752785"/>
                  <a:pt x="11669838" y="3752785"/>
                  <a:pt x="11676922" y="3752785"/>
                </a:cubicBezTo>
                <a:cubicBezTo>
                  <a:pt x="11676922" y="3752785"/>
                  <a:pt x="11676922" y="3752785"/>
                  <a:pt x="11680464" y="3759813"/>
                </a:cubicBezTo>
                <a:cubicBezTo>
                  <a:pt x="11684006" y="3759813"/>
                  <a:pt x="11684006" y="3763327"/>
                  <a:pt x="11687548" y="3763327"/>
                </a:cubicBezTo>
                <a:cubicBezTo>
                  <a:pt x="11687548" y="3763327"/>
                  <a:pt x="11687548" y="3763327"/>
                  <a:pt x="11680464" y="3738730"/>
                </a:cubicBezTo>
                <a:cubicBezTo>
                  <a:pt x="11680464" y="3738730"/>
                  <a:pt x="11680464" y="3738730"/>
                  <a:pt x="11676922" y="3717646"/>
                </a:cubicBezTo>
                <a:cubicBezTo>
                  <a:pt x="11676922" y="3717646"/>
                  <a:pt x="11676922" y="3717646"/>
                  <a:pt x="11666295" y="3717646"/>
                </a:cubicBezTo>
                <a:close/>
                <a:moveTo>
                  <a:pt x="11645898" y="3717646"/>
                </a:moveTo>
                <a:cubicBezTo>
                  <a:pt x="11628187" y="3717646"/>
                  <a:pt x="11621103" y="3717646"/>
                  <a:pt x="11606934" y="3721117"/>
                </a:cubicBezTo>
                <a:cubicBezTo>
                  <a:pt x="11606934" y="3728058"/>
                  <a:pt x="11606934" y="3728058"/>
                  <a:pt x="11606934" y="3728058"/>
                </a:cubicBezTo>
                <a:lnTo>
                  <a:pt x="11621103" y="3724588"/>
                </a:lnTo>
                <a:cubicBezTo>
                  <a:pt x="11624645" y="3759296"/>
                  <a:pt x="11624645" y="3759296"/>
                  <a:pt x="11624645" y="3759296"/>
                </a:cubicBezTo>
                <a:cubicBezTo>
                  <a:pt x="11635271" y="3759296"/>
                  <a:pt x="11635271" y="3759296"/>
                  <a:pt x="11635271" y="3759296"/>
                </a:cubicBezTo>
                <a:cubicBezTo>
                  <a:pt x="11631729" y="3724588"/>
                  <a:pt x="11631729" y="3724588"/>
                  <a:pt x="11631729" y="3724588"/>
                </a:cubicBezTo>
                <a:cubicBezTo>
                  <a:pt x="11645898" y="3724588"/>
                  <a:pt x="11645898" y="3724588"/>
                  <a:pt x="11645898" y="3724588"/>
                </a:cubicBezTo>
                <a:cubicBezTo>
                  <a:pt x="11645898" y="3717646"/>
                  <a:pt x="11645898" y="3717646"/>
                  <a:pt x="11645898" y="3717646"/>
                </a:cubicBezTo>
                <a:close/>
                <a:moveTo>
                  <a:pt x="11196257" y="3717645"/>
                </a:moveTo>
                <a:cubicBezTo>
                  <a:pt x="11214171" y="3717645"/>
                  <a:pt x="11221336" y="3735112"/>
                  <a:pt x="11221336" y="3752577"/>
                </a:cubicBezTo>
                <a:lnTo>
                  <a:pt x="11167595" y="3752577"/>
                </a:lnTo>
                <a:cubicBezTo>
                  <a:pt x="11167595" y="3735112"/>
                  <a:pt x="11178343" y="3717645"/>
                  <a:pt x="11196257" y="3717645"/>
                </a:cubicBezTo>
                <a:close/>
                <a:moveTo>
                  <a:pt x="11648585" y="3710929"/>
                </a:moveTo>
                <a:cubicBezTo>
                  <a:pt x="11711759" y="3710929"/>
                  <a:pt x="11767914" y="3731888"/>
                  <a:pt x="11813539" y="3766820"/>
                </a:cubicBezTo>
                <a:cubicBezTo>
                  <a:pt x="11820558" y="3773807"/>
                  <a:pt x="11820558" y="3777300"/>
                  <a:pt x="11817049" y="3780793"/>
                </a:cubicBezTo>
                <a:cubicBezTo>
                  <a:pt x="11817049" y="3780793"/>
                  <a:pt x="11817049" y="3780793"/>
                  <a:pt x="11788972" y="3812233"/>
                </a:cubicBezTo>
                <a:cubicBezTo>
                  <a:pt x="11785462" y="3815725"/>
                  <a:pt x="11781952" y="3815725"/>
                  <a:pt x="11774933" y="3812233"/>
                </a:cubicBezTo>
                <a:cubicBezTo>
                  <a:pt x="11739837" y="3784287"/>
                  <a:pt x="11694210" y="3766820"/>
                  <a:pt x="11648585" y="3766820"/>
                </a:cubicBezTo>
                <a:cubicBezTo>
                  <a:pt x="11599450" y="3766820"/>
                  <a:pt x="11557334" y="3784287"/>
                  <a:pt x="11522236" y="3812233"/>
                </a:cubicBezTo>
                <a:cubicBezTo>
                  <a:pt x="11515217" y="3815725"/>
                  <a:pt x="11511708" y="3815725"/>
                  <a:pt x="11508198" y="3812233"/>
                </a:cubicBezTo>
                <a:cubicBezTo>
                  <a:pt x="11508198" y="3812233"/>
                  <a:pt x="11508198" y="3812233"/>
                  <a:pt x="11480121" y="3780793"/>
                </a:cubicBezTo>
                <a:cubicBezTo>
                  <a:pt x="11476611" y="3777300"/>
                  <a:pt x="11476611" y="3773807"/>
                  <a:pt x="11483630" y="3766820"/>
                </a:cubicBezTo>
                <a:cubicBezTo>
                  <a:pt x="11529256" y="3731888"/>
                  <a:pt x="11585411" y="3710929"/>
                  <a:pt x="11648585" y="3710929"/>
                </a:cubicBezTo>
                <a:close/>
                <a:moveTo>
                  <a:pt x="11196481" y="3710928"/>
                </a:moveTo>
                <a:cubicBezTo>
                  <a:pt x="11172113" y="3710928"/>
                  <a:pt x="11158189" y="3728442"/>
                  <a:pt x="11158189" y="3759968"/>
                </a:cubicBezTo>
                <a:cubicBezTo>
                  <a:pt x="11158189" y="3787990"/>
                  <a:pt x="11168632" y="3809007"/>
                  <a:pt x="11199962" y="3809007"/>
                </a:cubicBezTo>
                <a:cubicBezTo>
                  <a:pt x="11206924" y="3809007"/>
                  <a:pt x="11220848" y="3805504"/>
                  <a:pt x="11227810" y="3802001"/>
                </a:cubicBezTo>
                <a:lnTo>
                  <a:pt x="11227810" y="3791493"/>
                </a:lnTo>
                <a:cubicBezTo>
                  <a:pt x="11220848" y="3794996"/>
                  <a:pt x="11210404" y="3798498"/>
                  <a:pt x="11199962" y="3798498"/>
                </a:cubicBezTo>
                <a:cubicBezTo>
                  <a:pt x="11179076" y="3798498"/>
                  <a:pt x="11168632" y="3780984"/>
                  <a:pt x="11168632" y="3763471"/>
                </a:cubicBezTo>
                <a:cubicBezTo>
                  <a:pt x="11168632" y="3763471"/>
                  <a:pt x="11168632" y="3763471"/>
                  <a:pt x="11234772" y="3763471"/>
                </a:cubicBezTo>
                <a:cubicBezTo>
                  <a:pt x="11234772" y="3763471"/>
                  <a:pt x="11234772" y="3763471"/>
                  <a:pt x="11234772" y="3756465"/>
                </a:cubicBezTo>
                <a:cubicBezTo>
                  <a:pt x="11234772" y="3731945"/>
                  <a:pt x="11224329" y="3710928"/>
                  <a:pt x="11196481" y="3710928"/>
                </a:cubicBezTo>
                <a:close/>
                <a:moveTo>
                  <a:pt x="10947253" y="3674652"/>
                </a:moveTo>
                <a:lnTo>
                  <a:pt x="10947253" y="3685400"/>
                </a:lnTo>
                <a:lnTo>
                  <a:pt x="10986216" y="3685400"/>
                </a:lnTo>
                <a:lnTo>
                  <a:pt x="10986216" y="3804976"/>
                </a:lnTo>
                <a:lnTo>
                  <a:pt x="10999652" y="3804976"/>
                </a:lnTo>
                <a:lnTo>
                  <a:pt x="10999652" y="3685400"/>
                </a:lnTo>
                <a:lnTo>
                  <a:pt x="11038614" y="3685400"/>
                </a:lnTo>
                <a:lnTo>
                  <a:pt x="11038614" y="3674652"/>
                </a:lnTo>
                <a:close/>
                <a:moveTo>
                  <a:pt x="11060111" y="3663903"/>
                </a:moveTo>
                <a:lnTo>
                  <a:pt x="11060111" y="3804976"/>
                </a:lnTo>
                <a:cubicBezTo>
                  <a:pt x="11060111" y="3804976"/>
                  <a:pt x="11060111" y="3804976"/>
                  <a:pt x="11070476" y="3804976"/>
                </a:cubicBezTo>
                <a:cubicBezTo>
                  <a:pt x="11070476" y="3804976"/>
                  <a:pt x="11070476" y="3804976"/>
                  <a:pt x="11070476" y="3755600"/>
                </a:cubicBezTo>
                <a:cubicBezTo>
                  <a:pt x="11070476" y="3737966"/>
                  <a:pt x="11077385" y="3716806"/>
                  <a:pt x="11098115" y="3716806"/>
                </a:cubicBezTo>
                <a:cubicBezTo>
                  <a:pt x="11118844" y="3716806"/>
                  <a:pt x="11118844" y="3730913"/>
                  <a:pt x="11118844" y="3748547"/>
                </a:cubicBezTo>
                <a:cubicBezTo>
                  <a:pt x="11118844" y="3748547"/>
                  <a:pt x="11118844" y="3748547"/>
                  <a:pt x="11118844" y="3804976"/>
                </a:cubicBezTo>
                <a:cubicBezTo>
                  <a:pt x="11118844" y="3804976"/>
                  <a:pt x="11118844" y="3804976"/>
                  <a:pt x="11132662" y="3804976"/>
                </a:cubicBezTo>
                <a:cubicBezTo>
                  <a:pt x="11132662" y="3804976"/>
                  <a:pt x="11132662" y="3804976"/>
                  <a:pt x="11132662" y="3748547"/>
                </a:cubicBezTo>
                <a:cubicBezTo>
                  <a:pt x="11132662" y="3723859"/>
                  <a:pt x="11125753" y="3709752"/>
                  <a:pt x="11101569" y="3709752"/>
                </a:cubicBezTo>
                <a:cubicBezTo>
                  <a:pt x="11087750" y="3709752"/>
                  <a:pt x="11077385" y="3716806"/>
                  <a:pt x="11070476" y="3727386"/>
                </a:cubicBezTo>
                <a:cubicBezTo>
                  <a:pt x="11070476" y="3727386"/>
                  <a:pt x="11070476" y="3727386"/>
                  <a:pt x="11070476" y="3663903"/>
                </a:cubicBezTo>
                <a:cubicBezTo>
                  <a:pt x="11070476" y="3663903"/>
                  <a:pt x="11070476" y="3663903"/>
                  <a:pt x="11060111" y="3663903"/>
                </a:cubicBezTo>
                <a:close/>
                <a:moveTo>
                  <a:pt x="11638739" y="3639720"/>
                </a:moveTo>
                <a:cubicBezTo>
                  <a:pt x="11628222" y="3657341"/>
                  <a:pt x="11624716" y="3674962"/>
                  <a:pt x="11624716" y="3692583"/>
                </a:cubicBezTo>
                <a:cubicBezTo>
                  <a:pt x="11621210" y="3692583"/>
                  <a:pt x="11603681" y="3696107"/>
                  <a:pt x="11600176" y="3696107"/>
                </a:cubicBezTo>
                <a:cubicBezTo>
                  <a:pt x="11596669" y="3678486"/>
                  <a:pt x="11586152" y="3660865"/>
                  <a:pt x="11575635" y="3650293"/>
                </a:cubicBezTo>
                <a:cubicBezTo>
                  <a:pt x="11575635" y="3650293"/>
                  <a:pt x="11575635" y="3650293"/>
                  <a:pt x="11572129" y="3650293"/>
                </a:cubicBezTo>
                <a:cubicBezTo>
                  <a:pt x="11565117" y="3650293"/>
                  <a:pt x="11558106" y="3653817"/>
                  <a:pt x="11551094" y="3653817"/>
                </a:cubicBezTo>
                <a:cubicBezTo>
                  <a:pt x="11551094" y="3653817"/>
                  <a:pt x="11551094" y="3653817"/>
                  <a:pt x="11551094" y="3657341"/>
                </a:cubicBezTo>
                <a:cubicBezTo>
                  <a:pt x="11547588" y="3664390"/>
                  <a:pt x="11547588" y="3671438"/>
                  <a:pt x="11547588" y="3682010"/>
                </a:cubicBezTo>
                <a:cubicBezTo>
                  <a:pt x="11547588" y="3692583"/>
                  <a:pt x="11547588" y="3699631"/>
                  <a:pt x="11551094" y="3710204"/>
                </a:cubicBezTo>
                <a:cubicBezTo>
                  <a:pt x="11547588" y="3710204"/>
                  <a:pt x="11530059" y="3717252"/>
                  <a:pt x="11530059" y="3717252"/>
                </a:cubicBezTo>
                <a:cubicBezTo>
                  <a:pt x="11519542" y="3703155"/>
                  <a:pt x="11505518" y="3689059"/>
                  <a:pt x="11491495" y="3682010"/>
                </a:cubicBezTo>
                <a:cubicBezTo>
                  <a:pt x="11484484" y="3682010"/>
                  <a:pt x="11477472" y="3689059"/>
                  <a:pt x="11470460" y="3692583"/>
                </a:cubicBezTo>
                <a:cubicBezTo>
                  <a:pt x="11470460" y="3710204"/>
                  <a:pt x="11473966" y="3727825"/>
                  <a:pt x="11484484" y="3745445"/>
                </a:cubicBezTo>
                <a:cubicBezTo>
                  <a:pt x="11480978" y="3745445"/>
                  <a:pt x="11470460" y="3756018"/>
                  <a:pt x="11466954" y="3756018"/>
                </a:cubicBezTo>
                <a:cubicBezTo>
                  <a:pt x="11456437" y="3745445"/>
                  <a:pt x="11438908" y="3734873"/>
                  <a:pt x="11421379" y="3731349"/>
                </a:cubicBezTo>
                <a:cubicBezTo>
                  <a:pt x="11414367" y="3734873"/>
                  <a:pt x="11407356" y="3741921"/>
                  <a:pt x="11403850" y="3745445"/>
                </a:cubicBezTo>
                <a:cubicBezTo>
                  <a:pt x="11403850" y="3745445"/>
                  <a:pt x="11403850" y="3745445"/>
                  <a:pt x="11403850" y="3748969"/>
                </a:cubicBezTo>
                <a:cubicBezTo>
                  <a:pt x="11407356" y="3763067"/>
                  <a:pt x="11417873" y="3780687"/>
                  <a:pt x="11431896" y="3794784"/>
                </a:cubicBezTo>
                <a:cubicBezTo>
                  <a:pt x="11428390" y="3794784"/>
                  <a:pt x="11417873" y="3812405"/>
                  <a:pt x="11417873" y="3812405"/>
                </a:cubicBezTo>
                <a:cubicBezTo>
                  <a:pt x="11400344" y="3805356"/>
                  <a:pt x="11382815" y="3798308"/>
                  <a:pt x="11365286" y="3798308"/>
                </a:cubicBezTo>
                <a:cubicBezTo>
                  <a:pt x="11361780" y="3805356"/>
                  <a:pt x="11354768" y="3812405"/>
                  <a:pt x="11354768" y="3819453"/>
                </a:cubicBezTo>
                <a:cubicBezTo>
                  <a:pt x="11361780" y="3833550"/>
                  <a:pt x="11375803" y="3847646"/>
                  <a:pt x="11389827" y="3858220"/>
                </a:cubicBezTo>
                <a:cubicBezTo>
                  <a:pt x="11389827" y="3861744"/>
                  <a:pt x="11382815" y="3875840"/>
                  <a:pt x="11382815" y="3879364"/>
                </a:cubicBezTo>
                <a:cubicBezTo>
                  <a:pt x="11365286" y="3872316"/>
                  <a:pt x="11344251" y="3872316"/>
                  <a:pt x="11330228" y="3879364"/>
                </a:cubicBezTo>
                <a:cubicBezTo>
                  <a:pt x="11326722" y="3886413"/>
                  <a:pt x="11323216" y="3893461"/>
                  <a:pt x="11323216" y="3900509"/>
                </a:cubicBezTo>
                <a:cubicBezTo>
                  <a:pt x="11333733" y="3914606"/>
                  <a:pt x="11351262" y="3921654"/>
                  <a:pt x="11368791" y="3928703"/>
                </a:cubicBezTo>
                <a:cubicBezTo>
                  <a:pt x="11368791" y="3932227"/>
                  <a:pt x="11365286" y="3946323"/>
                  <a:pt x="11365286" y="3949847"/>
                </a:cubicBezTo>
                <a:cubicBezTo>
                  <a:pt x="11347757" y="3949847"/>
                  <a:pt x="11330228" y="3956896"/>
                  <a:pt x="11316205" y="3963945"/>
                </a:cubicBezTo>
                <a:cubicBezTo>
                  <a:pt x="11316205" y="3963945"/>
                  <a:pt x="11316205" y="3963945"/>
                  <a:pt x="11312698" y="3963945"/>
                </a:cubicBezTo>
                <a:cubicBezTo>
                  <a:pt x="11312698" y="3967469"/>
                  <a:pt x="11312698" y="3970993"/>
                  <a:pt x="11312698" y="3978041"/>
                </a:cubicBezTo>
                <a:cubicBezTo>
                  <a:pt x="11312698" y="3981565"/>
                  <a:pt x="11312698" y="3985089"/>
                  <a:pt x="11312698" y="3988614"/>
                </a:cubicBezTo>
                <a:cubicBezTo>
                  <a:pt x="11312698" y="3988614"/>
                  <a:pt x="11312698" y="3988614"/>
                  <a:pt x="11316205" y="3988614"/>
                </a:cubicBezTo>
                <a:cubicBezTo>
                  <a:pt x="11330228" y="3999187"/>
                  <a:pt x="11347757" y="4002711"/>
                  <a:pt x="11365286" y="4002711"/>
                </a:cubicBezTo>
                <a:cubicBezTo>
                  <a:pt x="11365286" y="4006235"/>
                  <a:pt x="11368791" y="4023856"/>
                  <a:pt x="11368791" y="4023856"/>
                </a:cubicBezTo>
                <a:cubicBezTo>
                  <a:pt x="11351262" y="4030904"/>
                  <a:pt x="11333733" y="4041476"/>
                  <a:pt x="11323216" y="4052049"/>
                </a:cubicBezTo>
                <a:cubicBezTo>
                  <a:pt x="11323216" y="4052049"/>
                  <a:pt x="11323216" y="4052049"/>
                  <a:pt x="11323216" y="4055573"/>
                </a:cubicBezTo>
                <a:cubicBezTo>
                  <a:pt x="11323216" y="4059098"/>
                  <a:pt x="11326722" y="4069670"/>
                  <a:pt x="11330228" y="4076718"/>
                </a:cubicBezTo>
                <a:cubicBezTo>
                  <a:pt x="11347757" y="4080242"/>
                  <a:pt x="11365286" y="4080242"/>
                  <a:pt x="11382815" y="4076718"/>
                </a:cubicBezTo>
                <a:cubicBezTo>
                  <a:pt x="11382815" y="4076718"/>
                  <a:pt x="11389827" y="4094339"/>
                  <a:pt x="11393332" y="4097864"/>
                </a:cubicBezTo>
                <a:cubicBezTo>
                  <a:pt x="11375803" y="4104912"/>
                  <a:pt x="11361780" y="4119008"/>
                  <a:pt x="11354768" y="4133105"/>
                </a:cubicBezTo>
                <a:cubicBezTo>
                  <a:pt x="11354768" y="4133105"/>
                  <a:pt x="11354768" y="4133105"/>
                  <a:pt x="11354768" y="4136629"/>
                </a:cubicBezTo>
                <a:cubicBezTo>
                  <a:pt x="11358274" y="4140153"/>
                  <a:pt x="11361780" y="4150726"/>
                  <a:pt x="11365286" y="4154250"/>
                </a:cubicBezTo>
                <a:cubicBezTo>
                  <a:pt x="11382815" y="4154250"/>
                  <a:pt x="11400344" y="4150726"/>
                  <a:pt x="11417873" y="4140153"/>
                </a:cubicBezTo>
                <a:cubicBezTo>
                  <a:pt x="11417873" y="4143678"/>
                  <a:pt x="11428390" y="4157774"/>
                  <a:pt x="11431896" y="4161299"/>
                </a:cubicBezTo>
                <a:cubicBezTo>
                  <a:pt x="11417873" y="4171871"/>
                  <a:pt x="11410861" y="4189491"/>
                  <a:pt x="11403850" y="4207113"/>
                </a:cubicBezTo>
                <a:cubicBezTo>
                  <a:pt x="11410861" y="4210637"/>
                  <a:pt x="11414367" y="4217685"/>
                  <a:pt x="11421379" y="4221209"/>
                </a:cubicBezTo>
                <a:cubicBezTo>
                  <a:pt x="11438908" y="4217685"/>
                  <a:pt x="11456437" y="4210637"/>
                  <a:pt x="11466954" y="4196541"/>
                </a:cubicBezTo>
                <a:cubicBezTo>
                  <a:pt x="11470460" y="4196541"/>
                  <a:pt x="11484484" y="4210637"/>
                  <a:pt x="11484484" y="4210637"/>
                </a:cubicBezTo>
                <a:cubicBezTo>
                  <a:pt x="11477472" y="4224733"/>
                  <a:pt x="11473966" y="4245879"/>
                  <a:pt x="11473966" y="4259975"/>
                </a:cubicBezTo>
                <a:cubicBezTo>
                  <a:pt x="11473966" y="4259975"/>
                  <a:pt x="11473966" y="4263500"/>
                  <a:pt x="11473966" y="4263500"/>
                </a:cubicBezTo>
                <a:cubicBezTo>
                  <a:pt x="11477472" y="4267024"/>
                  <a:pt x="11484484" y="4270548"/>
                  <a:pt x="11491495" y="4274072"/>
                </a:cubicBezTo>
                <a:cubicBezTo>
                  <a:pt x="11491495" y="4274072"/>
                  <a:pt x="11491495" y="4274072"/>
                  <a:pt x="11495001" y="4274072"/>
                </a:cubicBezTo>
                <a:cubicBezTo>
                  <a:pt x="11509024" y="4267024"/>
                  <a:pt x="11523047" y="4252927"/>
                  <a:pt x="11530059" y="4235306"/>
                </a:cubicBezTo>
                <a:cubicBezTo>
                  <a:pt x="11533564" y="4238830"/>
                  <a:pt x="11547588" y="4242355"/>
                  <a:pt x="11551094" y="4245879"/>
                </a:cubicBezTo>
                <a:cubicBezTo>
                  <a:pt x="11547588" y="4252927"/>
                  <a:pt x="11547588" y="4263500"/>
                  <a:pt x="11547588" y="4270548"/>
                </a:cubicBezTo>
                <a:cubicBezTo>
                  <a:pt x="11547588" y="4281120"/>
                  <a:pt x="11547588" y="4288169"/>
                  <a:pt x="11551094" y="4298742"/>
                </a:cubicBezTo>
                <a:cubicBezTo>
                  <a:pt x="11558106" y="4302266"/>
                  <a:pt x="11565117" y="4302266"/>
                  <a:pt x="11572129" y="4305790"/>
                </a:cubicBezTo>
                <a:cubicBezTo>
                  <a:pt x="11572129" y="4305790"/>
                  <a:pt x="11572129" y="4305790"/>
                  <a:pt x="11575635" y="4305790"/>
                </a:cubicBezTo>
                <a:cubicBezTo>
                  <a:pt x="11586152" y="4291693"/>
                  <a:pt x="11596669" y="4274072"/>
                  <a:pt x="11600176" y="4259975"/>
                </a:cubicBezTo>
                <a:cubicBezTo>
                  <a:pt x="11603681" y="4259975"/>
                  <a:pt x="11621210" y="4259975"/>
                  <a:pt x="11624716" y="4259975"/>
                </a:cubicBezTo>
                <a:cubicBezTo>
                  <a:pt x="11624716" y="4281120"/>
                  <a:pt x="11628222" y="4298742"/>
                  <a:pt x="11638739" y="4312838"/>
                </a:cubicBezTo>
                <a:cubicBezTo>
                  <a:pt x="11645751" y="4312838"/>
                  <a:pt x="11656268" y="4312838"/>
                  <a:pt x="11659774" y="4312838"/>
                </a:cubicBezTo>
                <a:cubicBezTo>
                  <a:pt x="11659774" y="4312838"/>
                  <a:pt x="11659774" y="4312838"/>
                  <a:pt x="11663280" y="4312838"/>
                </a:cubicBezTo>
                <a:cubicBezTo>
                  <a:pt x="11670291" y="4298742"/>
                  <a:pt x="11677303" y="4281120"/>
                  <a:pt x="11677303" y="4259975"/>
                </a:cubicBezTo>
                <a:cubicBezTo>
                  <a:pt x="11677303" y="4259975"/>
                  <a:pt x="11694832" y="4259975"/>
                  <a:pt x="11698339" y="4259975"/>
                </a:cubicBezTo>
                <a:cubicBezTo>
                  <a:pt x="11701844" y="4274072"/>
                  <a:pt x="11712361" y="4291693"/>
                  <a:pt x="11722879" y="4305790"/>
                </a:cubicBezTo>
                <a:cubicBezTo>
                  <a:pt x="11722879" y="4305790"/>
                  <a:pt x="11722879" y="4305790"/>
                  <a:pt x="11726385" y="4305790"/>
                </a:cubicBezTo>
                <a:cubicBezTo>
                  <a:pt x="11733396" y="4302266"/>
                  <a:pt x="11740408" y="4302266"/>
                  <a:pt x="11747420" y="4298742"/>
                </a:cubicBezTo>
                <a:cubicBezTo>
                  <a:pt x="11750925" y="4288169"/>
                  <a:pt x="11750925" y="4281120"/>
                  <a:pt x="11750925" y="4270548"/>
                </a:cubicBezTo>
                <a:cubicBezTo>
                  <a:pt x="11750925" y="4263500"/>
                  <a:pt x="11750925" y="4252927"/>
                  <a:pt x="11747420" y="4245879"/>
                </a:cubicBezTo>
                <a:cubicBezTo>
                  <a:pt x="11750925" y="4242355"/>
                  <a:pt x="11764949" y="4235306"/>
                  <a:pt x="11768454" y="4235306"/>
                </a:cubicBezTo>
                <a:cubicBezTo>
                  <a:pt x="11778972" y="4252927"/>
                  <a:pt x="11789490" y="4263500"/>
                  <a:pt x="11807019" y="4274072"/>
                </a:cubicBezTo>
                <a:cubicBezTo>
                  <a:pt x="11814030" y="4270548"/>
                  <a:pt x="11821042" y="4267024"/>
                  <a:pt x="11824547" y="4263500"/>
                </a:cubicBezTo>
                <a:cubicBezTo>
                  <a:pt x="11824547" y="4263500"/>
                  <a:pt x="11824547" y="4263500"/>
                  <a:pt x="11828054" y="4263500"/>
                </a:cubicBezTo>
                <a:cubicBezTo>
                  <a:pt x="11828054" y="4263500"/>
                  <a:pt x="11828054" y="4259975"/>
                  <a:pt x="11828054" y="4259975"/>
                </a:cubicBezTo>
                <a:cubicBezTo>
                  <a:pt x="11828054" y="4242355"/>
                  <a:pt x="11821042" y="4224733"/>
                  <a:pt x="11814030" y="4210637"/>
                </a:cubicBezTo>
                <a:cubicBezTo>
                  <a:pt x="11814030" y="4207113"/>
                  <a:pt x="11828054" y="4196541"/>
                  <a:pt x="11831559" y="4196541"/>
                </a:cubicBezTo>
                <a:cubicBezTo>
                  <a:pt x="11842076" y="4207113"/>
                  <a:pt x="11859606" y="4217685"/>
                  <a:pt x="11877135" y="4221209"/>
                </a:cubicBezTo>
                <a:cubicBezTo>
                  <a:pt x="11884146" y="4217685"/>
                  <a:pt x="11891158" y="4210637"/>
                  <a:pt x="11894664" y="4207113"/>
                </a:cubicBezTo>
                <a:cubicBezTo>
                  <a:pt x="11894664" y="4207113"/>
                  <a:pt x="11894664" y="4207113"/>
                  <a:pt x="11894664" y="4203589"/>
                </a:cubicBezTo>
                <a:cubicBezTo>
                  <a:pt x="11891158" y="4189491"/>
                  <a:pt x="11880641" y="4171871"/>
                  <a:pt x="11866617" y="4157774"/>
                </a:cubicBezTo>
                <a:cubicBezTo>
                  <a:pt x="11870123" y="4157774"/>
                  <a:pt x="11880641" y="4143678"/>
                  <a:pt x="11880641" y="4140153"/>
                </a:cubicBezTo>
                <a:cubicBezTo>
                  <a:pt x="11898170" y="4150726"/>
                  <a:pt x="11915699" y="4154250"/>
                  <a:pt x="11933228" y="4154250"/>
                </a:cubicBezTo>
                <a:cubicBezTo>
                  <a:pt x="11936734" y="4147202"/>
                  <a:pt x="11940239" y="4140153"/>
                  <a:pt x="11943746" y="4136629"/>
                </a:cubicBezTo>
                <a:cubicBezTo>
                  <a:pt x="11943746" y="4136629"/>
                  <a:pt x="11943746" y="4136629"/>
                  <a:pt x="11943746" y="4133105"/>
                </a:cubicBezTo>
                <a:cubicBezTo>
                  <a:pt x="11936734" y="4119008"/>
                  <a:pt x="11922710" y="4104912"/>
                  <a:pt x="11908688" y="4094339"/>
                </a:cubicBezTo>
                <a:cubicBezTo>
                  <a:pt x="11908688" y="4094339"/>
                  <a:pt x="11915699" y="4076718"/>
                  <a:pt x="11915699" y="4076718"/>
                </a:cubicBezTo>
                <a:cubicBezTo>
                  <a:pt x="11933228" y="4080242"/>
                  <a:pt x="11950757" y="4080242"/>
                  <a:pt x="11968286" y="4076718"/>
                </a:cubicBezTo>
                <a:cubicBezTo>
                  <a:pt x="11968286" y="4076718"/>
                  <a:pt x="11968286" y="4076718"/>
                  <a:pt x="11968286" y="4073194"/>
                </a:cubicBezTo>
                <a:cubicBezTo>
                  <a:pt x="11971792" y="4069670"/>
                  <a:pt x="11975298" y="4059098"/>
                  <a:pt x="11975298" y="4052049"/>
                </a:cubicBezTo>
                <a:cubicBezTo>
                  <a:pt x="11961275" y="4037952"/>
                  <a:pt x="11947251" y="4030904"/>
                  <a:pt x="11929722" y="4023856"/>
                </a:cubicBezTo>
                <a:cubicBezTo>
                  <a:pt x="11929722" y="4023856"/>
                  <a:pt x="11929722" y="4006235"/>
                  <a:pt x="11933228" y="4002711"/>
                </a:cubicBezTo>
                <a:cubicBezTo>
                  <a:pt x="11950757" y="4002711"/>
                  <a:pt x="11968286" y="3999187"/>
                  <a:pt x="11982310" y="3988614"/>
                </a:cubicBezTo>
                <a:cubicBezTo>
                  <a:pt x="11985815" y="3985089"/>
                  <a:pt x="11985815" y="3981565"/>
                  <a:pt x="11985815" y="3978041"/>
                </a:cubicBezTo>
                <a:cubicBezTo>
                  <a:pt x="11985815" y="3974517"/>
                  <a:pt x="11985815" y="3970993"/>
                  <a:pt x="11982310" y="3967469"/>
                </a:cubicBezTo>
                <a:cubicBezTo>
                  <a:pt x="11982310" y="3967469"/>
                  <a:pt x="11982310" y="3967469"/>
                  <a:pt x="11982310" y="3963945"/>
                </a:cubicBezTo>
                <a:cubicBezTo>
                  <a:pt x="11968286" y="3956896"/>
                  <a:pt x="11950757" y="3949847"/>
                  <a:pt x="11933228" y="3949847"/>
                </a:cubicBezTo>
                <a:cubicBezTo>
                  <a:pt x="11933228" y="3949847"/>
                  <a:pt x="11929722" y="3932227"/>
                  <a:pt x="11929722" y="3928703"/>
                </a:cubicBezTo>
                <a:cubicBezTo>
                  <a:pt x="11947251" y="3925179"/>
                  <a:pt x="11964780" y="3914606"/>
                  <a:pt x="11975298" y="3904034"/>
                </a:cubicBezTo>
                <a:cubicBezTo>
                  <a:pt x="11975298" y="3904034"/>
                  <a:pt x="11975298" y="3904034"/>
                  <a:pt x="11975298" y="3900509"/>
                </a:cubicBezTo>
                <a:cubicBezTo>
                  <a:pt x="11975298" y="3893461"/>
                  <a:pt x="11971792" y="3886413"/>
                  <a:pt x="11968286" y="3879364"/>
                </a:cubicBezTo>
                <a:cubicBezTo>
                  <a:pt x="11950757" y="3875840"/>
                  <a:pt x="11933228" y="3875840"/>
                  <a:pt x="11915699" y="3879364"/>
                </a:cubicBezTo>
                <a:cubicBezTo>
                  <a:pt x="11915699" y="3875840"/>
                  <a:pt x="11908688" y="3861744"/>
                  <a:pt x="11908688" y="3858220"/>
                </a:cubicBezTo>
                <a:cubicBezTo>
                  <a:pt x="11922710" y="3847646"/>
                  <a:pt x="11936734" y="3837074"/>
                  <a:pt x="11943746" y="3819453"/>
                </a:cubicBezTo>
                <a:cubicBezTo>
                  <a:pt x="11943746" y="3812405"/>
                  <a:pt x="11936734" y="3805356"/>
                  <a:pt x="11933228" y="3801832"/>
                </a:cubicBezTo>
                <a:cubicBezTo>
                  <a:pt x="11933228" y="3801832"/>
                  <a:pt x="11933228" y="3801832"/>
                  <a:pt x="11933228" y="3798308"/>
                </a:cubicBezTo>
                <a:cubicBezTo>
                  <a:pt x="11915699" y="3798308"/>
                  <a:pt x="11898170" y="3805356"/>
                  <a:pt x="11880641" y="3812405"/>
                </a:cubicBezTo>
                <a:cubicBezTo>
                  <a:pt x="11880641" y="3812405"/>
                  <a:pt x="11870123" y="3798308"/>
                  <a:pt x="11866617" y="3794784"/>
                </a:cubicBezTo>
                <a:cubicBezTo>
                  <a:pt x="11880641" y="3780687"/>
                  <a:pt x="11891158" y="3766591"/>
                  <a:pt x="11894664" y="3748969"/>
                </a:cubicBezTo>
                <a:cubicBezTo>
                  <a:pt x="11891158" y="3741921"/>
                  <a:pt x="11884146" y="3734873"/>
                  <a:pt x="11877135" y="3731349"/>
                </a:cubicBezTo>
                <a:cubicBezTo>
                  <a:pt x="11859606" y="3734873"/>
                  <a:pt x="11845583" y="3745445"/>
                  <a:pt x="11831559" y="3759543"/>
                </a:cubicBezTo>
                <a:cubicBezTo>
                  <a:pt x="11828054" y="3756018"/>
                  <a:pt x="11814030" y="3745445"/>
                  <a:pt x="11814030" y="3745445"/>
                </a:cubicBezTo>
                <a:cubicBezTo>
                  <a:pt x="11821042" y="3727825"/>
                  <a:pt x="11828054" y="3710204"/>
                  <a:pt x="11828054" y="3692583"/>
                </a:cubicBezTo>
                <a:cubicBezTo>
                  <a:pt x="11821042" y="3689059"/>
                  <a:pt x="11814030" y="3682010"/>
                  <a:pt x="11807019" y="3682010"/>
                </a:cubicBezTo>
                <a:cubicBezTo>
                  <a:pt x="11792995" y="3689059"/>
                  <a:pt x="11778972" y="3703155"/>
                  <a:pt x="11768454" y="3717252"/>
                </a:cubicBezTo>
                <a:cubicBezTo>
                  <a:pt x="11764949" y="3717252"/>
                  <a:pt x="11750925" y="3710204"/>
                  <a:pt x="11747420" y="3710204"/>
                </a:cubicBezTo>
                <a:cubicBezTo>
                  <a:pt x="11750925" y="3699631"/>
                  <a:pt x="11750925" y="3692583"/>
                  <a:pt x="11750925" y="3682010"/>
                </a:cubicBezTo>
                <a:cubicBezTo>
                  <a:pt x="11750925" y="3671438"/>
                  <a:pt x="11750925" y="3664390"/>
                  <a:pt x="11747420" y="3657341"/>
                </a:cubicBezTo>
                <a:cubicBezTo>
                  <a:pt x="11747420" y="3657341"/>
                  <a:pt x="11747420" y="3657341"/>
                  <a:pt x="11747420" y="3653817"/>
                </a:cubicBezTo>
                <a:cubicBezTo>
                  <a:pt x="11740408" y="3653817"/>
                  <a:pt x="11733396" y="3650293"/>
                  <a:pt x="11726385" y="3650293"/>
                </a:cubicBezTo>
                <a:cubicBezTo>
                  <a:pt x="11726385" y="3650293"/>
                  <a:pt x="11726385" y="3650293"/>
                  <a:pt x="11722879" y="3650293"/>
                </a:cubicBezTo>
                <a:cubicBezTo>
                  <a:pt x="11712361" y="3660865"/>
                  <a:pt x="11701844" y="3678486"/>
                  <a:pt x="11698339" y="3696107"/>
                </a:cubicBezTo>
                <a:cubicBezTo>
                  <a:pt x="11694832" y="3696107"/>
                  <a:pt x="11677303" y="3692583"/>
                  <a:pt x="11673798" y="3692583"/>
                </a:cubicBezTo>
                <a:cubicBezTo>
                  <a:pt x="11673798" y="3674962"/>
                  <a:pt x="11670291" y="3657341"/>
                  <a:pt x="11659774" y="3639720"/>
                </a:cubicBezTo>
                <a:cubicBezTo>
                  <a:pt x="11652763" y="3639720"/>
                  <a:pt x="11645751" y="3639720"/>
                  <a:pt x="11638739" y="3639720"/>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04E1962D-A3FF-4961-B681-98DBE7AF6994}"/>
              </a:ext>
            </a:extLst>
          </p:cNvPr>
          <p:cNvSpPr/>
          <p:nvPr userDrawn="1"/>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alpha val="0"/>
                  </a:prstClr>
                </a:solidFill>
                <a:effectLst/>
                <a:uLnTx/>
                <a:uFillTx/>
                <a:latin typeface="Calibri" panose="020F0502020204030204"/>
                <a:ea typeface="+mn-ea"/>
                <a:cs typeface="+mn-cs"/>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51263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099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alpha val="0"/>
                  </a:prstClr>
                </a:solidFill>
                <a:effectLst/>
                <a:uLnTx/>
                <a:uFillTx/>
                <a:latin typeface="Calibri" panose="020F0502020204030204"/>
                <a:ea typeface="+mn-ea"/>
                <a:cs typeface="+mn-cs"/>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C8C9AA1-7FD7-448C-922E-18DCDB044640}"/>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57046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9633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961DB-0D79-4A54-B221-B29001AAB4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740C11-AE83-45A6-BFC8-87794C4AC0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FB85F0-AD5B-4F84-8573-65A78F3812D9}"/>
              </a:ext>
            </a:extLst>
          </p:cNvPr>
          <p:cNvSpPr>
            <a:spLocks noGrp="1"/>
          </p:cNvSpPr>
          <p:nvPr>
            <p:ph type="dt" sz="half" idx="10"/>
          </p:nvPr>
        </p:nvSpPr>
        <p:spPr/>
        <p:txBody>
          <a:bodyPr/>
          <a:lstStyle/>
          <a:p>
            <a:fld id="{24645B9E-DC4F-4037-8669-99A86C22B857}" type="datetimeFigureOut">
              <a:rPr lang="en-US" smtClean="0"/>
              <a:t>2/20/2021</a:t>
            </a:fld>
            <a:endParaRPr lang="en-US" dirty="0"/>
          </a:p>
        </p:txBody>
      </p:sp>
      <p:sp>
        <p:nvSpPr>
          <p:cNvPr id="5" name="Footer Placeholder 4">
            <a:extLst>
              <a:ext uri="{FF2B5EF4-FFF2-40B4-BE49-F238E27FC236}">
                <a16:creationId xmlns:a16="http://schemas.microsoft.com/office/drawing/2014/main" id="{5F1218FB-B4B2-484D-9EF0-0AB56D31D82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3E268F3-265D-4093-B3ED-0EFE76235060}"/>
              </a:ext>
            </a:extLst>
          </p:cNvPr>
          <p:cNvSpPr>
            <a:spLocks noGrp="1"/>
          </p:cNvSpPr>
          <p:nvPr>
            <p:ph type="sldNum" sz="quarter" idx="12"/>
          </p:nvPr>
        </p:nvSpPr>
        <p:spPr/>
        <p:txBody>
          <a:bodyPr/>
          <a:lstStyle/>
          <a:p>
            <a:fld id="{A92DE1DE-D740-430C-8297-77D32AF937AE}" type="slidenum">
              <a:rPr lang="en-US" smtClean="0"/>
              <a:t>‹#›</a:t>
            </a:fld>
            <a:endParaRPr lang="en-US" dirty="0"/>
          </a:p>
        </p:txBody>
      </p:sp>
    </p:spTree>
    <p:extLst>
      <p:ext uri="{BB962C8B-B14F-4D97-AF65-F5344CB8AC3E}">
        <p14:creationId xmlns:p14="http://schemas.microsoft.com/office/powerpoint/2010/main" val="2850154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393E2-CABE-40EC-8950-CE16FD3BF5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39911F-B6E1-41AE-88FF-F3F3D3B13F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8C353F-D2E0-4224-BA27-7C5F07FEA921}"/>
              </a:ext>
            </a:extLst>
          </p:cNvPr>
          <p:cNvSpPr>
            <a:spLocks noGrp="1"/>
          </p:cNvSpPr>
          <p:nvPr>
            <p:ph type="dt" sz="half" idx="10"/>
          </p:nvPr>
        </p:nvSpPr>
        <p:spPr/>
        <p:txBody>
          <a:bodyPr/>
          <a:lstStyle/>
          <a:p>
            <a:fld id="{24645B9E-DC4F-4037-8669-99A86C22B857}" type="datetimeFigureOut">
              <a:rPr lang="en-US" smtClean="0"/>
              <a:t>2/20/2021</a:t>
            </a:fld>
            <a:endParaRPr lang="en-US" dirty="0"/>
          </a:p>
        </p:txBody>
      </p:sp>
      <p:sp>
        <p:nvSpPr>
          <p:cNvPr id="5" name="Footer Placeholder 4">
            <a:extLst>
              <a:ext uri="{FF2B5EF4-FFF2-40B4-BE49-F238E27FC236}">
                <a16:creationId xmlns:a16="http://schemas.microsoft.com/office/drawing/2014/main" id="{B1DBB695-0FFD-4D7A-BF5B-FDA6C5609D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63DF893-8C2D-4A8F-A59A-5E253405F0D6}"/>
              </a:ext>
            </a:extLst>
          </p:cNvPr>
          <p:cNvSpPr>
            <a:spLocks noGrp="1"/>
          </p:cNvSpPr>
          <p:nvPr>
            <p:ph type="sldNum" sz="quarter" idx="12"/>
          </p:nvPr>
        </p:nvSpPr>
        <p:spPr/>
        <p:txBody>
          <a:bodyPr/>
          <a:lstStyle/>
          <a:p>
            <a:fld id="{A92DE1DE-D740-430C-8297-77D32AF937AE}" type="slidenum">
              <a:rPr lang="en-US" smtClean="0"/>
              <a:t>‹#›</a:t>
            </a:fld>
            <a:endParaRPr lang="en-US" dirty="0"/>
          </a:p>
        </p:txBody>
      </p:sp>
    </p:spTree>
    <p:extLst>
      <p:ext uri="{BB962C8B-B14F-4D97-AF65-F5344CB8AC3E}">
        <p14:creationId xmlns:p14="http://schemas.microsoft.com/office/powerpoint/2010/main" val="2857593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7E4BB-B76F-46A4-ABC3-B983EB5051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F0C376-9889-4137-B608-BD93C67145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3E6C79-7BCD-4158-A151-6CA9FC5F47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D9F611-DFFE-42EC-8819-28D12FCEFEEB}"/>
              </a:ext>
            </a:extLst>
          </p:cNvPr>
          <p:cNvSpPr>
            <a:spLocks noGrp="1"/>
          </p:cNvSpPr>
          <p:nvPr>
            <p:ph type="dt" sz="half" idx="10"/>
          </p:nvPr>
        </p:nvSpPr>
        <p:spPr/>
        <p:txBody>
          <a:bodyPr/>
          <a:lstStyle/>
          <a:p>
            <a:fld id="{24645B9E-DC4F-4037-8669-99A86C22B857}" type="datetimeFigureOut">
              <a:rPr lang="en-US" smtClean="0"/>
              <a:t>2/20/2021</a:t>
            </a:fld>
            <a:endParaRPr lang="en-US" dirty="0"/>
          </a:p>
        </p:txBody>
      </p:sp>
      <p:sp>
        <p:nvSpPr>
          <p:cNvPr id="6" name="Footer Placeholder 5">
            <a:extLst>
              <a:ext uri="{FF2B5EF4-FFF2-40B4-BE49-F238E27FC236}">
                <a16:creationId xmlns:a16="http://schemas.microsoft.com/office/drawing/2014/main" id="{D228AE05-66AF-49FB-A6E3-16BDD7672A7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616F1C3-B85C-4CBB-88E6-AFD47B1F5373}"/>
              </a:ext>
            </a:extLst>
          </p:cNvPr>
          <p:cNvSpPr>
            <a:spLocks noGrp="1"/>
          </p:cNvSpPr>
          <p:nvPr>
            <p:ph type="sldNum" sz="quarter" idx="12"/>
          </p:nvPr>
        </p:nvSpPr>
        <p:spPr/>
        <p:txBody>
          <a:bodyPr/>
          <a:lstStyle/>
          <a:p>
            <a:fld id="{A92DE1DE-D740-430C-8297-77D32AF937AE}" type="slidenum">
              <a:rPr lang="en-US" smtClean="0"/>
              <a:t>‹#›</a:t>
            </a:fld>
            <a:endParaRPr lang="en-US" dirty="0"/>
          </a:p>
        </p:txBody>
      </p:sp>
    </p:spTree>
    <p:extLst>
      <p:ext uri="{BB962C8B-B14F-4D97-AF65-F5344CB8AC3E}">
        <p14:creationId xmlns:p14="http://schemas.microsoft.com/office/powerpoint/2010/main" val="2924149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526F6-FFD3-4D5E-BDE3-9790BDD710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4D8F34-6D73-478C-B63C-8FCF7560F0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BDC074-0C80-4CFD-A669-F6A3FC0DF2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AE22C9-A7D5-4A75-B0E0-DFB823B4E1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4834EE-DD33-4A14-B58B-59047E3276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B8FE71-AAAD-4CF4-BC06-F7DF93E66ED1}"/>
              </a:ext>
            </a:extLst>
          </p:cNvPr>
          <p:cNvSpPr>
            <a:spLocks noGrp="1"/>
          </p:cNvSpPr>
          <p:nvPr>
            <p:ph type="dt" sz="half" idx="10"/>
          </p:nvPr>
        </p:nvSpPr>
        <p:spPr/>
        <p:txBody>
          <a:bodyPr/>
          <a:lstStyle/>
          <a:p>
            <a:fld id="{24645B9E-DC4F-4037-8669-99A86C22B857}" type="datetimeFigureOut">
              <a:rPr lang="en-US" smtClean="0"/>
              <a:t>2/20/2021</a:t>
            </a:fld>
            <a:endParaRPr lang="en-US" dirty="0"/>
          </a:p>
        </p:txBody>
      </p:sp>
      <p:sp>
        <p:nvSpPr>
          <p:cNvPr id="8" name="Footer Placeholder 7">
            <a:extLst>
              <a:ext uri="{FF2B5EF4-FFF2-40B4-BE49-F238E27FC236}">
                <a16:creationId xmlns:a16="http://schemas.microsoft.com/office/drawing/2014/main" id="{E04559BA-578F-4AC6-B61C-1669E7EAACD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1E04EFE-CBBA-42E7-B0E8-0A112BD47CCA}"/>
              </a:ext>
            </a:extLst>
          </p:cNvPr>
          <p:cNvSpPr>
            <a:spLocks noGrp="1"/>
          </p:cNvSpPr>
          <p:nvPr>
            <p:ph type="sldNum" sz="quarter" idx="12"/>
          </p:nvPr>
        </p:nvSpPr>
        <p:spPr/>
        <p:txBody>
          <a:bodyPr/>
          <a:lstStyle/>
          <a:p>
            <a:fld id="{A92DE1DE-D740-430C-8297-77D32AF937AE}" type="slidenum">
              <a:rPr lang="en-US" smtClean="0"/>
              <a:t>‹#›</a:t>
            </a:fld>
            <a:endParaRPr lang="en-US" dirty="0"/>
          </a:p>
        </p:txBody>
      </p:sp>
    </p:spTree>
    <p:extLst>
      <p:ext uri="{BB962C8B-B14F-4D97-AF65-F5344CB8AC3E}">
        <p14:creationId xmlns:p14="http://schemas.microsoft.com/office/powerpoint/2010/main" val="1919889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976AE-0D88-4C01-AC29-4088FFC851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AC3E05-6782-4308-8779-4650746593A3}"/>
              </a:ext>
            </a:extLst>
          </p:cNvPr>
          <p:cNvSpPr>
            <a:spLocks noGrp="1"/>
          </p:cNvSpPr>
          <p:nvPr>
            <p:ph type="dt" sz="half" idx="10"/>
          </p:nvPr>
        </p:nvSpPr>
        <p:spPr/>
        <p:txBody>
          <a:bodyPr/>
          <a:lstStyle/>
          <a:p>
            <a:fld id="{24645B9E-DC4F-4037-8669-99A86C22B857}" type="datetimeFigureOut">
              <a:rPr lang="en-US" smtClean="0"/>
              <a:t>2/20/2021</a:t>
            </a:fld>
            <a:endParaRPr lang="en-US" dirty="0"/>
          </a:p>
        </p:txBody>
      </p:sp>
      <p:sp>
        <p:nvSpPr>
          <p:cNvPr id="4" name="Footer Placeholder 3">
            <a:extLst>
              <a:ext uri="{FF2B5EF4-FFF2-40B4-BE49-F238E27FC236}">
                <a16:creationId xmlns:a16="http://schemas.microsoft.com/office/drawing/2014/main" id="{E6EEADD3-5CBF-40CE-81D8-690FD8DCFBD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C8FBA22-5547-4AB7-BB2F-339D701403F6}"/>
              </a:ext>
            </a:extLst>
          </p:cNvPr>
          <p:cNvSpPr>
            <a:spLocks noGrp="1"/>
          </p:cNvSpPr>
          <p:nvPr>
            <p:ph type="sldNum" sz="quarter" idx="12"/>
          </p:nvPr>
        </p:nvSpPr>
        <p:spPr/>
        <p:txBody>
          <a:bodyPr/>
          <a:lstStyle/>
          <a:p>
            <a:fld id="{A92DE1DE-D740-430C-8297-77D32AF937AE}" type="slidenum">
              <a:rPr lang="en-US" smtClean="0"/>
              <a:t>‹#›</a:t>
            </a:fld>
            <a:endParaRPr lang="en-US" dirty="0"/>
          </a:p>
        </p:txBody>
      </p:sp>
    </p:spTree>
    <p:extLst>
      <p:ext uri="{BB962C8B-B14F-4D97-AF65-F5344CB8AC3E}">
        <p14:creationId xmlns:p14="http://schemas.microsoft.com/office/powerpoint/2010/main" val="3176544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C2BFA0-5727-4D68-9289-D98B65C3C9E1}"/>
              </a:ext>
            </a:extLst>
          </p:cNvPr>
          <p:cNvSpPr>
            <a:spLocks noGrp="1"/>
          </p:cNvSpPr>
          <p:nvPr>
            <p:ph type="dt" sz="half" idx="10"/>
          </p:nvPr>
        </p:nvSpPr>
        <p:spPr/>
        <p:txBody>
          <a:bodyPr/>
          <a:lstStyle/>
          <a:p>
            <a:fld id="{24645B9E-DC4F-4037-8669-99A86C22B857}" type="datetimeFigureOut">
              <a:rPr lang="en-US" smtClean="0"/>
              <a:t>2/20/2021</a:t>
            </a:fld>
            <a:endParaRPr lang="en-US" dirty="0"/>
          </a:p>
        </p:txBody>
      </p:sp>
      <p:sp>
        <p:nvSpPr>
          <p:cNvPr id="3" name="Footer Placeholder 2">
            <a:extLst>
              <a:ext uri="{FF2B5EF4-FFF2-40B4-BE49-F238E27FC236}">
                <a16:creationId xmlns:a16="http://schemas.microsoft.com/office/drawing/2014/main" id="{37637A2F-8D9C-4921-BEDA-F9A38D21293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6C5B8CF-FB98-4B91-8762-F3DC0C603763}"/>
              </a:ext>
            </a:extLst>
          </p:cNvPr>
          <p:cNvSpPr>
            <a:spLocks noGrp="1"/>
          </p:cNvSpPr>
          <p:nvPr>
            <p:ph type="sldNum" sz="quarter" idx="12"/>
          </p:nvPr>
        </p:nvSpPr>
        <p:spPr/>
        <p:txBody>
          <a:bodyPr/>
          <a:lstStyle/>
          <a:p>
            <a:fld id="{A92DE1DE-D740-430C-8297-77D32AF937AE}" type="slidenum">
              <a:rPr lang="en-US" smtClean="0"/>
              <a:t>‹#›</a:t>
            </a:fld>
            <a:endParaRPr lang="en-US" dirty="0"/>
          </a:p>
        </p:txBody>
      </p:sp>
    </p:spTree>
    <p:extLst>
      <p:ext uri="{BB962C8B-B14F-4D97-AF65-F5344CB8AC3E}">
        <p14:creationId xmlns:p14="http://schemas.microsoft.com/office/powerpoint/2010/main" val="3957661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CBEA3-5FE9-40F1-B0AD-500D4C6E5B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A9BBA8-172F-4909-B86C-AD284653B3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259532-1E77-4FF0-8CD8-6937C4DFBD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D1DA3E-F6D6-43E6-8476-4D41F2838E10}"/>
              </a:ext>
            </a:extLst>
          </p:cNvPr>
          <p:cNvSpPr>
            <a:spLocks noGrp="1"/>
          </p:cNvSpPr>
          <p:nvPr>
            <p:ph type="dt" sz="half" idx="10"/>
          </p:nvPr>
        </p:nvSpPr>
        <p:spPr/>
        <p:txBody>
          <a:bodyPr/>
          <a:lstStyle/>
          <a:p>
            <a:fld id="{24645B9E-DC4F-4037-8669-99A86C22B857}" type="datetimeFigureOut">
              <a:rPr lang="en-US" smtClean="0"/>
              <a:t>2/20/2021</a:t>
            </a:fld>
            <a:endParaRPr lang="en-US" dirty="0"/>
          </a:p>
        </p:txBody>
      </p:sp>
      <p:sp>
        <p:nvSpPr>
          <p:cNvPr id="6" name="Footer Placeholder 5">
            <a:extLst>
              <a:ext uri="{FF2B5EF4-FFF2-40B4-BE49-F238E27FC236}">
                <a16:creationId xmlns:a16="http://schemas.microsoft.com/office/drawing/2014/main" id="{2348C676-B901-421D-8090-758092E97E3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2125065-121F-426C-A6CA-EDC2CFFFECA4}"/>
              </a:ext>
            </a:extLst>
          </p:cNvPr>
          <p:cNvSpPr>
            <a:spLocks noGrp="1"/>
          </p:cNvSpPr>
          <p:nvPr>
            <p:ph type="sldNum" sz="quarter" idx="12"/>
          </p:nvPr>
        </p:nvSpPr>
        <p:spPr/>
        <p:txBody>
          <a:bodyPr/>
          <a:lstStyle/>
          <a:p>
            <a:fld id="{A92DE1DE-D740-430C-8297-77D32AF937AE}" type="slidenum">
              <a:rPr lang="en-US" smtClean="0"/>
              <a:t>‹#›</a:t>
            </a:fld>
            <a:endParaRPr lang="en-US" dirty="0"/>
          </a:p>
        </p:txBody>
      </p:sp>
    </p:spTree>
    <p:extLst>
      <p:ext uri="{BB962C8B-B14F-4D97-AF65-F5344CB8AC3E}">
        <p14:creationId xmlns:p14="http://schemas.microsoft.com/office/powerpoint/2010/main" val="351825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F6CA7-E8C3-47EF-B080-BFC32208D5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AC72D1-038C-4B4E-84F5-23124ACF27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8140651-E155-48AB-B093-5A7801B37E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E1798F-9D17-4EE1-850B-5897BA493069}"/>
              </a:ext>
            </a:extLst>
          </p:cNvPr>
          <p:cNvSpPr>
            <a:spLocks noGrp="1"/>
          </p:cNvSpPr>
          <p:nvPr>
            <p:ph type="dt" sz="half" idx="10"/>
          </p:nvPr>
        </p:nvSpPr>
        <p:spPr/>
        <p:txBody>
          <a:bodyPr/>
          <a:lstStyle/>
          <a:p>
            <a:fld id="{24645B9E-DC4F-4037-8669-99A86C22B857}" type="datetimeFigureOut">
              <a:rPr lang="en-US" smtClean="0"/>
              <a:t>2/20/2021</a:t>
            </a:fld>
            <a:endParaRPr lang="en-US" dirty="0"/>
          </a:p>
        </p:txBody>
      </p:sp>
      <p:sp>
        <p:nvSpPr>
          <p:cNvPr id="6" name="Footer Placeholder 5">
            <a:extLst>
              <a:ext uri="{FF2B5EF4-FFF2-40B4-BE49-F238E27FC236}">
                <a16:creationId xmlns:a16="http://schemas.microsoft.com/office/drawing/2014/main" id="{103F0416-F965-4CF4-BA58-A3B508A5CA5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D98DC6B-5095-4442-A425-76F7A9428131}"/>
              </a:ext>
            </a:extLst>
          </p:cNvPr>
          <p:cNvSpPr>
            <a:spLocks noGrp="1"/>
          </p:cNvSpPr>
          <p:nvPr>
            <p:ph type="sldNum" sz="quarter" idx="12"/>
          </p:nvPr>
        </p:nvSpPr>
        <p:spPr/>
        <p:txBody>
          <a:bodyPr/>
          <a:lstStyle/>
          <a:p>
            <a:fld id="{A92DE1DE-D740-430C-8297-77D32AF937AE}" type="slidenum">
              <a:rPr lang="en-US" smtClean="0"/>
              <a:t>‹#›</a:t>
            </a:fld>
            <a:endParaRPr lang="en-US" dirty="0"/>
          </a:p>
        </p:txBody>
      </p:sp>
    </p:spTree>
    <p:extLst>
      <p:ext uri="{BB962C8B-B14F-4D97-AF65-F5344CB8AC3E}">
        <p14:creationId xmlns:p14="http://schemas.microsoft.com/office/powerpoint/2010/main" val="1445932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844AE9-99F7-49AD-BE90-3DD198FD21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DCE4D3-07D4-4E4F-ADF9-3591B624AC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58536A-F28D-40ED-986E-A563BB60E7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645B9E-DC4F-4037-8669-99A86C22B857}" type="datetimeFigureOut">
              <a:rPr lang="en-US" smtClean="0"/>
              <a:t>2/20/2021</a:t>
            </a:fld>
            <a:endParaRPr lang="en-US" dirty="0"/>
          </a:p>
        </p:txBody>
      </p:sp>
      <p:sp>
        <p:nvSpPr>
          <p:cNvPr id="5" name="Footer Placeholder 4">
            <a:extLst>
              <a:ext uri="{FF2B5EF4-FFF2-40B4-BE49-F238E27FC236}">
                <a16:creationId xmlns:a16="http://schemas.microsoft.com/office/drawing/2014/main" id="{E1600E8F-DA0B-46DB-AD23-1DBCC791D8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FD8E7FC-5ED3-4CB8-ADD5-499F8D8338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2DE1DE-D740-430C-8297-77D32AF937AE}" type="slidenum">
              <a:rPr lang="en-US" smtClean="0"/>
              <a:t>‹#›</a:t>
            </a:fld>
            <a:endParaRPr lang="en-US" dirty="0"/>
          </a:p>
        </p:txBody>
      </p:sp>
    </p:spTree>
    <p:extLst>
      <p:ext uri="{BB962C8B-B14F-4D97-AF65-F5344CB8AC3E}">
        <p14:creationId xmlns:p14="http://schemas.microsoft.com/office/powerpoint/2010/main" val="33499014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6.xml"/><Relationship Id="rId1" Type="http://schemas.openxmlformats.org/officeDocument/2006/relationships/tags" Target="../tags/tag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em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hyperlink" Target="https://www.charitynavigator.org/index.cfm?bay=search.summary&amp;orgid=4553" TargetMode="External"/><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hyperlink" Target="https://www.charitynavigator.org/index.cfm?bay=topten.detail&amp;listid=18"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47A71B-9374-4456-8656-346C7B9E6B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765" y="0"/>
            <a:ext cx="10124470" cy="6858000"/>
          </a:xfrm>
          <a:prstGeom prst="rect">
            <a:avLst/>
          </a:prstGeom>
        </p:spPr>
      </p:pic>
    </p:spTree>
    <p:extLst>
      <p:ext uri="{BB962C8B-B14F-4D97-AF65-F5344CB8AC3E}">
        <p14:creationId xmlns:p14="http://schemas.microsoft.com/office/powerpoint/2010/main" val="694153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10">
            <a:extLst>
              <a:ext uri="{FF2B5EF4-FFF2-40B4-BE49-F238E27FC236}">
                <a16:creationId xmlns:a16="http://schemas.microsoft.com/office/drawing/2014/main" id="{F5BF5BF4-0702-4C28-8FC1-612DFF051C49}"/>
              </a:ext>
            </a:extLst>
          </p:cNvPr>
          <p:cNvSpPr>
            <a:spLocks noGrp="1"/>
          </p:cNvSpPr>
          <p:nvPr>
            <p:ph type="subTitle" idx="1"/>
          </p:nvPr>
        </p:nvSpPr>
        <p:spPr>
          <a:xfrm>
            <a:off x="201740" y="5162292"/>
            <a:ext cx="9733038" cy="465667"/>
          </a:xfrm>
        </p:spPr>
        <p:txBody>
          <a:bodyPr>
            <a:noAutofit/>
          </a:bodyPr>
          <a:lstStyle/>
          <a:p>
            <a:pPr algn="ctr"/>
            <a:r>
              <a:rPr lang="en-US" sz="4400" dirty="0">
                <a:latin typeface="Georgia" panose="02040502050405020303" pitchFamily="18" charset="0"/>
              </a:rPr>
              <a:t>Planning</a:t>
            </a:r>
            <a:r>
              <a:rPr lang="en-US" sz="3200" dirty="0">
                <a:latin typeface="Georgia" panose="02040502050405020303" pitchFamily="18" charset="0"/>
              </a:rPr>
              <a:t> a gift to Rotary’s </a:t>
            </a:r>
            <a:r>
              <a:rPr lang="en-US" sz="4400" dirty="0">
                <a:latin typeface="Georgia" panose="02040502050405020303" pitchFamily="18" charset="0"/>
              </a:rPr>
              <a:t>Endowment</a:t>
            </a:r>
            <a:r>
              <a:rPr lang="en-US" sz="3200" dirty="0">
                <a:latin typeface="Georgia" panose="02040502050405020303" pitchFamily="18" charset="0"/>
              </a:rPr>
              <a:t> supports these same life-changing programs </a:t>
            </a:r>
            <a:r>
              <a:rPr lang="en-US" sz="4000" dirty="0">
                <a:latin typeface="Georgia" panose="02040502050405020303" pitchFamily="18" charset="0"/>
              </a:rPr>
              <a:t>forever</a:t>
            </a:r>
            <a:r>
              <a:rPr lang="en-US" sz="3200" dirty="0">
                <a:latin typeface="Georgia" panose="02040502050405020303" pitchFamily="18" charset="0"/>
              </a:rPr>
              <a:t>.</a:t>
            </a:r>
          </a:p>
        </p:txBody>
      </p:sp>
      <p:sp>
        <p:nvSpPr>
          <p:cNvPr id="5" name="Slide Number Placeholder 4">
            <a:extLst>
              <a:ext uri="{FF2B5EF4-FFF2-40B4-BE49-F238E27FC236}">
                <a16:creationId xmlns:a16="http://schemas.microsoft.com/office/drawing/2014/main" id="{3AF02CC5-9061-4C17-BEB5-A44BFFA5188A}"/>
              </a:ext>
            </a:extLst>
          </p:cNvPr>
          <p:cNvSpPr>
            <a:spLocks noGrp="1"/>
          </p:cNvSpPr>
          <p:nvPr>
            <p:ph type="sldNum" sz="quarter" idx="12"/>
          </p:nvPr>
        </p:nvSpPr>
        <p:spPr/>
        <p:txBody>
          <a:bodyPr/>
          <a:lstStyle/>
          <a:p>
            <a:fld id="{97A94E25-127B-4C48-AF96-44BA7B823777}" type="slidenum">
              <a:rPr lang="en-US" smtClean="0"/>
              <a:pPr/>
              <a:t>10</a:t>
            </a:fld>
            <a:endParaRPr lang="en-US" dirty="0"/>
          </a:p>
        </p:txBody>
      </p:sp>
      <p:pic>
        <p:nvPicPr>
          <p:cNvPr id="7" name="Picture 2" descr="Image result for apple tree"/>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t="18762" b="18762"/>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96000" y="3944678"/>
            <a:ext cx="5697394" cy="769441"/>
          </a:xfrm>
          <a:prstGeom prst="rect">
            <a:avLst/>
          </a:prstGeom>
          <a:noFill/>
        </p:spPr>
        <p:txBody>
          <a:bodyPr wrap="square" rtlCol="0">
            <a:spAutoFit/>
          </a:bodyPr>
          <a:lstStyle/>
          <a:p>
            <a:r>
              <a:rPr lang="en-US" sz="4400" b="1" dirty="0">
                <a:solidFill>
                  <a:srgbClr val="005DAA"/>
                </a:solidFill>
                <a:latin typeface="Tahoma" panose="020B0604030504040204" pitchFamily="34" charset="0"/>
                <a:ea typeface="Tahoma" panose="020B0604030504040204" pitchFamily="34" charset="0"/>
                <a:cs typeface="Tahoma" panose="020B0604030504040204" pitchFamily="34" charset="0"/>
              </a:rPr>
              <a:t>LEAVING A LEGACY</a:t>
            </a:r>
          </a:p>
        </p:txBody>
      </p:sp>
    </p:spTree>
    <p:extLst>
      <p:ext uri="{BB962C8B-B14F-4D97-AF65-F5344CB8AC3E}">
        <p14:creationId xmlns:p14="http://schemas.microsoft.com/office/powerpoint/2010/main" val="350809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2344" y="-92990"/>
            <a:ext cx="11919656" cy="7051729"/>
          </a:xfrm>
          <a:prstGeom prst="rect">
            <a:avLst/>
          </a:prstGeom>
        </p:spPr>
      </p:pic>
      <p:sp>
        <p:nvSpPr>
          <p:cNvPr id="11" name="Rectangle 10"/>
          <p:cNvSpPr/>
          <p:nvPr/>
        </p:nvSpPr>
        <p:spPr>
          <a:xfrm>
            <a:off x="-48665" y="-114300"/>
            <a:ext cx="321009" cy="707843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4" name="Group 33"/>
          <p:cNvGrpSpPr/>
          <p:nvPr/>
        </p:nvGrpSpPr>
        <p:grpSpPr>
          <a:xfrm>
            <a:off x="1376230" y="4760021"/>
            <a:ext cx="8941324" cy="1891784"/>
            <a:chOff x="1175462" y="4808777"/>
            <a:chExt cx="8941324" cy="1891784"/>
          </a:xfrm>
        </p:grpSpPr>
        <p:sp>
          <p:nvSpPr>
            <p:cNvPr id="35" name="Rectangle 34"/>
            <p:cNvSpPr/>
            <p:nvPr/>
          </p:nvSpPr>
          <p:spPr>
            <a:xfrm>
              <a:off x="1175462" y="4808777"/>
              <a:ext cx="8941324" cy="18917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Subtitle 2"/>
            <p:cNvSpPr txBox="1">
              <a:spLocks/>
            </p:cNvSpPr>
            <p:nvPr/>
          </p:nvSpPr>
          <p:spPr>
            <a:xfrm>
              <a:off x="1175462" y="5058227"/>
              <a:ext cx="8941324" cy="1374728"/>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Clr>
                  <a:schemeClr val="tx2"/>
                </a:buClr>
                <a:buSzPct val="110000"/>
                <a:buFont typeface="Arial"/>
                <a:buNone/>
                <a:defRPr sz="240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Clr>
                  <a:schemeClr val="tx2"/>
                </a:buClr>
                <a:buSzPct val="110000"/>
                <a:buFont typeface="Arial"/>
                <a:buNone/>
                <a:defRPr sz="2000" kern="120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Clr>
                  <a:schemeClr val="tx2"/>
                </a:buClr>
                <a:buSzPct val="110000"/>
                <a:buFont typeface="Arial"/>
                <a:buNone/>
                <a:defRPr sz="1800" kern="1200">
                  <a:solidFill>
                    <a:schemeClr val="tx1"/>
                  </a:solidFill>
                  <a:latin typeface="Arial" charset="0"/>
                  <a:ea typeface="Arial" charset="0"/>
                  <a:cs typeface="Arial" charset="0"/>
                </a:defRPr>
              </a:lvl3pPr>
              <a:lvl4pPr marL="1371600" indent="0" algn="ctr" defTabSz="914400" rtl="0" eaLnBrk="1" latinLnBrk="0" hangingPunct="1">
                <a:lnSpc>
                  <a:spcPct val="90000"/>
                </a:lnSpc>
                <a:spcBef>
                  <a:spcPts val="500"/>
                </a:spcBef>
                <a:buClr>
                  <a:schemeClr val="tx2"/>
                </a:buClr>
                <a:buSzPct val="110000"/>
                <a:buFont typeface="Arial"/>
                <a:buNone/>
                <a:defRPr sz="160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Clr>
                  <a:schemeClr val="tx2"/>
                </a:buClr>
                <a:buSzPct val="110000"/>
                <a:buFont typeface="Arial"/>
                <a:buNone/>
                <a:defRPr sz="1600"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4000" dirty="0">
                  <a:solidFill>
                    <a:schemeClr val="bg1"/>
                  </a:solidFill>
                </a:rPr>
                <a:t> </a:t>
              </a:r>
            </a:p>
            <a:p>
              <a:r>
                <a:rPr lang="en-US" sz="4000" dirty="0">
                  <a:latin typeface="Arial Narrow" panose="020B0606020202030204" pitchFamily="34" charset="0"/>
                </a:rPr>
                <a:t>Beneficiary Designations:</a:t>
              </a:r>
            </a:p>
            <a:p>
              <a:r>
                <a:rPr lang="en-US" sz="4000" dirty="0">
                  <a:latin typeface="Arial Narrow" panose="020B0606020202030204" pitchFamily="34" charset="0"/>
                </a:rPr>
                <a:t>Retirement Accounts </a:t>
              </a:r>
            </a:p>
            <a:p>
              <a:r>
                <a:rPr lang="en-US" sz="4000" dirty="0">
                  <a:latin typeface="Arial Narrow" panose="020B0606020202030204" pitchFamily="34" charset="0"/>
                </a:rPr>
                <a:t>Life Insurance</a:t>
              </a:r>
            </a:p>
            <a:p>
              <a:endParaRPr lang="en-US" sz="4000" dirty="0">
                <a:solidFill>
                  <a:schemeClr val="bg1"/>
                </a:solidFill>
              </a:endParaRPr>
            </a:p>
          </p:txBody>
        </p:sp>
      </p:grpSp>
      <p:grpSp>
        <p:nvGrpSpPr>
          <p:cNvPr id="25" name="Group 24"/>
          <p:cNvGrpSpPr/>
          <p:nvPr/>
        </p:nvGrpSpPr>
        <p:grpSpPr>
          <a:xfrm>
            <a:off x="816266" y="4844484"/>
            <a:ext cx="1722858" cy="1722858"/>
            <a:chOff x="4365471" y="580936"/>
            <a:chExt cx="3759725" cy="3759725"/>
          </a:xfrm>
        </p:grpSpPr>
        <p:grpSp>
          <p:nvGrpSpPr>
            <p:cNvPr id="26" name="Group 25"/>
            <p:cNvGrpSpPr/>
            <p:nvPr/>
          </p:nvGrpSpPr>
          <p:grpSpPr>
            <a:xfrm>
              <a:off x="4365471" y="580936"/>
              <a:ext cx="3759725" cy="3759725"/>
              <a:chOff x="4398754" y="580936"/>
              <a:chExt cx="3759725" cy="3759725"/>
            </a:xfrm>
          </p:grpSpPr>
          <p:sp>
            <p:nvSpPr>
              <p:cNvPr id="31" name="Oval 30"/>
              <p:cNvSpPr/>
              <p:nvPr/>
            </p:nvSpPr>
            <p:spPr>
              <a:xfrm>
                <a:off x="4398754" y="580936"/>
                <a:ext cx="3759725" cy="37597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4549337" y="731521"/>
                <a:ext cx="3458558" cy="345855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458"/>
            <p:cNvGrpSpPr>
              <a:grpSpLocks noChangeAspect="1"/>
            </p:cNvGrpSpPr>
            <p:nvPr/>
          </p:nvGrpSpPr>
          <p:grpSpPr bwMode="auto">
            <a:xfrm>
              <a:off x="4939305" y="1123404"/>
              <a:ext cx="2681730" cy="2485594"/>
              <a:chOff x="4817" y="502"/>
              <a:chExt cx="752" cy="697"/>
            </a:xfrm>
            <a:solidFill>
              <a:schemeClr val="bg1"/>
            </a:solidFill>
          </p:grpSpPr>
          <p:sp>
            <p:nvSpPr>
              <p:cNvPr id="29" name="Freeform 460"/>
              <p:cNvSpPr>
                <a:spLocks/>
              </p:cNvSpPr>
              <p:nvPr/>
            </p:nvSpPr>
            <p:spPr bwMode="auto">
              <a:xfrm>
                <a:off x="4962" y="833"/>
                <a:ext cx="33" cy="57"/>
              </a:xfrm>
              <a:custGeom>
                <a:avLst/>
                <a:gdLst>
                  <a:gd name="T0" fmla="*/ 82 w 164"/>
                  <a:gd name="T1" fmla="*/ 0 h 285"/>
                  <a:gd name="T2" fmla="*/ 104 w 164"/>
                  <a:gd name="T3" fmla="*/ 3 h 285"/>
                  <a:gd name="T4" fmla="*/ 123 w 164"/>
                  <a:gd name="T5" fmla="*/ 11 h 285"/>
                  <a:gd name="T6" fmla="*/ 140 w 164"/>
                  <a:gd name="T7" fmla="*/ 24 h 285"/>
                  <a:gd name="T8" fmla="*/ 153 w 164"/>
                  <a:gd name="T9" fmla="*/ 41 h 285"/>
                  <a:gd name="T10" fmla="*/ 161 w 164"/>
                  <a:gd name="T11" fmla="*/ 60 h 285"/>
                  <a:gd name="T12" fmla="*/ 164 w 164"/>
                  <a:gd name="T13" fmla="*/ 82 h 285"/>
                  <a:gd name="T14" fmla="*/ 164 w 164"/>
                  <a:gd name="T15" fmla="*/ 205 h 285"/>
                  <a:gd name="T16" fmla="*/ 161 w 164"/>
                  <a:gd name="T17" fmla="*/ 226 h 285"/>
                  <a:gd name="T18" fmla="*/ 153 w 164"/>
                  <a:gd name="T19" fmla="*/ 246 h 285"/>
                  <a:gd name="T20" fmla="*/ 140 w 164"/>
                  <a:gd name="T21" fmla="*/ 262 h 285"/>
                  <a:gd name="T22" fmla="*/ 123 w 164"/>
                  <a:gd name="T23" fmla="*/ 275 h 285"/>
                  <a:gd name="T24" fmla="*/ 104 w 164"/>
                  <a:gd name="T25" fmla="*/ 283 h 285"/>
                  <a:gd name="T26" fmla="*/ 82 w 164"/>
                  <a:gd name="T27" fmla="*/ 285 h 285"/>
                  <a:gd name="T28" fmla="*/ 60 w 164"/>
                  <a:gd name="T29" fmla="*/ 283 h 285"/>
                  <a:gd name="T30" fmla="*/ 41 w 164"/>
                  <a:gd name="T31" fmla="*/ 275 h 285"/>
                  <a:gd name="T32" fmla="*/ 24 w 164"/>
                  <a:gd name="T33" fmla="*/ 262 h 285"/>
                  <a:gd name="T34" fmla="*/ 11 w 164"/>
                  <a:gd name="T35" fmla="*/ 246 h 285"/>
                  <a:gd name="T36" fmla="*/ 3 w 164"/>
                  <a:gd name="T37" fmla="*/ 226 h 285"/>
                  <a:gd name="T38" fmla="*/ 0 w 164"/>
                  <a:gd name="T39" fmla="*/ 205 h 285"/>
                  <a:gd name="T40" fmla="*/ 0 w 164"/>
                  <a:gd name="T41" fmla="*/ 82 h 285"/>
                  <a:gd name="T42" fmla="*/ 3 w 164"/>
                  <a:gd name="T43" fmla="*/ 60 h 285"/>
                  <a:gd name="T44" fmla="*/ 11 w 164"/>
                  <a:gd name="T45" fmla="*/ 41 h 285"/>
                  <a:gd name="T46" fmla="*/ 24 w 164"/>
                  <a:gd name="T47" fmla="*/ 24 h 285"/>
                  <a:gd name="T48" fmla="*/ 41 w 164"/>
                  <a:gd name="T49" fmla="*/ 11 h 285"/>
                  <a:gd name="T50" fmla="*/ 60 w 164"/>
                  <a:gd name="T51" fmla="*/ 3 h 285"/>
                  <a:gd name="T52" fmla="*/ 82 w 164"/>
                  <a:gd name="T53"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4" h="285">
                    <a:moveTo>
                      <a:pt x="82" y="0"/>
                    </a:moveTo>
                    <a:lnTo>
                      <a:pt x="104" y="3"/>
                    </a:lnTo>
                    <a:lnTo>
                      <a:pt x="123" y="11"/>
                    </a:lnTo>
                    <a:lnTo>
                      <a:pt x="140" y="24"/>
                    </a:lnTo>
                    <a:lnTo>
                      <a:pt x="153" y="41"/>
                    </a:lnTo>
                    <a:lnTo>
                      <a:pt x="161" y="60"/>
                    </a:lnTo>
                    <a:lnTo>
                      <a:pt x="164" y="82"/>
                    </a:lnTo>
                    <a:lnTo>
                      <a:pt x="164" y="205"/>
                    </a:lnTo>
                    <a:lnTo>
                      <a:pt x="161" y="226"/>
                    </a:lnTo>
                    <a:lnTo>
                      <a:pt x="153" y="246"/>
                    </a:lnTo>
                    <a:lnTo>
                      <a:pt x="140" y="262"/>
                    </a:lnTo>
                    <a:lnTo>
                      <a:pt x="123" y="275"/>
                    </a:lnTo>
                    <a:lnTo>
                      <a:pt x="104" y="283"/>
                    </a:lnTo>
                    <a:lnTo>
                      <a:pt x="82" y="285"/>
                    </a:lnTo>
                    <a:lnTo>
                      <a:pt x="60" y="283"/>
                    </a:lnTo>
                    <a:lnTo>
                      <a:pt x="41" y="275"/>
                    </a:lnTo>
                    <a:lnTo>
                      <a:pt x="24" y="262"/>
                    </a:lnTo>
                    <a:lnTo>
                      <a:pt x="11" y="246"/>
                    </a:lnTo>
                    <a:lnTo>
                      <a:pt x="3" y="226"/>
                    </a:lnTo>
                    <a:lnTo>
                      <a:pt x="0" y="205"/>
                    </a:lnTo>
                    <a:lnTo>
                      <a:pt x="0" y="82"/>
                    </a:lnTo>
                    <a:lnTo>
                      <a:pt x="3" y="60"/>
                    </a:lnTo>
                    <a:lnTo>
                      <a:pt x="11" y="41"/>
                    </a:lnTo>
                    <a:lnTo>
                      <a:pt x="24" y="24"/>
                    </a:lnTo>
                    <a:lnTo>
                      <a:pt x="41" y="11"/>
                    </a:lnTo>
                    <a:lnTo>
                      <a:pt x="60" y="3"/>
                    </a:lnTo>
                    <a:lnTo>
                      <a:pt x="8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Freeform 461"/>
              <p:cNvSpPr>
                <a:spLocks noEditPoints="1"/>
              </p:cNvSpPr>
              <p:nvPr/>
            </p:nvSpPr>
            <p:spPr bwMode="auto">
              <a:xfrm>
                <a:off x="4817" y="502"/>
                <a:ext cx="752" cy="697"/>
              </a:xfrm>
              <a:custGeom>
                <a:avLst/>
                <a:gdLst>
                  <a:gd name="T0" fmla="*/ 1300 w 3760"/>
                  <a:gd name="T1" fmla="*/ 1145 h 3485"/>
                  <a:gd name="T2" fmla="*/ 1210 w 3760"/>
                  <a:gd name="T3" fmla="*/ 1303 h 3485"/>
                  <a:gd name="T4" fmla="*/ 1064 w 3760"/>
                  <a:gd name="T5" fmla="*/ 1361 h 3485"/>
                  <a:gd name="T6" fmla="*/ 925 w 3760"/>
                  <a:gd name="T7" fmla="*/ 1216 h 3485"/>
                  <a:gd name="T8" fmla="*/ 921 w 3760"/>
                  <a:gd name="T9" fmla="*/ 1359 h 3485"/>
                  <a:gd name="T10" fmla="*/ 937 w 3760"/>
                  <a:gd name="T11" fmla="*/ 1512 h 3485"/>
                  <a:gd name="T12" fmla="*/ 787 w 3760"/>
                  <a:gd name="T13" fmla="*/ 1559 h 3485"/>
                  <a:gd name="T14" fmla="*/ 613 w 3760"/>
                  <a:gd name="T15" fmla="*/ 1754 h 3485"/>
                  <a:gd name="T16" fmla="*/ 509 w 3760"/>
                  <a:gd name="T17" fmla="*/ 1968 h 3485"/>
                  <a:gd name="T18" fmla="*/ 265 w 3760"/>
                  <a:gd name="T19" fmla="*/ 2322 h 3485"/>
                  <a:gd name="T20" fmla="*/ 536 w 3760"/>
                  <a:gd name="T21" fmla="*/ 2506 h 3485"/>
                  <a:gd name="T22" fmla="*/ 942 w 3760"/>
                  <a:gd name="T23" fmla="*/ 2711 h 3485"/>
                  <a:gd name="T24" fmla="*/ 1246 w 3760"/>
                  <a:gd name="T25" fmla="*/ 2946 h 3485"/>
                  <a:gd name="T26" fmla="*/ 1372 w 3760"/>
                  <a:gd name="T27" fmla="*/ 2848 h 3485"/>
                  <a:gd name="T28" fmla="*/ 2029 w 3760"/>
                  <a:gd name="T29" fmla="*/ 2917 h 3485"/>
                  <a:gd name="T30" fmla="*/ 2453 w 3760"/>
                  <a:gd name="T31" fmla="*/ 2882 h 3485"/>
                  <a:gd name="T32" fmla="*/ 2778 w 3760"/>
                  <a:gd name="T33" fmla="*/ 2767 h 3485"/>
                  <a:gd name="T34" fmla="*/ 2958 w 3760"/>
                  <a:gd name="T35" fmla="*/ 2570 h 3485"/>
                  <a:gd name="T36" fmla="*/ 3230 w 3760"/>
                  <a:gd name="T37" fmla="*/ 2170 h 3485"/>
                  <a:gd name="T38" fmla="*/ 3206 w 3760"/>
                  <a:gd name="T39" fmla="*/ 1721 h 3485"/>
                  <a:gd name="T40" fmla="*/ 2880 w 3760"/>
                  <a:gd name="T41" fmla="*/ 1327 h 3485"/>
                  <a:gd name="T42" fmla="*/ 2303 w 3760"/>
                  <a:gd name="T43" fmla="*/ 1079 h 3485"/>
                  <a:gd name="T44" fmla="*/ 1799 w 3760"/>
                  <a:gd name="T45" fmla="*/ 257 h 3485"/>
                  <a:gd name="T46" fmla="*/ 1542 w 3760"/>
                  <a:gd name="T47" fmla="*/ 459 h 3485"/>
                  <a:gd name="T48" fmla="*/ 1518 w 3760"/>
                  <a:gd name="T49" fmla="*/ 785 h 3485"/>
                  <a:gd name="T50" fmla="*/ 2150 w 3760"/>
                  <a:gd name="T51" fmla="*/ 807 h 3485"/>
                  <a:gd name="T52" fmla="*/ 2291 w 3760"/>
                  <a:gd name="T53" fmla="*/ 549 h 3485"/>
                  <a:gd name="T54" fmla="*/ 2089 w 3760"/>
                  <a:gd name="T55" fmla="*/ 292 h 3485"/>
                  <a:gd name="T56" fmla="*/ 2029 w 3760"/>
                  <a:gd name="T57" fmla="*/ 13 h 3485"/>
                  <a:gd name="T58" fmla="*/ 2400 w 3760"/>
                  <a:gd name="T59" fmla="*/ 236 h 3485"/>
                  <a:gd name="T60" fmla="*/ 2549 w 3760"/>
                  <a:gd name="T61" fmla="*/ 649 h 3485"/>
                  <a:gd name="T62" fmla="*/ 2780 w 3760"/>
                  <a:gd name="T63" fmla="*/ 983 h 3485"/>
                  <a:gd name="T64" fmla="*/ 3279 w 3760"/>
                  <a:gd name="T65" fmla="*/ 1368 h 3485"/>
                  <a:gd name="T66" fmla="*/ 3497 w 3760"/>
                  <a:gd name="T67" fmla="*/ 1870 h 3485"/>
                  <a:gd name="T68" fmla="*/ 3621 w 3760"/>
                  <a:gd name="T69" fmla="*/ 1705 h 3485"/>
                  <a:gd name="T70" fmla="*/ 3750 w 3760"/>
                  <a:gd name="T71" fmla="*/ 1724 h 3485"/>
                  <a:gd name="T72" fmla="*/ 3661 w 3760"/>
                  <a:gd name="T73" fmla="*/ 1948 h 3485"/>
                  <a:gd name="T74" fmla="*/ 3458 w 3760"/>
                  <a:gd name="T75" fmla="*/ 2265 h 3485"/>
                  <a:gd name="T76" fmla="*/ 3156 w 3760"/>
                  <a:gd name="T77" fmla="*/ 2722 h 3485"/>
                  <a:gd name="T78" fmla="*/ 2977 w 3760"/>
                  <a:gd name="T79" fmla="*/ 3457 h 3485"/>
                  <a:gd name="T80" fmla="*/ 2401 w 3760"/>
                  <a:gd name="T81" fmla="*/ 3459 h 3485"/>
                  <a:gd name="T82" fmla="*/ 2012 w 3760"/>
                  <a:gd name="T83" fmla="*/ 3163 h 3485"/>
                  <a:gd name="T84" fmla="*/ 1400 w 3760"/>
                  <a:gd name="T85" fmla="*/ 3410 h 3485"/>
                  <a:gd name="T86" fmla="*/ 855 w 3760"/>
                  <a:gd name="T87" fmla="*/ 3485 h 3485"/>
                  <a:gd name="T88" fmla="*/ 733 w 3760"/>
                  <a:gd name="T89" fmla="*/ 3362 h 3485"/>
                  <a:gd name="T90" fmla="*/ 336 w 3760"/>
                  <a:gd name="T91" fmla="*/ 2674 h 3485"/>
                  <a:gd name="T92" fmla="*/ 63 w 3760"/>
                  <a:gd name="T93" fmla="*/ 2459 h 3485"/>
                  <a:gd name="T94" fmla="*/ 3 w 3760"/>
                  <a:gd name="T95" fmla="*/ 1828 h 3485"/>
                  <a:gd name="T96" fmla="*/ 362 w 3760"/>
                  <a:gd name="T97" fmla="*/ 1733 h 3485"/>
                  <a:gd name="T98" fmla="*/ 336 w 3760"/>
                  <a:gd name="T99" fmla="*/ 1122 h 3485"/>
                  <a:gd name="T100" fmla="*/ 321 w 3760"/>
                  <a:gd name="T101" fmla="*/ 966 h 3485"/>
                  <a:gd name="T102" fmla="*/ 818 w 3760"/>
                  <a:gd name="T103" fmla="*/ 916 h 3485"/>
                  <a:gd name="T104" fmla="*/ 1294 w 3760"/>
                  <a:gd name="T105" fmla="*/ 887 h 3485"/>
                  <a:gd name="T106" fmla="*/ 1278 w 3760"/>
                  <a:gd name="T107" fmla="*/ 456 h 3485"/>
                  <a:gd name="T108" fmla="*/ 1536 w 3760"/>
                  <a:gd name="T109" fmla="*/ 111 h 3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760" h="3485">
                    <a:moveTo>
                      <a:pt x="1916" y="1039"/>
                    </a:moveTo>
                    <a:lnTo>
                      <a:pt x="1808" y="1042"/>
                    </a:lnTo>
                    <a:lnTo>
                      <a:pt x="1701" y="1050"/>
                    </a:lnTo>
                    <a:lnTo>
                      <a:pt x="1597" y="1065"/>
                    </a:lnTo>
                    <a:lnTo>
                      <a:pt x="1496" y="1087"/>
                    </a:lnTo>
                    <a:lnTo>
                      <a:pt x="1397" y="1113"/>
                    </a:lnTo>
                    <a:lnTo>
                      <a:pt x="1300" y="1145"/>
                    </a:lnTo>
                    <a:lnTo>
                      <a:pt x="1208" y="1181"/>
                    </a:lnTo>
                    <a:lnTo>
                      <a:pt x="1211" y="1188"/>
                    </a:lnTo>
                    <a:lnTo>
                      <a:pt x="1220" y="1211"/>
                    </a:lnTo>
                    <a:lnTo>
                      <a:pt x="1225" y="1235"/>
                    </a:lnTo>
                    <a:lnTo>
                      <a:pt x="1224" y="1258"/>
                    </a:lnTo>
                    <a:lnTo>
                      <a:pt x="1219" y="1281"/>
                    </a:lnTo>
                    <a:lnTo>
                      <a:pt x="1210" y="1303"/>
                    </a:lnTo>
                    <a:lnTo>
                      <a:pt x="1196" y="1322"/>
                    </a:lnTo>
                    <a:lnTo>
                      <a:pt x="1179" y="1339"/>
                    </a:lnTo>
                    <a:lnTo>
                      <a:pt x="1159" y="1353"/>
                    </a:lnTo>
                    <a:lnTo>
                      <a:pt x="1135" y="1362"/>
                    </a:lnTo>
                    <a:lnTo>
                      <a:pt x="1111" y="1367"/>
                    </a:lnTo>
                    <a:lnTo>
                      <a:pt x="1088" y="1365"/>
                    </a:lnTo>
                    <a:lnTo>
                      <a:pt x="1064" y="1361"/>
                    </a:lnTo>
                    <a:lnTo>
                      <a:pt x="1044" y="1352"/>
                    </a:lnTo>
                    <a:lnTo>
                      <a:pt x="1023" y="1338"/>
                    </a:lnTo>
                    <a:lnTo>
                      <a:pt x="1006" y="1321"/>
                    </a:lnTo>
                    <a:lnTo>
                      <a:pt x="994" y="1301"/>
                    </a:lnTo>
                    <a:lnTo>
                      <a:pt x="974" y="1269"/>
                    </a:lnTo>
                    <a:lnTo>
                      <a:pt x="951" y="1240"/>
                    </a:lnTo>
                    <a:lnTo>
                      <a:pt x="925" y="1216"/>
                    </a:lnTo>
                    <a:lnTo>
                      <a:pt x="896" y="1196"/>
                    </a:lnTo>
                    <a:lnTo>
                      <a:pt x="865" y="1179"/>
                    </a:lnTo>
                    <a:lnTo>
                      <a:pt x="831" y="1167"/>
                    </a:lnTo>
                    <a:lnTo>
                      <a:pt x="795" y="1159"/>
                    </a:lnTo>
                    <a:lnTo>
                      <a:pt x="759" y="1157"/>
                    </a:lnTo>
                    <a:lnTo>
                      <a:pt x="719" y="1157"/>
                    </a:lnTo>
                    <a:lnTo>
                      <a:pt x="921" y="1359"/>
                    </a:lnTo>
                    <a:lnTo>
                      <a:pt x="937" y="1378"/>
                    </a:lnTo>
                    <a:lnTo>
                      <a:pt x="947" y="1398"/>
                    </a:lnTo>
                    <a:lnTo>
                      <a:pt x="954" y="1421"/>
                    </a:lnTo>
                    <a:lnTo>
                      <a:pt x="956" y="1445"/>
                    </a:lnTo>
                    <a:lnTo>
                      <a:pt x="954" y="1468"/>
                    </a:lnTo>
                    <a:lnTo>
                      <a:pt x="947" y="1491"/>
                    </a:lnTo>
                    <a:lnTo>
                      <a:pt x="937" y="1512"/>
                    </a:lnTo>
                    <a:lnTo>
                      <a:pt x="921" y="1532"/>
                    </a:lnTo>
                    <a:lnTo>
                      <a:pt x="901" y="1548"/>
                    </a:lnTo>
                    <a:lnTo>
                      <a:pt x="880" y="1559"/>
                    </a:lnTo>
                    <a:lnTo>
                      <a:pt x="857" y="1566"/>
                    </a:lnTo>
                    <a:lnTo>
                      <a:pt x="834" y="1567"/>
                    </a:lnTo>
                    <a:lnTo>
                      <a:pt x="810" y="1566"/>
                    </a:lnTo>
                    <a:lnTo>
                      <a:pt x="787" y="1559"/>
                    </a:lnTo>
                    <a:lnTo>
                      <a:pt x="766" y="1548"/>
                    </a:lnTo>
                    <a:lnTo>
                      <a:pt x="747" y="1532"/>
                    </a:lnTo>
                    <a:lnTo>
                      <a:pt x="742" y="1526"/>
                    </a:lnTo>
                    <a:lnTo>
                      <a:pt x="702" y="1581"/>
                    </a:lnTo>
                    <a:lnTo>
                      <a:pt x="667" y="1637"/>
                    </a:lnTo>
                    <a:lnTo>
                      <a:pt x="637" y="1695"/>
                    </a:lnTo>
                    <a:lnTo>
                      <a:pt x="613" y="1754"/>
                    </a:lnTo>
                    <a:lnTo>
                      <a:pt x="595" y="1814"/>
                    </a:lnTo>
                    <a:lnTo>
                      <a:pt x="582" y="1874"/>
                    </a:lnTo>
                    <a:lnTo>
                      <a:pt x="575" y="1899"/>
                    </a:lnTo>
                    <a:lnTo>
                      <a:pt x="564" y="1921"/>
                    </a:lnTo>
                    <a:lnTo>
                      <a:pt x="549" y="1940"/>
                    </a:lnTo>
                    <a:lnTo>
                      <a:pt x="531" y="1956"/>
                    </a:lnTo>
                    <a:lnTo>
                      <a:pt x="509" y="1968"/>
                    </a:lnTo>
                    <a:lnTo>
                      <a:pt x="487" y="1975"/>
                    </a:lnTo>
                    <a:lnTo>
                      <a:pt x="460" y="1978"/>
                    </a:lnTo>
                    <a:lnTo>
                      <a:pt x="245" y="1978"/>
                    </a:lnTo>
                    <a:lnTo>
                      <a:pt x="245" y="2242"/>
                    </a:lnTo>
                    <a:lnTo>
                      <a:pt x="247" y="2269"/>
                    </a:lnTo>
                    <a:lnTo>
                      <a:pt x="254" y="2296"/>
                    </a:lnTo>
                    <a:lnTo>
                      <a:pt x="265" y="2322"/>
                    </a:lnTo>
                    <a:lnTo>
                      <a:pt x="281" y="2344"/>
                    </a:lnTo>
                    <a:lnTo>
                      <a:pt x="300" y="2364"/>
                    </a:lnTo>
                    <a:lnTo>
                      <a:pt x="322" y="2381"/>
                    </a:lnTo>
                    <a:lnTo>
                      <a:pt x="368" y="2409"/>
                    </a:lnTo>
                    <a:lnTo>
                      <a:pt x="419" y="2440"/>
                    </a:lnTo>
                    <a:lnTo>
                      <a:pt x="475" y="2472"/>
                    </a:lnTo>
                    <a:lnTo>
                      <a:pt x="536" y="2506"/>
                    </a:lnTo>
                    <a:lnTo>
                      <a:pt x="602" y="2541"/>
                    </a:lnTo>
                    <a:lnTo>
                      <a:pt x="671" y="2576"/>
                    </a:lnTo>
                    <a:lnTo>
                      <a:pt x="745" y="2613"/>
                    </a:lnTo>
                    <a:lnTo>
                      <a:pt x="823" y="2649"/>
                    </a:lnTo>
                    <a:lnTo>
                      <a:pt x="904" y="2685"/>
                    </a:lnTo>
                    <a:lnTo>
                      <a:pt x="924" y="2696"/>
                    </a:lnTo>
                    <a:lnTo>
                      <a:pt x="942" y="2711"/>
                    </a:lnTo>
                    <a:lnTo>
                      <a:pt x="957" y="2729"/>
                    </a:lnTo>
                    <a:lnTo>
                      <a:pt x="968" y="2751"/>
                    </a:lnTo>
                    <a:lnTo>
                      <a:pt x="975" y="2773"/>
                    </a:lnTo>
                    <a:lnTo>
                      <a:pt x="978" y="2797"/>
                    </a:lnTo>
                    <a:lnTo>
                      <a:pt x="978" y="3240"/>
                    </a:lnTo>
                    <a:lnTo>
                      <a:pt x="1187" y="3240"/>
                    </a:lnTo>
                    <a:lnTo>
                      <a:pt x="1246" y="2946"/>
                    </a:lnTo>
                    <a:lnTo>
                      <a:pt x="1253" y="2922"/>
                    </a:lnTo>
                    <a:lnTo>
                      <a:pt x="1266" y="2901"/>
                    </a:lnTo>
                    <a:lnTo>
                      <a:pt x="1282" y="2883"/>
                    </a:lnTo>
                    <a:lnTo>
                      <a:pt x="1301" y="2867"/>
                    </a:lnTo>
                    <a:lnTo>
                      <a:pt x="1323" y="2856"/>
                    </a:lnTo>
                    <a:lnTo>
                      <a:pt x="1347" y="2850"/>
                    </a:lnTo>
                    <a:lnTo>
                      <a:pt x="1372" y="2848"/>
                    </a:lnTo>
                    <a:lnTo>
                      <a:pt x="1396" y="2852"/>
                    </a:lnTo>
                    <a:lnTo>
                      <a:pt x="1505" y="2876"/>
                    </a:lnTo>
                    <a:lnTo>
                      <a:pt x="1611" y="2895"/>
                    </a:lnTo>
                    <a:lnTo>
                      <a:pt x="1716" y="2909"/>
                    </a:lnTo>
                    <a:lnTo>
                      <a:pt x="1817" y="2918"/>
                    </a:lnTo>
                    <a:lnTo>
                      <a:pt x="1916" y="2920"/>
                    </a:lnTo>
                    <a:lnTo>
                      <a:pt x="2029" y="2917"/>
                    </a:lnTo>
                    <a:lnTo>
                      <a:pt x="2141" y="2907"/>
                    </a:lnTo>
                    <a:lnTo>
                      <a:pt x="2251" y="2891"/>
                    </a:lnTo>
                    <a:lnTo>
                      <a:pt x="2360" y="2867"/>
                    </a:lnTo>
                    <a:lnTo>
                      <a:pt x="2384" y="2863"/>
                    </a:lnTo>
                    <a:lnTo>
                      <a:pt x="2408" y="2864"/>
                    </a:lnTo>
                    <a:lnTo>
                      <a:pt x="2431" y="2871"/>
                    </a:lnTo>
                    <a:lnTo>
                      <a:pt x="2453" y="2882"/>
                    </a:lnTo>
                    <a:lnTo>
                      <a:pt x="2472" y="2896"/>
                    </a:lnTo>
                    <a:lnTo>
                      <a:pt x="2488" y="2915"/>
                    </a:lnTo>
                    <a:lnTo>
                      <a:pt x="2501" y="2935"/>
                    </a:lnTo>
                    <a:lnTo>
                      <a:pt x="2509" y="2958"/>
                    </a:lnTo>
                    <a:lnTo>
                      <a:pt x="2574" y="3240"/>
                    </a:lnTo>
                    <a:lnTo>
                      <a:pt x="2778" y="3240"/>
                    </a:lnTo>
                    <a:lnTo>
                      <a:pt x="2778" y="2767"/>
                    </a:lnTo>
                    <a:lnTo>
                      <a:pt x="2780" y="2743"/>
                    </a:lnTo>
                    <a:lnTo>
                      <a:pt x="2787" y="2720"/>
                    </a:lnTo>
                    <a:lnTo>
                      <a:pt x="2798" y="2698"/>
                    </a:lnTo>
                    <a:lnTo>
                      <a:pt x="2814" y="2680"/>
                    </a:lnTo>
                    <a:lnTo>
                      <a:pt x="2833" y="2665"/>
                    </a:lnTo>
                    <a:lnTo>
                      <a:pt x="2899" y="2619"/>
                    </a:lnTo>
                    <a:lnTo>
                      <a:pt x="2958" y="2570"/>
                    </a:lnTo>
                    <a:lnTo>
                      <a:pt x="3014" y="2518"/>
                    </a:lnTo>
                    <a:lnTo>
                      <a:pt x="3064" y="2465"/>
                    </a:lnTo>
                    <a:lnTo>
                      <a:pt x="3108" y="2409"/>
                    </a:lnTo>
                    <a:lnTo>
                      <a:pt x="3147" y="2352"/>
                    </a:lnTo>
                    <a:lnTo>
                      <a:pt x="3181" y="2293"/>
                    </a:lnTo>
                    <a:lnTo>
                      <a:pt x="3209" y="2232"/>
                    </a:lnTo>
                    <a:lnTo>
                      <a:pt x="3230" y="2170"/>
                    </a:lnTo>
                    <a:lnTo>
                      <a:pt x="3246" y="2108"/>
                    </a:lnTo>
                    <a:lnTo>
                      <a:pt x="3255" y="2044"/>
                    </a:lnTo>
                    <a:lnTo>
                      <a:pt x="3259" y="1979"/>
                    </a:lnTo>
                    <a:lnTo>
                      <a:pt x="3255" y="1913"/>
                    </a:lnTo>
                    <a:lnTo>
                      <a:pt x="3245" y="1848"/>
                    </a:lnTo>
                    <a:lnTo>
                      <a:pt x="3229" y="1783"/>
                    </a:lnTo>
                    <a:lnTo>
                      <a:pt x="3206" y="1721"/>
                    </a:lnTo>
                    <a:lnTo>
                      <a:pt x="3178" y="1658"/>
                    </a:lnTo>
                    <a:lnTo>
                      <a:pt x="3142" y="1599"/>
                    </a:lnTo>
                    <a:lnTo>
                      <a:pt x="3101" y="1540"/>
                    </a:lnTo>
                    <a:lnTo>
                      <a:pt x="3055" y="1483"/>
                    </a:lnTo>
                    <a:lnTo>
                      <a:pt x="3002" y="1428"/>
                    </a:lnTo>
                    <a:lnTo>
                      <a:pt x="2944" y="1377"/>
                    </a:lnTo>
                    <a:lnTo>
                      <a:pt x="2880" y="1327"/>
                    </a:lnTo>
                    <a:lnTo>
                      <a:pt x="2809" y="1278"/>
                    </a:lnTo>
                    <a:lnTo>
                      <a:pt x="2732" y="1233"/>
                    </a:lnTo>
                    <a:lnTo>
                      <a:pt x="2653" y="1194"/>
                    </a:lnTo>
                    <a:lnTo>
                      <a:pt x="2569" y="1158"/>
                    </a:lnTo>
                    <a:lnTo>
                      <a:pt x="2483" y="1126"/>
                    </a:lnTo>
                    <a:lnTo>
                      <a:pt x="2394" y="1100"/>
                    </a:lnTo>
                    <a:lnTo>
                      <a:pt x="2303" y="1079"/>
                    </a:lnTo>
                    <a:lnTo>
                      <a:pt x="2208" y="1062"/>
                    </a:lnTo>
                    <a:lnTo>
                      <a:pt x="2112" y="1049"/>
                    </a:lnTo>
                    <a:lnTo>
                      <a:pt x="2016" y="1041"/>
                    </a:lnTo>
                    <a:lnTo>
                      <a:pt x="1916" y="1039"/>
                    </a:lnTo>
                    <a:close/>
                    <a:moveTo>
                      <a:pt x="1898" y="244"/>
                    </a:moveTo>
                    <a:lnTo>
                      <a:pt x="1848" y="248"/>
                    </a:lnTo>
                    <a:lnTo>
                      <a:pt x="1799" y="257"/>
                    </a:lnTo>
                    <a:lnTo>
                      <a:pt x="1752" y="272"/>
                    </a:lnTo>
                    <a:lnTo>
                      <a:pt x="1709" y="292"/>
                    </a:lnTo>
                    <a:lnTo>
                      <a:pt x="1668" y="317"/>
                    </a:lnTo>
                    <a:lnTo>
                      <a:pt x="1630" y="347"/>
                    </a:lnTo>
                    <a:lnTo>
                      <a:pt x="1596" y="381"/>
                    </a:lnTo>
                    <a:lnTo>
                      <a:pt x="1567" y="418"/>
                    </a:lnTo>
                    <a:lnTo>
                      <a:pt x="1542" y="459"/>
                    </a:lnTo>
                    <a:lnTo>
                      <a:pt x="1521" y="503"/>
                    </a:lnTo>
                    <a:lnTo>
                      <a:pt x="1506" y="549"/>
                    </a:lnTo>
                    <a:lnTo>
                      <a:pt x="1497" y="598"/>
                    </a:lnTo>
                    <a:lnTo>
                      <a:pt x="1494" y="649"/>
                    </a:lnTo>
                    <a:lnTo>
                      <a:pt x="1497" y="696"/>
                    </a:lnTo>
                    <a:lnTo>
                      <a:pt x="1505" y="742"/>
                    </a:lnTo>
                    <a:lnTo>
                      <a:pt x="1518" y="785"/>
                    </a:lnTo>
                    <a:lnTo>
                      <a:pt x="1536" y="827"/>
                    </a:lnTo>
                    <a:lnTo>
                      <a:pt x="1628" y="813"/>
                    </a:lnTo>
                    <a:lnTo>
                      <a:pt x="1723" y="802"/>
                    </a:lnTo>
                    <a:lnTo>
                      <a:pt x="1820" y="796"/>
                    </a:lnTo>
                    <a:lnTo>
                      <a:pt x="1916" y="794"/>
                    </a:lnTo>
                    <a:lnTo>
                      <a:pt x="2034" y="797"/>
                    </a:lnTo>
                    <a:lnTo>
                      <a:pt x="2150" y="807"/>
                    </a:lnTo>
                    <a:lnTo>
                      <a:pt x="2264" y="822"/>
                    </a:lnTo>
                    <a:lnTo>
                      <a:pt x="2281" y="782"/>
                    </a:lnTo>
                    <a:lnTo>
                      <a:pt x="2294" y="738"/>
                    </a:lnTo>
                    <a:lnTo>
                      <a:pt x="2300" y="694"/>
                    </a:lnTo>
                    <a:lnTo>
                      <a:pt x="2304" y="649"/>
                    </a:lnTo>
                    <a:lnTo>
                      <a:pt x="2300" y="598"/>
                    </a:lnTo>
                    <a:lnTo>
                      <a:pt x="2291" y="549"/>
                    </a:lnTo>
                    <a:lnTo>
                      <a:pt x="2277" y="503"/>
                    </a:lnTo>
                    <a:lnTo>
                      <a:pt x="2256" y="459"/>
                    </a:lnTo>
                    <a:lnTo>
                      <a:pt x="2231" y="418"/>
                    </a:lnTo>
                    <a:lnTo>
                      <a:pt x="2201" y="381"/>
                    </a:lnTo>
                    <a:lnTo>
                      <a:pt x="2167" y="347"/>
                    </a:lnTo>
                    <a:lnTo>
                      <a:pt x="2130" y="317"/>
                    </a:lnTo>
                    <a:lnTo>
                      <a:pt x="2089" y="292"/>
                    </a:lnTo>
                    <a:lnTo>
                      <a:pt x="2045" y="272"/>
                    </a:lnTo>
                    <a:lnTo>
                      <a:pt x="1998" y="257"/>
                    </a:lnTo>
                    <a:lnTo>
                      <a:pt x="1950" y="248"/>
                    </a:lnTo>
                    <a:lnTo>
                      <a:pt x="1898" y="244"/>
                    </a:lnTo>
                    <a:close/>
                    <a:moveTo>
                      <a:pt x="1898" y="0"/>
                    </a:moveTo>
                    <a:lnTo>
                      <a:pt x="1965" y="3"/>
                    </a:lnTo>
                    <a:lnTo>
                      <a:pt x="2029" y="13"/>
                    </a:lnTo>
                    <a:lnTo>
                      <a:pt x="2092" y="29"/>
                    </a:lnTo>
                    <a:lnTo>
                      <a:pt x="2151" y="51"/>
                    </a:lnTo>
                    <a:lnTo>
                      <a:pt x="2208" y="78"/>
                    </a:lnTo>
                    <a:lnTo>
                      <a:pt x="2262" y="111"/>
                    </a:lnTo>
                    <a:lnTo>
                      <a:pt x="2312" y="149"/>
                    </a:lnTo>
                    <a:lnTo>
                      <a:pt x="2359" y="190"/>
                    </a:lnTo>
                    <a:lnTo>
                      <a:pt x="2400" y="236"/>
                    </a:lnTo>
                    <a:lnTo>
                      <a:pt x="2437" y="286"/>
                    </a:lnTo>
                    <a:lnTo>
                      <a:pt x="2470" y="340"/>
                    </a:lnTo>
                    <a:lnTo>
                      <a:pt x="2498" y="397"/>
                    </a:lnTo>
                    <a:lnTo>
                      <a:pt x="2519" y="456"/>
                    </a:lnTo>
                    <a:lnTo>
                      <a:pt x="2535" y="519"/>
                    </a:lnTo>
                    <a:lnTo>
                      <a:pt x="2545" y="582"/>
                    </a:lnTo>
                    <a:lnTo>
                      <a:pt x="2549" y="649"/>
                    </a:lnTo>
                    <a:lnTo>
                      <a:pt x="2545" y="708"/>
                    </a:lnTo>
                    <a:lnTo>
                      <a:pt x="2539" y="766"/>
                    </a:lnTo>
                    <a:lnTo>
                      <a:pt x="2525" y="822"/>
                    </a:lnTo>
                    <a:lnTo>
                      <a:pt x="2507" y="878"/>
                    </a:lnTo>
                    <a:lnTo>
                      <a:pt x="2601" y="909"/>
                    </a:lnTo>
                    <a:lnTo>
                      <a:pt x="2692" y="944"/>
                    </a:lnTo>
                    <a:lnTo>
                      <a:pt x="2780" y="983"/>
                    </a:lnTo>
                    <a:lnTo>
                      <a:pt x="2866" y="1027"/>
                    </a:lnTo>
                    <a:lnTo>
                      <a:pt x="2946" y="1076"/>
                    </a:lnTo>
                    <a:lnTo>
                      <a:pt x="3024" y="1129"/>
                    </a:lnTo>
                    <a:lnTo>
                      <a:pt x="3096" y="1184"/>
                    </a:lnTo>
                    <a:lnTo>
                      <a:pt x="3163" y="1242"/>
                    </a:lnTo>
                    <a:lnTo>
                      <a:pt x="3223" y="1304"/>
                    </a:lnTo>
                    <a:lnTo>
                      <a:pt x="3279" y="1368"/>
                    </a:lnTo>
                    <a:lnTo>
                      <a:pt x="3328" y="1434"/>
                    </a:lnTo>
                    <a:lnTo>
                      <a:pt x="3371" y="1502"/>
                    </a:lnTo>
                    <a:lnTo>
                      <a:pt x="3409" y="1573"/>
                    </a:lnTo>
                    <a:lnTo>
                      <a:pt x="3441" y="1644"/>
                    </a:lnTo>
                    <a:lnTo>
                      <a:pt x="3466" y="1718"/>
                    </a:lnTo>
                    <a:lnTo>
                      <a:pt x="3484" y="1793"/>
                    </a:lnTo>
                    <a:lnTo>
                      <a:pt x="3497" y="1870"/>
                    </a:lnTo>
                    <a:lnTo>
                      <a:pt x="3525" y="1851"/>
                    </a:lnTo>
                    <a:lnTo>
                      <a:pt x="3549" y="1829"/>
                    </a:lnTo>
                    <a:lnTo>
                      <a:pt x="3571" y="1802"/>
                    </a:lnTo>
                    <a:lnTo>
                      <a:pt x="3587" y="1773"/>
                    </a:lnTo>
                    <a:lnTo>
                      <a:pt x="3599" y="1741"/>
                    </a:lnTo>
                    <a:lnTo>
                      <a:pt x="3608" y="1721"/>
                    </a:lnTo>
                    <a:lnTo>
                      <a:pt x="3621" y="1705"/>
                    </a:lnTo>
                    <a:lnTo>
                      <a:pt x="3638" y="1692"/>
                    </a:lnTo>
                    <a:lnTo>
                      <a:pt x="3657" y="1684"/>
                    </a:lnTo>
                    <a:lnTo>
                      <a:pt x="3679" y="1682"/>
                    </a:lnTo>
                    <a:lnTo>
                      <a:pt x="3701" y="1685"/>
                    </a:lnTo>
                    <a:lnTo>
                      <a:pt x="3720" y="1693"/>
                    </a:lnTo>
                    <a:lnTo>
                      <a:pt x="3737" y="1707"/>
                    </a:lnTo>
                    <a:lnTo>
                      <a:pt x="3750" y="1724"/>
                    </a:lnTo>
                    <a:lnTo>
                      <a:pt x="3758" y="1743"/>
                    </a:lnTo>
                    <a:lnTo>
                      <a:pt x="3760" y="1764"/>
                    </a:lnTo>
                    <a:lnTo>
                      <a:pt x="3757" y="1785"/>
                    </a:lnTo>
                    <a:lnTo>
                      <a:pt x="3741" y="1831"/>
                    </a:lnTo>
                    <a:lnTo>
                      <a:pt x="3719" y="1874"/>
                    </a:lnTo>
                    <a:lnTo>
                      <a:pt x="3692" y="1913"/>
                    </a:lnTo>
                    <a:lnTo>
                      <a:pt x="3661" y="1948"/>
                    </a:lnTo>
                    <a:lnTo>
                      <a:pt x="3626" y="1980"/>
                    </a:lnTo>
                    <a:lnTo>
                      <a:pt x="3587" y="2006"/>
                    </a:lnTo>
                    <a:lnTo>
                      <a:pt x="3546" y="2028"/>
                    </a:lnTo>
                    <a:lnTo>
                      <a:pt x="3501" y="2045"/>
                    </a:lnTo>
                    <a:lnTo>
                      <a:pt x="3492" y="2119"/>
                    </a:lnTo>
                    <a:lnTo>
                      <a:pt x="3479" y="2192"/>
                    </a:lnTo>
                    <a:lnTo>
                      <a:pt x="3458" y="2265"/>
                    </a:lnTo>
                    <a:lnTo>
                      <a:pt x="3431" y="2335"/>
                    </a:lnTo>
                    <a:lnTo>
                      <a:pt x="3399" y="2405"/>
                    </a:lnTo>
                    <a:lnTo>
                      <a:pt x="3361" y="2472"/>
                    </a:lnTo>
                    <a:lnTo>
                      <a:pt x="3318" y="2538"/>
                    </a:lnTo>
                    <a:lnTo>
                      <a:pt x="3269" y="2602"/>
                    </a:lnTo>
                    <a:lnTo>
                      <a:pt x="3215" y="2663"/>
                    </a:lnTo>
                    <a:lnTo>
                      <a:pt x="3156" y="2722"/>
                    </a:lnTo>
                    <a:lnTo>
                      <a:pt x="3092" y="2778"/>
                    </a:lnTo>
                    <a:lnTo>
                      <a:pt x="3023" y="2831"/>
                    </a:lnTo>
                    <a:lnTo>
                      <a:pt x="3023" y="3362"/>
                    </a:lnTo>
                    <a:lnTo>
                      <a:pt x="3019" y="3390"/>
                    </a:lnTo>
                    <a:lnTo>
                      <a:pt x="3010" y="3416"/>
                    </a:lnTo>
                    <a:lnTo>
                      <a:pt x="2997" y="3439"/>
                    </a:lnTo>
                    <a:lnTo>
                      <a:pt x="2977" y="3457"/>
                    </a:lnTo>
                    <a:lnTo>
                      <a:pt x="2954" y="3472"/>
                    </a:lnTo>
                    <a:lnTo>
                      <a:pt x="2928" y="3481"/>
                    </a:lnTo>
                    <a:lnTo>
                      <a:pt x="2901" y="3485"/>
                    </a:lnTo>
                    <a:lnTo>
                      <a:pt x="2477" y="3485"/>
                    </a:lnTo>
                    <a:lnTo>
                      <a:pt x="2449" y="3481"/>
                    </a:lnTo>
                    <a:lnTo>
                      <a:pt x="2423" y="3472"/>
                    </a:lnTo>
                    <a:lnTo>
                      <a:pt x="2401" y="3459"/>
                    </a:lnTo>
                    <a:lnTo>
                      <a:pt x="2381" y="3439"/>
                    </a:lnTo>
                    <a:lnTo>
                      <a:pt x="2367" y="3416"/>
                    </a:lnTo>
                    <a:lnTo>
                      <a:pt x="2357" y="3390"/>
                    </a:lnTo>
                    <a:lnTo>
                      <a:pt x="2297" y="3131"/>
                    </a:lnTo>
                    <a:lnTo>
                      <a:pt x="2204" y="3146"/>
                    </a:lnTo>
                    <a:lnTo>
                      <a:pt x="2108" y="3157"/>
                    </a:lnTo>
                    <a:lnTo>
                      <a:pt x="2012" y="3163"/>
                    </a:lnTo>
                    <a:lnTo>
                      <a:pt x="1916" y="3165"/>
                    </a:lnTo>
                    <a:lnTo>
                      <a:pt x="1806" y="3163"/>
                    </a:lnTo>
                    <a:lnTo>
                      <a:pt x="1694" y="3154"/>
                    </a:lnTo>
                    <a:lnTo>
                      <a:pt x="1579" y="3139"/>
                    </a:lnTo>
                    <a:lnTo>
                      <a:pt x="1462" y="3117"/>
                    </a:lnTo>
                    <a:lnTo>
                      <a:pt x="1407" y="3387"/>
                    </a:lnTo>
                    <a:lnTo>
                      <a:pt x="1400" y="3410"/>
                    </a:lnTo>
                    <a:lnTo>
                      <a:pt x="1389" y="3431"/>
                    </a:lnTo>
                    <a:lnTo>
                      <a:pt x="1374" y="3449"/>
                    </a:lnTo>
                    <a:lnTo>
                      <a:pt x="1356" y="3464"/>
                    </a:lnTo>
                    <a:lnTo>
                      <a:pt x="1334" y="3476"/>
                    </a:lnTo>
                    <a:lnTo>
                      <a:pt x="1311" y="3482"/>
                    </a:lnTo>
                    <a:lnTo>
                      <a:pt x="1288" y="3485"/>
                    </a:lnTo>
                    <a:lnTo>
                      <a:pt x="855" y="3485"/>
                    </a:lnTo>
                    <a:lnTo>
                      <a:pt x="827" y="3481"/>
                    </a:lnTo>
                    <a:lnTo>
                      <a:pt x="801" y="3472"/>
                    </a:lnTo>
                    <a:lnTo>
                      <a:pt x="778" y="3457"/>
                    </a:lnTo>
                    <a:lnTo>
                      <a:pt x="759" y="3439"/>
                    </a:lnTo>
                    <a:lnTo>
                      <a:pt x="745" y="3416"/>
                    </a:lnTo>
                    <a:lnTo>
                      <a:pt x="736" y="3390"/>
                    </a:lnTo>
                    <a:lnTo>
                      <a:pt x="733" y="3362"/>
                    </a:lnTo>
                    <a:lnTo>
                      <a:pt x="733" y="2877"/>
                    </a:lnTo>
                    <a:lnTo>
                      <a:pt x="657" y="2843"/>
                    </a:lnTo>
                    <a:lnTo>
                      <a:pt x="587" y="2808"/>
                    </a:lnTo>
                    <a:lnTo>
                      <a:pt x="518" y="2773"/>
                    </a:lnTo>
                    <a:lnTo>
                      <a:pt x="453" y="2739"/>
                    </a:lnTo>
                    <a:lnTo>
                      <a:pt x="393" y="2706"/>
                    </a:lnTo>
                    <a:lnTo>
                      <a:pt x="336" y="2674"/>
                    </a:lnTo>
                    <a:lnTo>
                      <a:pt x="284" y="2644"/>
                    </a:lnTo>
                    <a:lnTo>
                      <a:pt x="236" y="2615"/>
                    </a:lnTo>
                    <a:lnTo>
                      <a:pt x="193" y="2589"/>
                    </a:lnTo>
                    <a:lnTo>
                      <a:pt x="154" y="2562"/>
                    </a:lnTo>
                    <a:lnTo>
                      <a:pt x="120" y="2531"/>
                    </a:lnTo>
                    <a:lnTo>
                      <a:pt x="89" y="2497"/>
                    </a:lnTo>
                    <a:lnTo>
                      <a:pt x="63" y="2459"/>
                    </a:lnTo>
                    <a:lnTo>
                      <a:pt x="41" y="2419"/>
                    </a:lnTo>
                    <a:lnTo>
                      <a:pt x="23" y="2378"/>
                    </a:lnTo>
                    <a:lnTo>
                      <a:pt x="10" y="2334"/>
                    </a:lnTo>
                    <a:lnTo>
                      <a:pt x="2" y="2288"/>
                    </a:lnTo>
                    <a:lnTo>
                      <a:pt x="0" y="2242"/>
                    </a:lnTo>
                    <a:lnTo>
                      <a:pt x="0" y="1855"/>
                    </a:lnTo>
                    <a:lnTo>
                      <a:pt x="3" y="1828"/>
                    </a:lnTo>
                    <a:lnTo>
                      <a:pt x="13" y="1801"/>
                    </a:lnTo>
                    <a:lnTo>
                      <a:pt x="27" y="1779"/>
                    </a:lnTo>
                    <a:lnTo>
                      <a:pt x="46" y="1759"/>
                    </a:lnTo>
                    <a:lnTo>
                      <a:pt x="68" y="1746"/>
                    </a:lnTo>
                    <a:lnTo>
                      <a:pt x="95" y="1736"/>
                    </a:lnTo>
                    <a:lnTo>
                      <a:pt x="123" y="1733"/>
                    </a:lnTo>
                    <a:lnTo>
                      <a:pt x="362" y="1733"/>
                    </a:lnTo>
                    <a:lnTo>
                      <a:pt x="384" y="1666"/>
                    </a:lnTo>
                    <a:lnTo>
                      <a:pt x="411" y="1600"/>
                    </a:lnTo>
                    <a:lnTo>
                      <a:pt x="443" y="1535"/>
                    </a:lnTo>
                    <a:lnTo>
                      <a:pt x="480" y="1472"/>
                    </a:lnTo>
                    <a:lnTo>
                      <a:pt x="521" y="1411"/>
                    </a:lnTo>
                    <a:lnTo>
                      <a:pt x="567" y="1352"/>
                    </a:lnTo>
                    <a:lnTo>
                      <a:pt x="336" y="1122"/>
                    </a:lnTo>
                    <a:lnTo>
                      <a:pt x="321" y="1102"/>
                    </a:lnTo>
                    <a:lnTo>
                      <a:pt x="310" y="1081"/>
                    </a:lnTo>
                    <a:lnTo>
                      <a:pt x="303" y="1058"/>
                    </a:lnTo>
                    <a:lnTo>
                      <a:pt x="301" y="1035"/>
                    </a:lnTo>
                    <a:lnTo>
                      <a:pt x="303" y="1011"/>
                    </a:lnTo>
                    <a:lnTo>
                      <a:pt x="310" y="988"/>
                    </a:lnTo>
                    <a:lnTo>
                      <a:pt x="321" y="966"/>
                    </a:lnTo>
                    <a:lnTo>
                      <a:pt x="336" y="948"/>
                    </a:lnTo>
                    <a:lnTo>
                      <a:pt x="354" y="933"/>
                    </a:lnTo>
                    <a:lnTo>
                      <a:pt x="376" y="922"/>
                    </a:lnTo>
                    <a:lnTo>
                      <a:pt x="399" y="915"/>
                    </a:lnTo>
                    <a:lnTo>
                      <a:pt x="423" y="912"/>
                    </a:lnTo>
                    <a:lnTo>
                      <a:pt x="759" y="912"/>
                    </a:lnTo>
                    <a:lnTo>
                      <a:pt x="818" y="916"/>
                    </a:lnTo>
                    <a:lnTo>
                      <a:pt x="875" y="926"/>
                    </a:lnTo>
                    <a:lnTo>
                      <a:pt x="931" y="942"/>
                    </a:lnTo>
                    <a:lnTo>
                      <a:pt x="983" y="965"/>
                    </a:lnTo>
                    <a:lnTo>
                      <a:pt x="1033" y="992"/>
                    </a:lnTo>
                    <a:lnTo>
                      <a:pt x="1118" y="953"/>
                    </a:lnTo>
                    <a:lnTo>
                      <a:pt x="1204" y="918"/>
                    </a:lnTo>
                    <a:lnTo>
                      <a:pt x="1294" y="887"/>
                    </a:lnTo>
                    <a:lnTo>
                      <a:pt x="1275" y="830"/>
                    </a:lnTo>
                    <a:lnTo>
                      <a:pt x="1260" y="771"/>
                    </a:lnTo>
                    <a:lnTo>
                      <a:pt x="1252" y="711"/>
                    </a:lnTo>
                    <a:lnTo>
                      <a:pt x="1249" y="649"/>
                    </a:lnTo>
                    <a:lnTo>
                      <a:pt x="1252" y="582"/>
                    </a:lnTo>
                    <a:lnTo>
                      <a:pt x="1262" y="519"/>
                    </a:lnTo>
                    <a:lnTo>
                      <a:pt x="1278" y="456"/>
                    </a:lnTo>
                    <a:lnTo>
                      <a:pt x="1300" y="397"/>
                    </a:lnTo>
                    <a:lnTo>
                      <a:pt x="1327" y="340"/>
                    </a:lnTo>
                    <a:lnTo>
                      <a:pt x="1360" y="286"/>
                    </a:lnTo>
                    <a:lnTo>
                      <a:pt x="1397" y="236"/>
                    </a:lnTo>
                    <a:lnTo>
                      <a:pt x="1439" y="190"/>
                    </a:lnTo>
                    <a:lnTo>
                      <a:pt x="1486" y="149"/>
                    </a:lnTo>
                    <a:lnTo>
                      <a:pt x="1536" y="111"/>
                    </a:lnTo>
                    <a:lnTo>
                      <a:pt x="1589" y="78"/>
                    </a:lnTo>
                    <a:lnTo>
                      <a:pt x="1646" y="51"/>
                    </a:lnTo>
                    <a:lnTo>
                      <a:pt x="1706" y="29"/>
                    </a:lnTo>
                    <a:lnTo>
                      <a:pt x="1768" y="13"/>
                    </a:lnTo>
                    <a:lnTo>
                      <a:pt x="1832" y="3"/>
                    </a:lnTo>
                    <a:lnTo>
                      <a:pt x="189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spTree>
    <p:extLst>
      <p:ext uri="{BB962C8B-B14F-4D97-AF65-F5344CB8AC3E}">
        <p14:creationId xmlns:p14="http://schemas.microsoft.com/office/powerpoint/2010/main" val="4225488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out)">
                                      <p:cBhvr>
                                        <p:cTn id="7" dur="500"/>
                                        <p:tgtEl>
                                          <p:spTgt spid="2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left)">
                                      <p:cBhvr>
                                        <p:cTn id="11"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0B82C84-17F9-2F44-A4CB-3025980683CD}" type="slidenum">
              <a:rPr lang="en-US" smtClean="0">
                <a:solidFill>
                  <a:schemeClr val="bg1"/>
                </a:solidFill>
              </a:rPr>
              <a:t>12</a:t>
            </a:fld>
            <a:endParaRPr lang="en-US" dirty="0">
              <a:solidFill>
                <a:schemeClr val="bg1"/>
              </a:solidFill>
            </a:endParaRPr>
          </a:p>
        </p:txBody>
      </p:sp>
      <p:sp>
        <p:nvSpPr>
          <p:cNvPr id="11" name="Rectangle 10"/>
          <p:cNvSpPr/>
          <p:nvPr/>
        </p:nvSpPr>
        <p:spPr>
          <a:xfrm>
            <a:off x="-48665" y="-114300"/>
            <a:ext cx="321009" cy="707843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2344" y="-114300"/>
            <a:ext cx="12247282" cy="7078436"/>
          </a:xfrm>
          <a:prstGeom prst="rect">
            <a:avLst/>
          </a:prstGeom>
        </p:spPr>
      </p:pic>
      <p:grpSp>
        <p:nvGrpSpPr>
          <p:cNvPr id="34" name="Group 33"/>
          <p:cNvGrpSpPr/>
          <p:nvPr/>
        </p:nvGrpSpPr>
        <p:grpSpPr>
          <a:xfrm>
            <a:off x="-29190" y="5309376"/>
            <a:ext cx="11170108" cy="1412099"/>
            <a:chOff x="578894" y="5175713"/>
            <a:chExt cx="8941324" cy="1412099"/>
          </a:xfrm>
        </p:grpSpPr>
        <p:sp>
          <p:nvSpPr>
            <p:cNvPr id="35" name="Rectangle 34"/>
            <p:cNvSpPr/>
            <p:nvPr/>
          </p:nvSpPr>
          <p:spPr>
            <a:xfrm>
              <a:off x="2880163" y="5213084"/>
              <a:ext cx="4444209" cy="13747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6" name="Subtitle 2"/>
            <p:cNvSpPr txBox="1">
              <a:spLocks/>
            </p:cNvSpPr>
            <p:nvPr/>
          </p:nvSpPr>
          <p:spPr>
            <a:xfrm>
              <a:off x="578894" y="5175713"/>
              <a:ext cx="8941324" cy="1374728"/>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Clr>
                  <a:schemeClr val="tx2"/>
                </a:buClr>
                <a:buSzPct val="110000"/>
                <a:buFont typeface="Arial"/>
                <a:buNone/>
                <a:defRPr sz="240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Clr>
                  <a:schemeClr val="tx2"/>
                </a:buClr>
                <a:buSzPct val="110000"/>
                <a:buFont typeface="Arial"/>
                <a:buNone/>
                <a:defRPr sz="2000" kern="120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Clr>
                  <a:schemeClr val="tx2"/>
                </a:buClr>
                <a:buSzPct val="110000"/>
                <a:buFont typeface="Arial"/>
                <a:buNone/>
                <a:defRPr sz="1800" kern="1200">
                  <a:solidFill>
                    <a:schemeClr val="tx1"/>
                  </a:solidFill>
                  <a:latin typeface="Arial" charset="0"/>
                  <a:ea typeface="Arial" charset="0"/>
                  <a:cs typeface="Arial" charset="0"/>
                </a:defRPr>
              </a:lvl3pPr>
              <a:lvl4pPr marL="1371600" indent="0" algn="ctr" defTabSz="914400" rtl="0" eaLnBrk="1" latinLnBrk="0" hangingPunct="1">
                <a:lnSpc>
                  <a:spcPct val="90000"/>
                </a:lnSpc>
                <a:spcBef>
                  <a:spcPts val="500"/>
                </a:spcBef>
                <a:buClr>
                  <a:schemeClr val="tx2"/>
                </a:buClr>
                <a:buSzPct val="110000"/>
                <a:buFont typeface="Arial"/>
                <a:buNone/>
                <a:defRPr sz="160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Clr>
                  <a:schemeClr val="tx2"/>
                </a:buClr>
                <a:buSzPct val="110000"/>
                <a:buFont typeface="Arial"/>
                <a:buNone/>
                <a:defRPr sz="1600"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4400" b="1" dirty="0">
                  <a:latin typeface="Arial Narrow" panose="020B0606020202030204" pitchFamily="34" charset="0"/>
                  <a:ea typeface="Tahoma" panose="020B0604030504040204" pitchFamily="34" charset="0"/>
                  <a:cs typeface="Tahoma" panose="020B0604030504040204" pitchFamily="34" charset="0"/>
                </a:rPr>
                <a:t>Will or Living Trust</a:t>
              </a:r>
            </a:p>
          </p:txBody>
        </p:sp>
      </p:grpSp>
    </p:spTree>
    <p:extLst>
      <p:ext uri="{BB962C8B-B14F-4D97-AF65-F5344CB8AC3E}">
        <p14:creationId xmlns:p14="http://schemas.microsoft.com/office/powerpoint/2010/main" val="354445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2834" y="-114300"/>
            <a:ext cx="11929166" cy="7057542"/>
          </a:xfrm>
          <a:prstGeom prst="rect">
            <a:avLst/>
          </a:prstGeom>
        </p:spPr>
      </p:pic>
      <p:grpSp>
        <p:nvGrpSpPr>
          <p:cNvPr id="3" name="Group 2"/>
          <p:cNvGrpSpPr/>
          <p:nvPr/>
        </p:nvGrpSpPr>
        <p:grpSpPr>
          <a:xfrm>
            <a:off x="1964642" y="5140377"/>
            <a:ext cx="8941324" cy="1408363"/>
            <a:chOff x="1599924" y="5254085"/>
            <a:chExt cx="8941324" cy="1408363"/>
          </a:xfrm>
        </p:grpSpPr>
        <p:sp>
          <p:nvSpPr>
            <p:cNvPr id="12" name="Rectangle 11"/>
            <p:cNvSpPr/>
            <p:nvPr/>
          </p:nvSpPr>
          <p:spPr>
            <a:xfrm>
              <a:off x="1599924" y="5254085"/>
              <a:ext cx="8853450" cy="13747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Subtitle 2"/>
            <p:cNvSpPr txBox="1">
              <a:spLocks/>
            </p:cNvSpPr>
            <p:nvPr/>
          </p:nvSpPr>
          <p:spPr>
            <a:xfrm>
              <a:off x="1599924" y="5287720"/>
              <a:ext cx="8941324" cy="1374728"/>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Clr>
                  <a:schemeClr val="tx2"/>
                </a:buClr>
                <a:buSzPct val="110000"/>
                <a:buFont typeface="Arial"/>
                <a:buNone/>
                <a:defRPr sz="240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Clr>
                  <a:schemeClr val="tx2"/>
                </a:buClr>
                <a:buSzPct val="110000"/>
                <a:buFont typeface="Arial"/>
                <a:buNone/>
                <a:defRPr sz="2000" kern="120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Clr>
                  <a:schemeClr val="tx2"/>
                </a:buClr>
                <a:buSzPct val="110000"/>
                <a:buFont typeface="Arial"/>
                <a:buNone/>
                <a:defRPr sz="1800" kern="1200">
                  <a:solidFill>
                    <a:schemeClr val="tx1"/>
                  </a:solidFill>
                  <a:latin typeface="Arial" charset="0"/>
                  <a:ea typeface="Arial" charset="0"/>
                  <a:cs typeface="Arial" charset="0"/>
                </a:defRPr>
              </a:lvl3pPr>
              <a:lvl4pPr marL="1371600" indent="0" algn="ctr" defTabSz="914400" rtl="0" eaLnBrk="1" latinLnBrk="0" hangingPunct="1">
                <a:lnSpc>
                  <a:spcPct val="90000"/>
                </a:lnSpc>
                <a:spcBef>
                  <a:spcPts val="500"/>
                </a:spcBef>
                <a:buClr>
                  <a:schemeClr val="tx2"/>
                </a:buClr>
                <a:buSzPct val="110000"/>
                <a:buFont typeface="Arial"/>
                <a:buNone/>
                <a:defRPr sz="160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Clr>
                  <a:schemeClr val="tx2"/>
                </a:buClr>
                <a:buSzPct val="110000"/>
                <a:buFont typeface="Arial"/>
                <a:buNone/>
                <a:defRPr sz="1600"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de-DE" sz="4400" b="1" dirty="0">
                  <a:latin typeface="Arial Narrow" panose="020B0606020202030204" pitchFamily="34" charset="0"/>
                </a:rPr>
                <a:t>Charitable </a:t>
              </a:r>
              <a:r>
                <a:rPr lang="en-US" sz="4400" b="1" dirty="0">
                  <a:latin typeface="Arial Narrow" panose="020B0606020202030204" pitchFamily="34" charset="0"/>
                </a:rPr>
                <a:t>Gift Annuity and </a:t>
              </a:r>
              <a:r>
                <a:rPr lang="de-DE" sz="4400" b="1" dirty="0">
                  <a:latin typeface="Arial Narrow" panose="020B0606020202030204" pitchFamily="34" charset="0"/>
                </a:rPr>
                <a:t>Charitable Remainder Trust</a:t>
              </a:r>
              <a:endParaRPr lang="en-US" sz="4400" b="1" dirty="0">
                <a:latin typeface="Arial Narrow" panose="020B0606020202030204" pitchFamily="34" charset="0"/>
              </a:endParaRPr>
            </a:p>
          </p:txBody>
        </p:sp>
      </p:grpSp>
      <p:sp>
        <p:nvSpPr>
          <p:cNvPr id="11" name="Rectangle 10"/>
          <p:cNvSpPr/>
          <p:nvPr/>
        </p:nvSpPr>
        <p:spPr>
          <a:xfrm>
            <a:off x="-48665" y="-114300"/>
            <a:ext cx="321009" cy="707843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p:cNvGrpSpPr/>
          <p:nvPr/>
        </p:nvGrpSpPr>
        <p:grpSpPr>
          <a:xfrm>
            <a:off x="583843" y="4996632"/>
            <a:ext cx="1663503" cy="1663503"/>
            <a:chOff x="4365471" y="580936"/>
            <a:chExt cx="3759725" cy="3759725"/>
          </a:xfrm>
        </p:grpSpPr>
        <p:grpSp>
          <p:nvGrpSpPr>
            <p:cNvPr id="28" name="Group 27"/>
            <p:cNvGrpSpPr/>
            <p:nvPr/>
          </p:nvGrpSpPr>
          <p:grpSpPr>
            <a:xfrm>
              <a:off x="4365471" y="580936"/>
              <a:ext cx="3759725" cy="3759725"/>
              <a:chOff x="4398754" y="580936"/>
              <a:chExt cx="3759725" cy="3759725"/>
            </a:xfrm>
          </p:grpSpPr>
          <p:sp>
            <p:nvSpPr>
              <p:cNvPr id="29" name="Oval 28"/>
              <p:cNvSpPr/>
              <p:nvPr/>
            </p:nvSpPr>
            <p:spPr>
              <a:xfrm>
                <a:off x="4398754" y="580936"/>
                <a:ext cx="3759725" cy="37597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p:cNvSpPr/>
              <p:nvPr/>
            </p:nvSpPr>
            <p:spPr>
              <a:xfrm>
                <a:off x="4549337" y="731521"/>
                <a:ext cx="3458558" cy="345855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Freeform 34"/>
            <p:cNvSpPr>
              <a:spLocks noEditPoints="1"/>
            </p:cNvSpPr>
            <p:nvPr/>
          </p:nvSpPr>
          <p:spPr bwMode="auto">
            <a:xfrm>
              <a:off x="5225112" y="1241478"/>
              <a:ext cx="2072672" cy="2322010"/>
            </a:xfrm>
            <a:custGeom>
              <a:avLst/>
              <a:gdLst>
                <a:gd name="T0" fmla="*/ 2853 w 3195"/>
                <a:gd name="T1" fmla="*/ 3331 h 3572"/>
                <a:gd name="T2" fmla="*/ 342 w 3195"/>
                <a:gd name="T3" fmla="*/ 1399 h 3572"/>
                <a:gd name="T4" fmla="*/ 1517 w 3195"/>
                <a:gd name="T5" fmla="*/ 1399 h 3572"/>
                <a:gd name="T6" fmla="*/ 1678 w 3195"/>
                <a:gd name="T7" fmla="*/ 1157 h 3572"/>
                <a:gd name="T8" fmla="*/ 1678 w 3195"/>
                <a:gd name="T9" fmla="*/ 893 h 3572"/>
                <a:gd name="T10" fmla="*/ 1517 w 3195"/>
                <a:gd name="T11" fmla="*/ 1157 h 3572"/>
                <a:gd name="T12" fmla="*/ 1924 w 3195"/>
                <a:gd name="T13" fmla="*/ 242 h 3572"/>
                <a:gd name="T14" fmla="*/ 1819 w 3195"/>
                <a:gd name="T15" fmla="*/ 270 h 3572"/>
                <a:gd name="T16" fmla="*/ 1747 w 3195"/>
                <a:gd name="T17" fmla="*/ 343 h 3572"/>
                <a:gd name="T18" fmla="*/ 1718 w 3195"/>
                <a:gd name="T19" fmla="*/ 446 h 3572"/>
                <a:gd name="T20" fmla="*/ 1960 w 3195"/>
                <a:gd name="T21" fmla="*/ 648 h 3572"/>
                <a:gd name="T22" fmla="*/ 2055 w 3195"/>
                <a:gd name="T23" fmla="*/ 603 h 3572"/>
                <a:gd name="T24" fmla="*/ 2115 w 3195"/>
                <a:gd name="T25" fmla="*/ 518 h 3572"/>
                <a:gd name="T26" fmla="*/ 2125 w 3195"/>
                <a:gd name="T27" fmla="*/ 409 h 3572"/>
                <a:gd name="T28" fmla="*/ 2080 w 3195"/>
                <a:gd name="T29" fmla="*/ 315 h 3572"/>
                <a:gd name="T30" fmla="*/ 1994 w 3195"/>
                <a:gd name="T31" fmla="*/ 255 h 3572"/>
                <a:gd name="T32" fmla="*/ 1273 w 3195"/>
                <a:gd name="T33" fmla="*/ 242 h 3572"/>
                <a:gd name="T34" fmla="*/ 1168 w 3195"/>
                <a:gd name="T35" fmla="*/ 270 h 3572"/>
                <a:gd name="T36" fmla="*/ 1096 w 3195"/>
                <a:gd name="T37" fmla="*/ 343 h 3572"/>
                <a:gd name="T38" fmla="*/ 1067 w 3195"/>
                <a:gd name="T39" fmla="*/ 446 h 3572"/>
                <a:gd name="T40" fmla="*/ 1096 w 3195"/>
                <a:gd name="T41" fmla="*/ 550 h 3572"/>
                <a:gd name="T42" fmla="*/ 1168 w 3195"/>
                <a:gd name="T43" fmla="*/ 623 h 3572"/>
                <a:gd name="T44" fmla="*/ 1273 w 3195"/>
                <a:gd name="T45" fmla="*/ 652 h 3572"/>
                <a:gd name="T46" fmla="*/ 1474 w 3195"/>
                <a:gd name="T47" fmla="*/ 409 h 3572"/>
                <a:gd name="T48" fmla="*/ 1429 w 3195"/>
                <a:gd name="T49" fmla="*/ 315 h 3572"/>
                <a:gd name="T50" fmla="*/ 1343 w 3195"/>
                <a:gd name="T51" fmla="*/ 255 h 3572"/>
                <a:gd name="T52" fmla="*/ 1273 w 3195"/>
                <a:gd name="T53" fmla="*/ 0 h 3572"/>
                <a:gd name="T54" fmla="*/ 1428 w 3195"/>
                <a:gd name="T55" fmla="*/ 29 h 3572"/>
                <a:gd name="T56" fmla="*/ 1561 w 3195"/>
                <a:gd name="T57" fmla="*/ 107 h 3572"/>
                <a:gd name="T58" fmla="*/ 1676 w 3195"/>
                <a:gd name="T59" fmla="*/ 75 h 3572"/>
                <a:gd name="T60" fmla="*/ 1817 w 3195"/>
                <a:gd name="T61" fmla="*/ 13 h 3572"/>
                <a:gd name="T62" fmla="*/ 1975 w 3195"/>
                <a:gd name="T63" fmla="*/ 4 h 3572"/>
                <a:gd name="T64" fmla="*/ 2119 w 3195"/>
                <a:gd name="T65" fmla="*/ 46 h 3572"/>
                <a:gd name="T66" fmla="*/ 2239 w 3195"/>
                <a:gd name="T67" fmla="*/ 131 h 3572"/>
                <a:gd name="T68" fmla="*/ 2324 w 3195"/>
                <a:gd name="T69" fmla="*/ 251 h 3572"/>
                <a:gd name="T70" fmla="*/ 2366 w 3195"/>
                <a:gd name="T71" fmla="*/ 395 h 3572"/>
                <a:gd name="T72" fmla="*/ 2356 w 3195"/>
                <a:gd name="T73" fmla="*/ 554 h 3572"/>
                <a:gd name="T74" fmla="*/ 3076 w 3195"/>
                <a:gd name="T75" fmla="*/ 652 h 3572"/>
                <a:gd name="T76" fmla="*/ 3151 w 3195"/>
                <a:gd name="T77" fmla="*/ 678 h 3572"/>
                <a:gd name="T78" fmla="*/ 3193 w 3195"/>
                <a:gd name="T79" fmla="*/ 744 h 3572"/>
                <a:gd name="T80" fmla="*/ 3193 w 3195"/>
                <a:gd name="T81" fmla="*/ 1303 h 3572"/>
                <a:gd name="T82" fmla="*/ 3158 w 3195"/>
                <a:gd name="T83" fmla="*/ 1365 h 3572"/>
                <a:gd name="T84" fmla="*/ 3094 w 3195"/>
                <a:gd name="T85" fmla="*/ 1396 h 3572"/>
                <a:gd name="T86" fmla="*/ 3081 w 3195"/>
                <a:gd name="T87" fmla="*/ 3505 h 3572"/>
                <a:gd name="T88" fmla="*/ 3026 w 3195"/>
                <a:gd name="T89" fmla="*/ 3559 h 3572"/>
                <a:gd name="T90" fmla="*/ 222 w 3195"/>
                <a:gd name="T91" fmla="*/ 3572 h 3572"/>
                <a:gd name="T92" fmla="*/ 147 w 3195"/>
                <a:gd name="T93" fmla="*/ 3545 h 3572"/>
                <a:gd name="T94" fmla="*/ 104 w 3195"/>
                <a:gd name="T95" fmla="*/ 3479 h 3572"/>
                <a:gd name="T96" fmla="*/ 77 w 3195"/>
                <a:gd name="T97" fmla="*/ 1391 h 3572"/>
                <a:gd name="T98" fmla="*/ 22 w 3195"/>
                <a:gd name="T99" fmla="*/ 1348 h 3572"/>
                <a:gd name="T100" fmla="*/ 0 w 3195"/>
                <a:gd name="T101" fmla="*/ 1278 h 3572"/>
                <a:gd name="T102" fmla="*/ 12 w 3195"/>
                <a:gd name="T103" fmla="*/ 719 h 3572"/>
                <a:gd name="T104" fmla="*/ 67 w 3195"/>
                <a:gd name="T105" fmla="*/ 664 h 3572"/>
                <a:gd name="T106" fmla="*/ 876 w 3195"/>
                <a:gd name="T107" fmla="*/ 652 h 3572"/>
                <a:gd name="T108" fmla="*/ 829 w 3195"/>
                <a:gd name="T109" fmla="*/ 501 h 3572"/>
                <a:gd name="T110" fmla="*/ 838 w 3195"/>
                <a:gd name="T111" fmla="*/ 344 h 3572"/>
                <a:gd name="T112" fmla="*/ 896 w 3195"/>
                <a:gd name="T113" fmla="*/ 207 h 3572"/>
                <a:gd name="T114" fmla="*/ 993 w 3195"/>
                <a:gd name="T115" fmla="*/ 98 h 3572"/>
                <a:gd name="T116" fmla="*/ 1122 w 3195"/>
                <a:gd name="T117" fmla="*/ 27 h 3572"/>
                <a:gd name="T118" fmla="*/ 1273 w 3195"/>
                <a:gd name="T119" fmla="*/ 0 h 3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95" h="3572">
                  <a:moveTo>
                    <a:pt x="1678" y="1399"/>
                  </a:moveTo>
                  <a:lnTo>
                    <a:pt x="1678" y="3331"/>
                  </a:lnTo>
                  <a:lnTo>
                    <a:pt x="2853" y="3331"/>
                  </a:lnTo>
                  <a:lnTo>
                    <a:pt x="2853" y="1399"/>
                  </a:lnTo>
                  <a:lnTo>
                    <a:pt x="1678" y="1399"/>
                  </a:lnTo>
                  <a:close/>
                  <a:moveTo>
                    <a:pt x="342" y="1399"/>
                  </a:moveTo>
                  <a:lnTo>
                    <a:pt x="342" y="3331"/>
                  </a:lnTo>
                  <a:lnTo>
                    <a:pt x="1517" y="3331"/>
                  </a:lnTo>
                  <a:lnTo>
                    <a:pt x="1517" y="1399"/>
                  </a:lnTo>
                  <a:lnTo>
                    <a:pt x="342" y="1399"/>
                  </a:lnTo>
                  <a:close/>
                  <a:moveTo>
                    <a:pt x="1678" y="893"/>
                  </a:moveTo>
                  <a:lnTo>
                    <a:pt x="1678" y="1157"/>
                  </a:lnTo>
                  <a:lnTo>
                    <a:pt x="2955" y="1157"/>
                  </a:lnTo>
                  <a:lnTo>
                    <a:pt x="2955" y="893"/>
                  </a:lnTo>
                  <a:lnTo>
                    <a:pt x="1678" y="893"/>
                  </a:lnTo>
                  <a:close/>
                  <a:moveTo>
                    <a:pt x="240" y="893"/>
                  </a:moveTo>
                  <a:lnTo>
                    <a:pt x="240" y="1157"/>
                  </a:lnTo>
                  <a:lnTo>
                    <a:pt x="1517" y="1157"/>
                  </a:lnTo>
                  <a:lnTo>
                    <a:pt x="1517" y="893"/>
                  </a:lnTo>
                  <a:lnTo>
                    <a:pt x="240" y="893"/>
                  </a:lnTo>
                  <a:close/>
                  <a:moveTo>
                    <a:pt x="1924" y="242"/>
                  </a:moveTo>
                  <a:lnTo>
                    <a:pt x="1887" y="245"/>
                  </a:lnTo>
                  <a:lnTo>
                    <a:pt x="1852" y="255"/>
                  </a:lnTo>
                  <a:lnTo>
                    <a:pt x="1819" y="270"/>
                  </a:lnTo>
                  <a:lnTo>
                    <a:pt x="1791" y="290"/>
                  </a:lnTo>
                  <a:lnTo>
                    <a:pt x="1766" y="315"/>
                  </a:lnTo>
                  <a:lnTo>
                    <a:pt x="1747" y="343"/>
                  </a:lnTo>
                  <a:lnTo>
                    <a:pt x="1731" y="376"/>
                  </a:lnTo>
                  <a:lnTo>
                    <a:pt x="1722" y="409"/>
                  </a:lnTo>
                  <a:lnTo>
                    <a:pt x="1718" y="446"/>
                  </a:lnTo>
                  <a:lnTo>
                    <a:pt x="1718" y="652"/>
                  </a:lnTo>
                  <a:lnTo>
                    <a:pt x="1924" y="652"/>
                  </a:lnTo>
                  <a:lnTo>
                    <a:pt x="1960" y="648"/>
                  </a:lnTo>
                  <a:lnTo>
                    <a:pt x="1994" y="639"/>
                  </a:lnTo>
                  <a:lnTo>
                    <a:pt x="2027" y="623"/>
                  </a:lnTo>
                  <a:lnTo>
                    <a:pt x="2055" y="603"/>
                  </a:lnTo>
                  <a:lnTo>
                    <a:pt x="2080" y="579"/>
                  </a:lnTo>
                  <a:lnTo>
                    <a:pt x="2100" y="550"/>
                  </a:lnTo>
                  <a:lnTo>
                    <a:pt x="2115" y="518"/>
                  </a:lnTo>
                  <a:lnTo>
                    <a:pt x="2125" y="483"/>
                  </a:lnTo>
                  <a:lnTo>
                    <a:pt x="2128" y="446"/>
                  </a:lnTo>
                  <a:lnTo>
                    <a:pt x="2125" y="409"/>
                  </a:lnTo>
                  <a:lnTo>
                    <a:pt x="2115" y="376"/>
                  </a:lnTo>
                  <a:lnTo>
                    <a:pt x="2100" y="343"/>
                  </a:lnTo>
                  <a:lnTo>
                    <a:pt x="2080" y="315"/>
                  </a:lnTo>
                  <a:lnTo>
                    <a:pt x="2055" y="290"/>
                  </a:lnTo>
                  <a:lnTo>
                    <a:pt x="2027" y="270"/>
                  </a:lnTo>
                  <a:lnTo>
                    <a:pt x="1994" y="255"/>
                  </a:lnTo>
                  <a:lnTo>
                    <a:pt x="1960" y="245"/>
                  </a:lnTo>
                  <a:lnTo>
                    <a:pt x="1924" y="242"/>
                  </a:lnTo>
                  <a:close/>
                  <a:moveTo>
                    <a:pt x="1273" y="242"/>
                  </a:moveTo>
                  <a:lnTo>
                    <a:pt x="1236" y="245"/>
                  </a:lnTo>
                  <a:lnTo>
                    <a:pt x="1201" y="255"/>
                  </a:lnTo>
                  <a:lnTo>
                    <a:pt x="1168" y="270"/>
                  </a:lnTo>
                  <a:lnTo>
                    <a:pt x="1140" y="290"/>
                  </a:lnTo>
                  <a:lnTo>
                    <a:pt x="1115" y="315"/>
                  </a:lnTo>
                  <a:lnTo>
                    <a:pt x="1096" y="343"/>
                  </a:lnTo>
                  <a:lnTo>
                    <a:pt x="1080" y="376"/>
                  </a:lnTo>
                  <a:lnTo>
                    <a:pt x="1071" y="409"/>
                  </a:lnTo>
                  <a:lnTo>
                    <a:pt x="1067" y="446"/>
                  </a:lnTo>
                  <a:lnTo>
                    <a:pt x="1071" y="483"/>
                  </a:lnTo>
                  <a:lnTo>
                    <a:pt x="1080" y="518"/>
                  </a:lnTo>
                  <a:lnTo>
                    <a:pt x="1096" y="550"/>
                  </a:lnTo>
                  <a:lnTo>
                    <a:pt x="1115" y="579"/>
                  </a:lnTo>
                  <a:lnTo>
                    <a:pt x="1140" y="603"/>
                  </a:lnTo>
                  <a:lnTo>
                    <a:pt x="1168" y="623"/>
                  </a:lnTo>
                  <a:lnTo>
                    <a:pt x="1201" y="639"/>
                  </a:lnTo>
                  <a:lnTo>
                    <a:pt x="1236" y="648"/>
                  </a:lnTo>
                  <a:lnTo>
                    <a:pt x="1273" y="652"/>
                  </a:lnTo>
                  <a:lnTo>
                    <a:pt x="1477" y="652"/>
                  </a:lnTo>
                  <a:lnTo>
                    <a:pt x="1477" y="446"/>
                  </a:lnTo>
                  <a:lnTo>
                    <a:pt x="1474" y="409"/>
                  </a:lnTo>
                  <a:lnTo>
                    <a:pt x="1464" y="376"/>
                  </a:lnTo>
                  <a:lnTo>
                    <a:pt x="1449" y="343"/>
                  </a:lnTo>
                  <a:lnTo>
                    <a:pt x="1429" y="315"/>
                  </a:lnTo>
                  <a:lnTo>
                    <a:pt x="1404" y="290"/>
                  </a:lnTo>
                  <a:lnTo>
                    <a:pt x="1376" y="270"/>
                  </a:lnTo>
                  <a:lnTo>
                    <a:pt x="1343" y="255"/>
                  </a:lnTo>
                  <a:lnTo>
                    <a:pt x="1309" y="245"/>
                  </a:lnTo>
                  <a:lnTo>
                    <a:pt x="1273" y="242"/>
                  </a:lnTo>
                  <a:close/>
                  <a:moveTo>
                    <a:pt x="1273" y="0"/>
                  </a:moveTo>
                  <a:lnTo>
                    <a:pt x="1326" y="4"/>
                  </a:lnTo>
                  <a:lnTo>
                    <a:pt x="1378" y="13"/>
                  </a:lnTo>
                  <a:lnTo>
                    <a:pt x="1428" y="29"/>
                  </a:lnTo>
                  <a:lnTo>
                    <a:pt x="1476" y="49"/>
                  </a:lnTo>
                  <a:lnTo>
                    <a:pt x="1520" y="75"/>
                  </a:lnTo>
                  <a:lnTo>
                    <a:pt x="1561" y="107"/>
                  </a:lnTo>
                  <a:lnTo>
                    <a:pt x="1598" y="142"/>
                  </a:lnTo>
                  <a:lnTo>
                    <a:pt x="1635" y="107"/>
                  </a:lnTo>
                  <a:lnTo>
                    <a:pt x="1676" y="75"/>
                  </a:lnTo>
                  <a:lnTo>
                    <a:pt x="1719" y="49"/>
                  </a:lnTo>
                  <a:lnTo>
                    <a:pt x="1767" y="29"/>
                  </a:lnTo>
                  <a:lnTo>
                    <a:pt x="1817" y="13"/>
                  </a:lnTo>
                  <a:lnTo>
                    <a:pt x="1869" y="4"/>
                  </a:lnTo>
                  <a:lnTo>
                    <a:pt x="1924" y="0"/>
                  </a:lnTo>
                  <a:lnTo>
                    <a:pt x="1975" y="4"/>
                  </a:lnTo>
                  <a:lnTo>
                    <a:pt x="2025" y="12"/>
                  </a:lnTo>
                  <a:lnTo>
                    <a:pt x="2074" y="27"/>
                  </a:lnTo>
                  <a:lnTo>
                    <a:pt x="2119" y="46"/>
                  </a:lnTo>
                  <a:lnTo>
                    <a:pt x="2162" y="70"/>
                  </a:lnTo>
                  <a:lnTo>
                    <a:pt x="2202" y="98"/>
                  </a:lnTo>
                  <a:lnTo>
                    <a:pt x="2239" y="131"/>
                  </a:lnTo>
                  <a:lnTo>
                    <a:pt x="2271" y="168"/>
                  </a:lnTo>
                  <a:lnTo>
                    <a:pt x="2300" y="207"/>
                  </a:lnTo>
                  <a:lnTo>
                    <a:pt x="2324" y="251"/>
                  </a:lnTo>
                  <a:lnTo>
                    <a:pt x="2343" y="296"/>
                  </a:lnTo>
                  <a:lnTo>
                    <a:pt x="2357" y="344"/>
                  </a:lnTo>
                  <a:lnTo>
                    <a:pt x="2366" y="395"/>
                  </a:lnTo>
                  <a:lnTo>
                    <a:pt x="2369" y="446"/>
                  </a:lnTo>
                  <a:lnTo>
                    <a:pt x="2366" y="501"/>
                  </a:lnTo>
                  <a:lnTo>
                    <a:pt x="2356" y="554"/>
                  </a:lnTo>
                  <a:lnTo>
                    <a:pt x="2340" y="604"/>
                  </a:lnTo>
                  <a:lnTo>
                    <a:pt x="2319" y="652"/>
                  </a:lnTo>
                  <a:lnTo>
                    <a:pt x="3076" y="652"/>
                  </a:lnTo>
                  <a:lnTo>
                    <a:pt x="3103" y="655"/>
                  </a:lnTo>
                  <a:lnTo>
                    <a:pt x="3128" y="664"/>
                  </a:lnTo>
                  <a:lnTo>
                    <a:pt x="3151" y="678"/>
                  </a:lnTo>
                  <a:lnTo>
                    <a:pt x="3169" y="696"/>
                  </a:lnTo>
                  <a:lnTo>
                    <a:pt x="3183" y="719"/>
                  </a:lnTo>
                  <a:lnTo>
                    <a:pt x="3193" y="744"/>
                  </a:lnTo>
                  <a:lnTo>
                    <a:pt x="3195" y="772"/>
                  </a:lnTo>
                  <a:lnTo>
                    <a:pt x="3195" y="1278"/>
                  </a:lnTo>
                  <a:lnTo>
                    <a:pt x="3193" y="1303"/>
                  </a:lnTo>
                  <a:lnTo>
                    <a:pt x="3186" y="1326"/>
                  </a:lnTo>
                  <a:lnTo>
                    <a:pt x="3174" y="1348"/>
                  </a:lnTo>
                  <a:lnTo>
                    <a:pt x="3158" y="1365"/>
                  </a:lnTo>
                  <a:lnTo>
                    <a:pt x="3139" y="1380"/>
                  </a:lnTo>
                  <a:lnTo>
                    <a:pt x="3118" y="1391"/>
                  </a:lnTo>
                  <a:lnTo>
                    <a:pt x="3094" y="1396"/>
                  </a:lnTo>
                  <a:lnTo>
                    <a:pt x="3094" y="3451"/>
                  </a:lnTo>
                  <a:lnTo>
                    <a:pt x="3091" y="3479"/>
                  </a:lnTo>
                  <a:lnTo>
                    <a:pt x="3081" y="3505"/>
                  </a:lnTo>
                  <a:lnTo>
                    <a:pt x="3067" y="3526"/>
                  </a:lnTo>
                  <a:lnTo>
                    <a:pt x="3049" y="3545"/>
                  </a:lnTo>
                  <a:lnTo>
                    <a:pt x="3026" y="3559"/>
                  </a:lnTo>
                  <a:lnTo>
                    <a:pt x="3001" y="3569"/>
                  </a:lnTo>
                  <a:lnTo>
                    <a:pt x="2974" y="3572"/>
                  </a:lnTo>
                  <a:lnTo>
                    <a:pt x="222" y="3572"/>
                  </a:lnTo>
                  <a:lnTo>
                    <a:pt x="195" y="3569"/>
                  </a:lnTo>
                  <a:lnTo>
                    <a:pt x="170" y="3559"/>
                  </a:lnTo>
                  <a:lnTo>
                    <a:pt x="147" y="3545"/>
                  </a:lnTo>
                  <a:lnTo>
                    <a:pt x="128" y="3526"/>
                  </a:lnTo>
                  <a:lnTo>
                    <a:pt x="114" y="3505"/>
                  </a:lnTo>
                  <a:lnTo>
                    <a:pt x="104" y="3479"/>
                  </a:lnTo>
                  <a:lnTo>
                    <a:pt x="101" y="3451"/>
                  </a:lnTo>
                  <a:lnTo>
                    <a:pt x="101" y="1396"/>
                  </a:lnTo>
                  <a:lnTo>
                    <a:pt x="77" y="1391"/>
                  </a:lnTo>
                  <a:lnTo>
                    <a:pt x="57" y="1380"/>
                  </a:lnTo>
                  <a:lnTo>
                    <a:pt x="37" y="1365"/>
                  </a:lnTo>
                  <a:lnTo>
                    <a:pt x="22" y="1348"/>
                  </a:lnTo>
                  <a:lnTo>
                    <a:pt x="10" y="1326"/>
                  </a:lnTo>
                  <a:lnTo>
                    <a:pt x="2" y="1303"/>
                  </a:lnTo>
                  <a:lnTo>
                    <a:pt x="0" y="1278"/>
                  </a:lnTo>
                  <a:lnTo>
                    <a:pt x="0" y="772"/>
                  </a:lnTo>
                  <a:lnTo>
                    <a:pt x="3" y="744"/>
                  </a:lnTo>
                  <a:lnTo>
                    <a:pt x="12" y="719"/>
                  </a:lnTo>
                  <a:lnTo>
                    <a:pt x="26" y="696"/>
                  </a:lnTo>
                  <a:lnTo>
                    <a:pt x="45" y="678"/>
                  </a:lnTo>
                  <a:lnTo>
                    <a:pt x="67" y="664"/>
                  </a:lnTo>
                  <a:lnTo>
                    <a:pt x="92" y="655"/>
                  </a:lnTo>
                  <a:lnTo>
                    <a:pt x="121" y="652"/>
                  </a:lnTo>
                  <a:lnTo>
                    <a:pt x="876" y="652"/>
                  </a:lnTo>
                  <a:lnTo>
                    <a:pt x="855" y="604"/>
                  </a:lnTo>
                  <a:lnTo>
                    <a:pt x="839" y="554"/>
                  </a:lnTo>
                  <a:lnTo>
                    <a:pt x="829" y="501"/>
                  </a:lnTo>
                  <a:lnTo>
                    <a:pt x="826" y="446"/>
                  </a:lnTo>
                  <a:lnTo>
                    <a:pt x="829" y="395"/>
                  </a:lnTo>
                  <a:lnTo>
                    <a:pt x="838" y="344"/>
                  </a:lnTo>
                  <a:lnTo>
                    <a:pt x="852" y="296"/>
                  </a:lnTo>
                  <a:lnTo>
                    <a:pt x="872" y="251"/>
                  </a:lnTo>
                  <a:lnTo>
                    <a:pt x="896" y="207"/>
                  </a:lnTo>
                  <a:lnTo>
                    <a:pt x="924" y="168"/>
                  </a:lnTo>
                  <a:lnTo>
                    <a:pt x="956" y="131"/>
                  </a:lnTo>
                  <a:lnTo>
                    <a:pt x="993" y="98"/>
                  </a:lnTo>
                  <a:lnTo>
                    <a:pt x="1034" y="70"/>
                  </a:lnTo>
                  <a:lnTo>
                    <a:pt x="1076" y="46"/>
                  </a:lnTo>
                  <a:lnTo>
                    <a:pt x="1122" y="27"/>
                  </a:lnTo>
                  <a:lnTo>
                    <a:pt x="1171" y="12"/>
                  </a:lnTo>
                  <a:lnTo>
                    <a:pt x="1221" y="4"/>
                  </a:lnTo>
                  <a:lnTo>
                    <a:pt x="127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65867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2344" y="-116008"/>
            <a:ext cx="11909324" cy="7080144"/>
          </a:xfrm>
          <a:prstGeom prst="rect">
            <a:avLst/>
          </a:prstGeom>
        </p:spPr>
      </p:pic>
      <p:grpSp>
        <p:nvGrpSpPr>
          <p:cNvPr id="37" name="Group 36"/>
          <p:cNvGrpSpPr/>
          <p:nvPr/>
        </p:nvGrpSpPr>
        <p:grpSpPr>
          <a:xfrm>
            <a:off x="1288356" y="5172016"/>
            <a:ext cx="8941324" cy="1384468"/>
            <a:chOff x="1087588" y="5220772"/>
            <a:chExt cx="8941324" cy="1384468"/>
          </a:xfrm>
        </p:grpSpPr>
        <p:sp>
          <p:nvSpPr>
            <p:cNvPr id="38" name="Rectangle 37"/>
            <p:cNvSpPr/>
            <p:nvPr/>
          </p:nvSpPr>
          <p:spPr>
            <a:xfrm>
              <a:off x="1662716" y="5230512"/>
              <a:ext cx="8030531" cy="13747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Subtitle 2"/>
            <p:cNvSpPr txBox="1">
              <a:spLocks/>
            </p:cNvSpPr>
            <p:nvPr/>
          </p:nvSpPr>
          <p:spPr>
            <a:xfrm>
              <a:off x="1087588" y="5220772"/>
              <a:ext cx="8941324" cy="1374728"/>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Clr>
                  <a:schemeClr val="tx2"/>
                </a:buClr>
                <a:buSzPct val="110000"/>
                <a:buFont typeface="Arial"/>
                <a:buNone/>
                <a:defRPr sz="240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Clr>
                  <a:schemeClr val="tx2"/>
                </a:buClr>
                <a:buSzPct val="110000"/>
                <a:buFont typeface="Arial"/>
                <a:buNone/>
                <a:defRPr sz="2000" kern="120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Clr>
                  <a:schemeClr val="tx2"/>
                </a:buClr>
                <a:buSzPct val="110000"/>
                <a:buFont typeface="Arial"/>
                <a:buNone/>
                <a:defRPr sz="1800" kern="1200">
                  <a:solidFill>
                    <a:schemeClr val="tx1"/>
                  </a:solidFill>
                  <a:latin typeface="Arial" charset="0"/>
                  <a:ea typeface="Arial" charset="0"/>
                  <a:cs typeface="Arial" charset="0"/>
                </a:defRPr>
              </a:lvl3pPr>
              <a:lvl4pPr marL="1371600" indent="0" algn="ctr" defTabSz="914400" rtl="0" eaLnBrk="1" latinLnBrk="0" hangingPunct="1">
                <a:lnSpc>
                  <a:spcPct val="90000"/>
                </a:lnSpc>
                <a:spcBef>
                  <a:spcPts val="500"/>
                </a:spcBef>
                <a:buClr>
                  <a:schemeClr val="tx2"/>
                </a:buClr>
                <a:buSzPct val="110000"/>
                <a:buFont typeface="Arial"/>
                <a:buNone/>
                <a:defRPr sz="160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Clr>
                  <a:schemeClr val="tx2"/>
                </a:buClr>
                <a:buSzPct val="110000"/>
                <a:buFont typeface="Arial"/>
                <a:buNone/>
                <a:defRPr sz="1600"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4400" b="1" dirty="0">
                  <a:latin typeface="Arial Narrow" panose="020B0606020202030204" pitchFamily="34" charset="0"/>
                </a:rPr>
                <a:t>Donor Advised Fund</a:t>
              </a:r>
            </a:p>
          </p:txBody>
        </p:sp>
      </p:grpSp>
      <p:sp>
        <p:nvSpPr>
          <p:cNvPr id="11" name="Rectangle 10"/>
          <p:cNvSpPr/>
          <p:nvPr/>
        </p:nvSpPr>
        <p:spPr>
          <a:xfrm>
            <a:off x="-48665" y="-114300"/>
            <a:ext cx="321009" cy="707843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p:cNvGrpSpPr/>
          <p:nvPr/>
        </p:nvGrpSpPr>
        <p:grpSpPr>
          <a:xfrm>
            <a:off x="553313" y="4985136"/>
            <a:ext cx="1810732" cy="1697741"/>
            <a:chOff x="4365471" y="580936"/>
            <a:chExt cx="3759725" cy="3759725"/>
          </a:xfrm>
        </p:grpSpPr>
        <p:grpSp>
          <p:nvGrpSpPr>
            <p:cNvPr id="28" name="Group 27"/>
            <p:cNvGrpSpPr/>
            <p:nvPr/>
          </p:nvGrpSpPr>
          <p:grpSpPr>
            <a:xfrm>
              <a:off x="4365471" y="580936"/>
              <a:ext cx="3759725" cy="3759725"/>
              <a:chOff x="4398754" y="580936"/>
              <a:chExt cx="3759725" cy="3759725"/>
            </a:xfrm>
          </p:grpSpPr>
          <p:sp>
            <p:nvSpPr>
              <p:cNvPr id="34" name="Oval 33"/>
              <p:cNvSpPr/>
              <p:nvPr/>
            </p:nvSpPr>
            <p:spPr>
              <a:xfrm>
                <a:off x="4398754" y="580936"/>
                <a:ext cx="3759725" cy="37597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4549337" y="731521"/>
                <a:ext cx="3458558" cy="345855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766"/>
            <p:cNvGrpSpPr>
              <a:grpSpLocks noChangeAspect="1"/>
            </p:cNvGrpSpPr>
            <p:nvPr/>
          </p:nvGrpSpPr>
          <p:grpSpPr bwMode="auto">
            <a:xfrm>
              <a:off x="5050595" y="1156996"/>
              <a:ext cx="2633472" cy="2252756"/>
              <a:chOff x="198" y="2642"/>
              <a:chExt cx="1923" cy="1645"/>
            </a:xfrm>
            <a:solidFill>
              <a:schemeClr val="bg1"/>
            </a:solidFill>
          </p:grpSpPr>
          <p:sp>
            <p:nvSpPr>
              <p:cNvPr id="30" name="Freeform 768"/>
              <p:cNvSpPr>
                <a:spLocks/>
              </p:cNvSpPr>
              <p:nvPr/>
            </p:nvSpPr>
            <p:spPr bwMode="auto">
              <a:xfrm>
                <a:off x="198" y="3638"/>
                <a:ext cx="290" cy="625"/>
              </a:xfrm>
              <a:custGeom>
                <a:avLst/>
                <a:gdLst>
                  <a:gd name="T0" fmla="*/ 88 w 580"/>
                  <a:gd name="T1" fmla="*/ 0 h 1250"/>
                  <a:gd name="T2" fmla="*/ 493 w 580"/>
                  <a:gd name="T3" fmla="*/ 0 h 1250"/>
                  <a:gd name="T4" fmla="*/ 516 w 580"/>
                  <a:gd name="T5" fmla="*/ 3 h 1250"/>
                  <a:gd name="T6" fmla="*/ 537 w 580"/>
                  <a:gd name="T7" fmla="*/ 11 h 1250"/>
                  <a:gd name="T8" fmla="*/ 555 w 580"/>
                  <a:gd name="T9" fmla="*/ 25 h 1250"/>
                  <a:gd name="T10" fmla="*/ 568 w 580"/>
                  <a:gd name="T11" fmla="*/ 43 h 1250"/>
                  <a:gd name="T12" fmla="*/ 577 w 580"/>
                  <a:gd name="T13" fmla="*/ 64 h 1250"/>
                  <a:gd name="T14" fmla="*/ 580 w 580"/>
                  <a:gd name="T15" fmla="*/ 87 h 1250"/>
                  <a:gd name="T16" fmla="*/ 580 w 580"/>
                  <a:gd name="T17" fmla="*/ 1163 h 1250"/>
                  <a:gd name="T18" fmla="*/ 577 w 580"/>
                  <a:gd name="T19" fmla="*/ 1186 h 1250"/>
                  <a:gd name="T20" fmla="*/ 568 w 580"/>
                  <a:gd name="T21" fmla="*/ 1207 h 1250"/>
                  <a:gd name="T22" fmla="*/ 555 w 580"/>
                  <a:gd name="T23" fmla="*/ 1224 h 1250"/>
                  <a:gd name="T24" fmla="*/ 537 w 580"/>
                  <a:gd name="T25" fmla="*/ 1238 h 1250"/>
                  <a:gd name="T26" fmla="*/ 516 w 580"/>
                  <a:gd name="T27" fmla="*/ 1247 h 1250"/>
                  <a:gd name="T28" fmla="*/ 493 w 580"/>
                  <a:gd name="T29" fmla="*/ 1250 h 1250"/>
                  <a:gd name="T30" fmla="*/ 88 w 580"/>
                  <a:gd name="T31" fmla="*/ 1250 h 1250"/>
                  <a:gd name="T32" fmla="*/ 64 w 580"/>
                  <a:gd name="T33" fmla="*/ 1247 h 1250"/>
                  <a:gd name="T34" fmla="*/ 43 w 580"/>
                  <a:gd name="T35" fmla="*/ 1238 h 1250"/>
                  <a:gd name="T36" fmla="*/ 26 w 580"/>
                  <a:gd name="T37" fmla="*/ 1224 h 1250"/>
                  <a:gd name="T38" fmla="*/ 12 w 580"/>
                  <a:gd name="T39" fmla="*/ 1207 h 1250"/>
                  <a:gd name="T40" fmla="*/ 4 w 580"/>
                  <a:gd name="T41" fmla="*/ 1186 h 1250"/>
                  <a:gd name="T42" fmla="*/ 0 w 580"/>
                  <a:gd name="T43" fmla="*/ 1163 h 1250"/>
                  <a:gd name="T44" fmla="*/ 0 w 580"/>
                  <a:gd name="T45" fmla="*/ 87 h 1250"/>
                  <a:gd name="T46" fmla="*/ 4 w 580"/>
                  <a:gd name="T47" fmla="*/ 64 h 1250"/>
                  <a:gd name="T48" fmla="*/ 12 w 580"/>
                  <a:gd name="T49" fmla="*/ 43 h 1250"/>
                  <a:gd name="T50" fmla="*/ 26 w 580"/>
                  <a:gd name="T51" fmla="*/ 25 h 1250"/>
                  <a:gd name="T52" fmla="*/ 43 w 580"/>
                  <a:gd name="T53" fmla="*/ 11 h 1250"/>
                  <a:gd name="T54" fmla="*/ 64 w 580"/>
                  <a:gd name="T55" fmla="*/ 3 h 1250"/>
                  <a:gd name="T56" fmla="*/ 88 w 580"/>
                  <a:gd name="T57" fmla="*/ 0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0" h="1250">
                    <a:moveTo>
                      <a:pt x="88" y="0"/>
                    </a:moveTo>
                    <a:lnTo>
                      <a:pt x="493" y="0"/>
                    </a:lnTo>
                    <a:lnTo>
                      <a:pt x="516" y="3"/>
                    </a:lnTo>
                    <a:lnTo>
                      <a:pt x="537" y="11"/>
                    </a:lnTo>
                    <a:lnTo>
                      <a:pt x="555" y="25"/>
                    </a:lnTo>
                    <a:lnTo>
                      <a:pt x="568" y="43"/>
                    </a:lnTo>
                    <a:lnTo>
                      <a:pt x="577" y="64"/>
                    </a:lnTo>
                    <a:lnTo>
                      <a:pt x="580" y="87"/>
                    </a:lnTo>
                    <a:lnTo>
                      <a:pt x="580" y="1163"/>
                    </a:lnTo>
                    <a:lnTo>
                      <a:pt x="577" y="1186"/>
                    </a:lnTo>
                    <a:lnTo>
                      <a:pt x="568" y="1207"/>
                    </a:lnTo>
                    <a:lnTo>
                      <a:pt x="555" y="1224"/>
                    </a:lnTo>
                    <a:lnTo>
                      <a:pt x="537" y="1238"/>
                    </a:lnTo>
                    <a:lnTo>
                      <a:pt x="516" y="1247"/>
                    </a:lnTo>
                    <a:lnTo>
                      <a:pt x="493" y="1250"/>
                    </a:lnTo>
                    <a:lnTo>
                      <a:pt x="88" y="1250"/>
                    </a:lnTo>
                    <a:lnTo>
                      <a:pt x="64" y="1247"/>
                    </a:lnTo>
                    <a:lnTo>
                      <a:pt x="43" y="1238"/>
                    </a:lnTo>
                    <a:lnTo>
                      <a:pt x="26" y="1224"/>
                    </a:lnTo>
                    <a:lnTo>
                      <a:pt x="12" y="1207"/>
                    </a:lnTo>
                    <a:lnTo>
                      <a:pt x="4" y="1186"/>
                    </a:lnTo>
                    <a:lnTo>
                      <a:pt x="0" y="1163"/>
                    </a:lnTo>
                    <a:lnTo>
                      <a:pt x="0" y="87"/>
                    </a:lnTo>
                    <a:lnTo>
                      <a:pt x="4" y="64"/>
                    </a:lnTo>
                    <a:lnTo>
                      <a:pt x="12" y="43"/>
                    </a:lnTo>
                    <a:lnTo>
                      <a:pt x="26" y="25"/>
                    </a:lnTo>
                    <a:lnTo>
                      <a:pt x="43" y="11"/>
                    </a:lnTo>
                    <a:lnTo>
                      <a:pt x="64" y="3"/>
                    </a:lnTo>
                    <a:lnTo>
                      <a:pt x="8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Freeform 769"/>
              <p:cNvSpPr>
                <a:spLocks/>
              </p:cNvSpPr>
              <p:nvPr/>
            </p:nvSpPr>
            <p:spPr bwMode="auto">
              <a:xfrm>
                <a:off x="608" y="3396"/>
                <a:ext cx="290" cy="867"/>
              </a:xfrm>
              <a:custGeom>
                <a:avLst/>
                <a:gdLst>
                  <a:gd name="T0" fmla="*/ 86 w 579"/>
                  <a:gd name="T1" fmla="*/ 0 h 1734"/>
                  <a:gd name="T2" fmla="*/ 493 w 579"/>
                  <a:gd name="T3" fmla="*/ 0 h 1734"/>
                  <a:gd name="T4" fmla="*/ 515 w 579"/>
                  <a:gd name="T5" fmla="*/ 3 h 1734"/>
                  <a:gd name="T6" fmla="*/ 536 w 579"/>
                  <a:gd name="T7" fmla="*/ 11 h 1734"/>
                  <a:gd name="T8" fmla="*/ 553 w 579"/>
                  <a:gd name="T9" fmla="*/ 25 h 1734"/>
                  <a:gd name="T10" fmla="*/ 567 w 579"/>
                  <a:gd name="T11" fmla="*/ 43 h 1734"/>
                  <a:gd name="T12" fmla="*/ 577 w 579"/>
                  <a:gd name="T13" fmla="*/ 64 h 1734"/>
                  <a:gd name="T14" fmla="*/ 579 w 579"/>
                  <a:gd name="T15" fmla="*/ 87 h 1734"/>
                  <a:gd name="T16" fmla="*/ 579 w 579"/>
                  <a:gd name="T17" fmla="*/ 1647 h 1734"/>
                  <a:gd name="T18" fmla="*/ 577 w 579"/>
                  <a:gd name="T19" fmla="*/ 1670 h 1734"/>
                  <a:gd name="T20" fmla="*/ 567 w 579"/>
                  <a:gd name="T21" fmla="*/ 1691 h 1734"/>
                  <a:gd name="T22" fmla="*/ 553 w 579"/>
                  <a:gd name="T23" fmla="*/ 1708 h 1734"/>
                  <a:gd name="T24" fmla="*/ 536 w 579"/>
                  <a:gd name="T25" fmla="*/ 1722 h 1734"/>
                  <a:gd name="T26" fmla="*/ 515 w 579"/>
                  <a:gd name="T27" fmla="*/ 1731 h 1734"/>
                  <a:gd name="T28" fmla="*/ 493 w 579"/>
                  <a:gd name="T29" fmla="*/ 1734 h 1734"/>
                  <a:gd name="T30" fmla="*/ 86 w 579"/>
                  <a:gd name="T31" fmla="*/ 1734 h 1734"/>
                  <a:gd name="T32" fmla="*/ 63 w 579"/>
                  <a:gd name="T33" fmla="*/ 1731 h 1734"/>
                  <a:gd name="T34" fmla="*/ 43 w 579"/>
                  <a:gd name="T35" fmla="*/ 1722 h 1734"/>
                  <a:gd name="T36" fmla="*/ 26 w 579"/>
                  <a:gd name="T37" fmla="*/ 1708 h 1734"/>
                  <a:gd name="T38" fmla="*/ 12 w 579"/>
                  <a:gd name="T39" fmla="*/ 1691 h 1734"/>
                  <a:gd name="T40" fmla="*/ 2 w 579"/>
                  <a:gd name="T41" fmla="*/ 1670 h 1734"/>
                  <a:gd name="T42" fmla="*/ 0 w 579"/>
                  <a:gd name="T43" fmla="*/ 1647 h 1734"/>
                  <a:gd name="T44" fmla="*/ 0 w 579"/>
                  <a:gd name="T45" fmla="*/ 87 h 1734"/>
                  <a:gd name="T46" fmla="*/ 2 w 579"/>
                  <a:gd name="T47" fmla="*/ 64 h 1734"/>
                  <a:gd name="T48" fmla="*/ 12 w 579"/>
                  <a:gd name="T49" fmla="*/ 43 h 1734"/>
                  <a:gd name="T50" fmla="*/ 26 w 579"/>
                  <a:gd name="T51" fmla="*/ 25 h 1734"/>
                  <a:gd name="T52" fmla="*/ 43 w 579"/>
                  <a:gd name="T53" fmla="*/ 11 h 1734"/>
                  <a:gd name="T54" fmla="*/ 63 w 579"/>
                  <a:gd name="T55" fmla="*/ 3 h 1734"/>
                  <a:gd name="T56" fmla="*/ 86 w 579"/>
                  <a:gd name="T57" fmla="*/ 0 h 1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79" h="1734">
                    <a:moveTo>
                      <a:pt x="86" y="0"/>
                    </a:moveTo>
                    <a:lnTo>
                      <a:pt x="493" y="0"/>
                    </a:lnTo>
                    <a:lnTo>
                      <a:pt x="515" y="3"/>
                    </a:lnTo>
                    <a:lnTo>
                      <a:pt x="536" y="11"/>
                    </a:lnTo>
                    <a:lnTo>
                      <a:pt x="553" y="25"/>
                    </a:lnTo>
                    <a:lnTo>
                      <a:pt x="567" y="43"/>
                    </a:lnTo>
                    <a:lnTo>
                      <a:pt x="577" y="64"/>
                    </a:lnTo>
                    <a:lnTo>
                      <a:pt x="579" y="87"/>
                    </a:lnTo>
                    <a:lnTo>
                      <a:pt x="579" y="1647"/>
                    </a:lnTo>
                    <a:lnTo>
                      <a:pt x="577" y="1670"/>
                    </a:lnTo>
                    <a:lnTo>
                      <a:pt x="567" y="1691"/>
                    </a:lnTo>
                    <a:lnTo>
                      <a:pt x="553" y="1708"/>
                    </a:lnTo>
                    <a:lnTo>
                      <a:pt x="536" y="1722"/>
                    </a:lnTo>
                    <a:lnTo>
                      <a:pt x="515" y="1731"/>
                    </a:lnTo>
                    <a:lnTo>
                      <a:pt x="493" y="1734"/>
                    </a:lnTo>
                    <a:lnTo>
                      <a:pt x="86" y="1734"/>
                    </a:lnTo>
                    <a:lnTo>
                      <a:pt x="63" y="1731"/>
                    </a:lnTo>
                    <a:lnTo>
                      <a:pt x="43" y="1722"/>
                    </a:lnTo>
                    <a:lnTo>
                      <a:pt x="26" y="1708"/>
                    </a:lnTo>
                    <a:lnTo>
                      <a:pt x="12" y="1691"/>
                    </a:lnTo>
                    <a:lnTo>
                      <a:pt x="2" y="1670"/>
                    </a:lnTo>
                    <a:lnTo>
                      <a:pt x="0" y="1647"/>
                    </a:lnTo>
                    <a:lnTo>
                      <a:pt x="0" y="87"/>
                    </a:lnTo>
                    <a:lnTo>
                      <a:pt x="2" y="64"/>
                    </a:lnTo>
                    <a:lnTo>
                      <a:pt x="12" y="43"/>
                    </a:lnTo>
                    <a:lnTo>
                      <a:pt x="26" y="25"/>
                    </a:lnTo>
                    <a:lnTo>
                      <a:pt x="43" y="11"/>
                    </a:lnTo>
                    <a:lnTo>
                      <a:pt x="63" y="3"/>
                    </a:lnTo>
                    <a:lnTo>
                      <a:pt x="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 name="Freeform 770"/>
              <p:cNvSpPr>
                <a:spLocks/>
              </p:cNvSpPr>
              <p:nvPr/>
            </p:nvSpPr>
            <p:spPr bwMode="auto">
              <a:xfrm>
                <a:off x="844" y="2642"/>
                <a:ext cx="636" cy="1621"/>
              </a:xfrm>
              <a:custGeom>
                <a:avLst/>
                <a:gdLst>
                  <a:gd name="T0" fmla="*/ 636 w 1273"/>
                  <a:gd name="T1" fmla="*/ 0 h 3242"/>
                  <a:gd name="T2" fmla="*/ 653 w 1273"/>
                  <a:gd name="T3" fmla="*/ 1 h 3242"/>
                  <a:gd name="T4" fmla="*/ 668 w 1273"/>
                  <a:gd name="T5" fmla="*/ 7 h 3242"/>
                  <a:gd name="T6" fmla="*/ 682 w 1273"/>
                  <a:gd name="T7" fmla="*/ 18 h 3242"/>
                  <a:gd name="T8" fmla="*/ 692 w 1273"/>
                  <a:gd name="T9" fmla="*/ 30 h 3242"/>
                  <a:gd name="T10" fmla="*/ 1262 w 1273"/>
                  <a:gd name="T11" fmla="*/ 946 h 3242"/>
                  <a:gd name="T12" fmla="*/ 1270 w 1273"/>
                  <a:gd name="T13" fmla="*/ 962 h 3242"/>
                  <a:gd name="T14" fmla="*/ 1273 w 1273"/>
                  <a:gd name="T15" fmla="*/ 980 h 3242"/>
                  <a:gd name="T16" fmla="*/ 1270 w 1273"/>
                  <a:gd name="T17" fmla="*/ 996 h 3242"/>
                  <a:gd name="T18" fmla="*/ 1264 w 1273"/>
                  <a:gd name="T19" fmla="*/ 1012 h 3242"/>
                  <a:gd name="T20" fmla="*/ 1254 w 1273"/>
                  <a:gd name="T21" fmla="*/ 1025 h 3242"/>
                  <a:gd name="T22" fmla="*/ 1241 w 1273"/>
                  <a:gd name="T23" fmla="*/ 1037 h 3242"/>
                  <a:gd name="T24" fmla="*/ 1225 w 1273"/>
                  <a:gd name="T25" fmla="*/ 1044 h 3242"/>
                  <a:gd name="T26" fmla="*/ 1207 w 1273"/>
                  <a:gd name="T27" fmla="*/ 1046 h 3242"/>
                  <a:gd name="T28" fmla="*/ 927 w 1273"/>
                  <a:gd name="T29" fmla="*/ 1046 h 3242"/>
                  <a:gd name="T30" fmla="*/ 927 w 1273"/>
                  <a:gd name="T31" fmla="*/ 1766 h 3242"/>
                  <a:gd name="T32" fmla="*/ 874 w 1273"/>
                  <a:gd name="T33" fmla="*/ 1830 h 3242"/>
                  <a:gd name="T34" fmla="*/ 828 w 1273"/>
                  <a:gd name="T35" fmla="*/ 1898 h 3242"/>
                  <a:gd name="T36" fmla="*/ 786 w 1273"/>
                  <a:gd name="T37" fmla="*/ 1970 h 3242"/>
                  <a:gd name="T38" fmla="*/ 749 w 1273"/>
                  <a:gd name="T39" fmla="*/ 2044 h 3242"/>
                  <a:gd name="T40" fmla="*/ 720 w 1273"/>
                  <a:gd name="T41" fmla="*/ 2122 h 3242"/>
                  <a:gd name="T42" fmla="*/ 696 w 1273"/>
                  <a:gd name="T43" fmla="*/ 2204 h 3242"/>
                  <a:gd name="T44" fmla="*/ 678 w 1273"/>
                  <a:gd name="T45" fmla="*/ 2287 h 3242"/>
                  <a:gd name="T46" fmla="*/ 668 w 1273"/>
                  <a:gd name="T47" fmla="*/ 2373 h 3242"/>
                  <a:gd name="T48" fmla="*/ 664 w 1273"/>
                  <a:gd name="T49" fmla="*/ 2460 h 3242"/>
                  <a:gd name="T50" fmla="*/ 668 w 1273"/>
                  <a:gd name="T51" fmla="*/ 2548 h 3242"/>
                  <a:gd name="T52" fmla="*/ 678 w 1273"/>
                  <a:gd name="T53" fmla="*/ 2634 h 3242"/>
                  <a:gd name="T54" fmla="*/ 696 w 1273"/>
                  <a:gd name="T55" fmla="*/ 2718 h 3242"/>
                  <a:gd name="T56" fmla="*/ 720 w 1273"/>
                  <a:gd name="T57" fmla="*/ 2799 h 3242"/>
                  <a:gd name="T58" fmla="*/ 749 w 1273"/>
                  <a:gd name="T59" fmla="*/ 2877 h 3242"/>
                  <a:gd name="T60" fmla="*/ 786 w 1273"/>
                  <a:gd name="T61" fmla="*/ 2953 h 3242"/>
                  <a:gd name="T62" fmla="*/ 828 w 1273"/>
                  <a:gd name="T63" fmla="*/ 3024 h 3242"/>
                  <a:gd name="T64" fmla="*/ 874 w 1273"/>
                  <a:gd name="T65" fmla="*/ 3091 h 3242"/>
                  <a:gd name="T66" fmla="*/ 926 w 1273"/>
                  <a:gd name="T67" fmla="*/ 3155 h 3242"/>
                  <a:gd name="T68" fmla="*/ 923 w 1273"/>
                  <a:gd name="T69" fmla="*/ 3179 h 3242"/>
                  <a:gd name="T70" fmla="*/ 914 w 1273"/>
                  <a:gd name="T71" fmla="*/ 3199 h 3242"/>
                  <a:gd name="T72" fmla="*/ 900 w 1273"/>
                  <a:gd name="T73" fmla="*/ 3216 h 3242"/>
                  <a:gd name="T74" fmla="*/ 883 w 1273"/>
                  <a:gd name="T75" fmla="*/ 3230 h 3242"/>
                  <a:gd name="T76" fmla="*/ 862 w 1273"/>
                  <a:gd name="T77" fmla="*/ 3239 h 3242"/>
                  <a:gd name="T78" fmla="*/ 839 w 1273"/>
                  <a:gd name="T79" fmla="*/ 3242 h 3242"/>
                  <a:gd name="T80" fmla="*/ 433 w 1273"/>
                  <a:gd name="T81" fmla="*/ 3242 h 3242"/>
                  <a:gd name="T82" fmla="*/ 410 w 1273"/>
                  <a:gd name="T83" fmla="*/ 3239 h 3242"/>
                  <a:gd name="T84" fmla="*/ 390 w 1273"/>
                  <a:gd name="T85" fmla="*/ 3230 h 3242"/>
                  <a:gd name="T86" fmla="*/ 371 w 1273"/>
                  <a:gd name="T87" fmla="*/ 3216 h 3242"/>
                  <a:gd name="T88" fmla="*/ 358 w 1273"/>
                  <a:gd name="T89" fmla="*/ 3199 h 3242"/>
                  <a:gd name="T90" fmla="*/ 349 w 1273"/>
                  <a:gd name="T91" fmla="*/ 3178 h 3242"/>
                  <a:gd name="T92" fmla="*/ 347 w 1273"/>
                  <a:gd name="T93" fmla="*/ 3155 h 3242"/>
                  <a:gd name="T94" fmla="*/ 347 w 1273"/>
                  <a:gd name="T95" fmla="*/ 1046 h 3242"/>
                  <a:gd name="T96" fmla="*/ 66 w 1273"/>
                  <a:gd name="T97" fmla="*/ 1046 h 3242"/>
                  <a:gd name="T98" fmla="*/ 48 w 1273"/>
                  <a:gd name="T99" fmla="*/ 1044 h 3242"/>
                  <a:gd name="T100" fmla="*/ 31 w 1273"/>
                  <a:gd name="T101" fmla="*/ 1037 h 3242"/>
                  <a:gd name="T102" fmla="*/ 18 w 1273"/>
                  <a:gd name="T103" fmla="*/ 1025 h 3242"/>
                  <a:gd name="T104" fmla="*/ 9 w 1273"/>
                  <a:gd name="T105" fmla="*/ 1012 h 3242"/>
                  <a:gd name="T106" fmla="*/ 2 w 1273"/>
                  <a:gd name="T107" fmla="*/ 996 h 3242"/>
                  <a:gd name="T108" fmla="*/ 0 w 1273"/>
                  <a:gd name="T109" fmla="*/ 980 h 3242"/>
                  <a:gd name="T110" fmla="*/ 3 w 1273"/>
                  <a:gd name="T111" fmla="*/ 962 h 3242"/>
                  <a:gd name="T112" fmla="*/ 10 w 1273"/>
                  <a:gd name="T113" fmla="*/ 946 h 3242"/>
                  <a:gd name="T114" fmla="*/ 580 w 1273"/>
                  <a:gd name="T115" fmla="*/ 30 h 3242"/>
                  <a:gd name="T116" fmla="*/ 592 w 1273"/>
                  <a:gd name="T117" fmla="*/ 18 h 3242"/>
                  <a:gd name="T118" fmla="*/ 605 w 1273"/>
                  <a:gd name="T119" fmla="*/ 7 h 3242"/>
                  <a:gd name="T120" fmla="*/ 620 w 1273"/>
                  <a:gd name="T121" fmla="*/ 1 h 3242"/>
                  <a:gd name="T122" fmla="*/ 636 w 1273"/>
                  <a:gd name="T123" fmla="*/ 0 h 3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73" h="3242">
                    <a:moveTo>
                      <a:pt x="636" y="0"/>
                    </a:moveTo>
                    <a:lnTo>
                      <a:pt x="653" y="1"/>
                    </a:lnTo>
                    <a:lnTo>
                      <a:pt x="668" y="7"/>
                    </a:lnTo>
                    <a:lnTo>
                      <a:pt x="682" y="18"/>
                    </a:lnTo>
                    <a:lnTo>
                      <a:pt x="692" y="30"/>
                    </a:lnTo>
                    <a:lnTo>
                      <a:pt x="1262" y="946"/>
                    </a:lnTo>
                    <a:lnTo>
                      <a:pt x="1270" y="962"/>
                    </a:lnTo>
                    <a:lnTo>
                      <a:pt x="1273" y="980"/>
                    </a:lnTo>
                    <a:lnTo>
                      <a:pt x="1270" y="996"/>
                    </a:lnTo>
                    <a:lnTo>
                      <a:pt x="1264" y="1012"/>
                    </a:lnTo>
                    <a:lnTo>
                      <a:pt x="1254" y="1025"/>
                    </a:lnTo>
                    <a:lnTo>
                      <a:pt x="1241" y="1037"/>
                    </a:lnTo>
                    <a:lnTo>
                      <a:pt x="1225" y="1044"/>
                    </a:lnTo>
                    <a:lnTo>
                      <a:pt x="1207" y="1046"/>
                    </a:lnTo>
                    <a:lnTo>
                      <a:pt x="927" y="1046"/>
                    </a:lnTo>
                    <a:lnTo>
                      <a:pt x="927" y="1766"/>
                    </a:lnTo>
                    <a:lnTo>
                      <a:pt x="874" y="1830"/>
                    </a:lnTo>
                    <a:lnTo>
                      <a:pt x="828" y="1898"/>
                    </a:lnTo>
                    <a:lnTo>
                      <a:pt x="786" y="1970"/>
                    </a:lnTo>
                    <a:lnTo>
                      <a:pt x="749" y="2044"/>
                    </a:lnTo>
                    <a:lnTo>
                      <a:pt x="720" y="2122"/>
                    </a:lnTo>
                    <a:lnTo>
                      <a:pt x="696" y="2204"/>
                    </a:lnTo>
                    <a:lnTo>
                      <a:pt x="678" y="2287"/>
                    </a:lnTo>
                    <a:lnTo>
                      <a:pt x="668" y="2373"/>
                    </a:lnTo>
                    <a:lnTo>
                      <a:pt x="664" y="2460"/>
                    </a:lnTo>
                    <a:lnTo>
                      <a:pt x="668" y="2548"/>
                    </a:lnTo>
                    <a:lnTo>
                      <a:pt x="678" y="2634"/>
                    </a:lnTo>
                    <a:lnTo>
                      <a:pt x="696" y="2718"/>
                    </a:lnTo>
                    <a:lnTo>
                      <a:pt x="720" y="2799"/>
                    </a:lnTo>
                    <a:lnTo>
                      <a:pt x="749" y="2877"/>
                    </a:lnTo>
                    <a:lnTo>
                      <a:pt x="786" y="2953"/>
                    </a:lnTo>
                    <a:lnTo>
                      <a:pt x="828" y="3024"/>
                    </a:lnTo>
                    <a:lnTo>
                      <a:pt x="874" y="3091"/>
                    </a:lnTo>
                    <a:lnTo>
                      <a:pt x="926" y="3155"/>
                    </a:lnTo>
                    <a:lnTo>
                      <a:pt x="923" y="3179"/>
                    </a:lnTo>
                    <a:lnTo>
                      <a:pt x="914" y="3199"/>
                    </a:lnTo>
                    <a:lnTo>
                      <a:pt x="900" y="3216"/>
                    </a:lnTo>
                    <a:lnTo>
                      <a:pt x="883" y="3230"/>
                    </a:lnTo>
                    <a:lnTo>
                      <a:pt x="862" y="3239"/>
                    </a:lnTo>
                    <a:lnTo>
                      <a:pt x="839" y="3242"/>
                    </a:lnTo>
                    <a:lnTo>
                      <a:pt x="433" y="3242"/>
                    </a:lnTo>
                    <a:lnTo>
                      <a:pt x="410" y="3239"/>
                    </a:lnTo>
                    <a:lnTo>
                      <a:pt x="390" y="3230"/>
                    </a:lnTo>
                    <a:lnTo>
                      <a:pt x="371" y="3216"/>
                    </a:lnTo>
                    <a:lnTo>
                      <a:pt x="358" y="3199"/>
                    </a:lnTo>
                    <a:lnTo>
                      <a:pt x="349" y="3178"/>
                    </a:lnTo>
                    <a:lnTo>
                      <a:pt x="347" y="3155"/>
                    </a:lnTo>
                    <a:lnTo>
                      <a:pt x="347" y="1046"/>
                    </a:lnTo>
                    <a:lnTo>
                      <a:pt x="66" y="1046"/>
                    </a:lnTo>
                    <a:lnTo>
                      <a:pt x="48" y="1044"/>
                    </a:lnTo>
                    <a:lnTo>
                      <a:pt x="31" y="1037"/>
                    </a:lnTo>
                    <a:lnTo>
                      <a:pt x="18" y="1025"/>
                    </a:lnTo>
                    <a:lnTo>
                      <a:pt x="9" y="1012"/>
                    </a:lnTo>
                    <a:lnTo>
                      <a:pt x="2" y="996"/>
                    </a:lnTo>
                    <a:lnTo>
                      <a:pt x="0" y="980"/>
                    </a:lnTo>
                    <a:lnTo>
                      <a:pt x="3" y="962"/>
                    </a:lnTo>
                    <a:lnTo>
                      <a:pt x="10" y="946"/>
                    </a:lnTo>
                    <a:lnTo>
                      <a:pt x="580" y="30"/>
                    </a:lnTo>
                    <a:lnTo>
                      <a:pt x="592" y="18"/>
                    </a:lnTo>
                    <a:lnTo>
                      <a:pt x="605" y="7"/>
                    </a:lnTo>
                    <a:lnTo>
                      <a:pt x="620" y="1"/>
                    </a:lnTo>
                    <a:lnTo>
                      <a:pt x="6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 name="Freeform 771"/>
              <p:cNvSpPr>
                <a:spLocks noEditPoints="1"/>
              </p:cNvSpPr>
              <p:nvPr/>
            </p:nvSpPr>
            <p:spPr bwMode="auto">
              <a:xfrm>
                <a:off x="1291" y="3458"/>
                <a:ext cx="830" cy="829"/>
              </a:xfrm>
              <a:custGeom>
                <a:avLst/>
                <a:gdLst>
                  <a:gd name="T0" fmla="*/ 766 w 1661"/>
                  <a:gd name="T1" fmla="*/ 276 h 1659"/>
                  <a:gd name="T2" fmla="*/ 762 w 1661"/>
                  <a:gd name="T3" fmla="*/ 365 h 1659"/>
                  <a:gd name="T4" fmla="*/ 746 w 1661"/>
                  <a:gd name="T5" fmla="*/ 398 h 1659"/>
                  <a:gd name="T6" fmla="*/ 655 w 1661"/>
                  <a:gd name="T7" fmla="*/ 439 h 1659"/>
                  <a:gd name="T8" fmla="*/ 569 w 1661"/>
                  <a:gd name="T9" fmla="*/ 530 h 1659"/>
                  <a:gd name="T10" fmla="*/ 544 w 1661"/>
                  <a:gd name="T11" fmla="*/ 665 h 1659"/>
                  <a:gd name="T12" fmla="*/ 595 w 1661"/>
                  <a:gd name="T13" fmla="*/ 782 h 1659"/>
                  <a:gd name="T14" fmla="*/ 710 w 1661"/>
                  <a:gd name="T15" fmla="*/ 866 h 1659"/>
                  <a:gd name="T16" fmla="*/ 862 w 1661"/>
                  <a:gd name="T17" fmla="*/ 932 h 1659"/>
                  <a:gd name="T18" fmla="*/ 923 w 1661"/>
                  <a:gd name="T19" fmla="*/ 1007 h 1659"/>
                  <a:gd name="T20" fmla="*/ 891 w 1661"/>
                  <a:gd name="T21" fmla="*/ 1078 h 1659"/>
                  <a:gd name="T22" fmla="*/ 769 w 1661"/>
                  <a:gd name="T23" fmla="*/ 1103 h 1659"/>
                  <a:gd name="T24" fmla="*/ 612 w 1661"/>
                  <a:gd name="T25" fmla="*/ 1057 h 1659"/>
                  <a:gd name="T26" fmla="*/ 575 w 1661"/>
                  <a:gd name="T27" fmla="*/ 1055 h 1659"/>
                  <a:gd name="T28" fmla="*/ 542 w 1661"/>
                  <a:gd name="T29" fmla="*/ 1158 h 1659"/>
                  <a:gd name="T30" fmla="*/ 544 w 1661"/>
                  <a:gd name="T31" fmla="*/ 1205 h 1659"/>
                  <a:gd name="T32" fmla="*/ 662 w 1661"/>
                  <a:gd name="T33" fmla="*/ 1252 h 1659"/>
                  <a:gd name="T34" fmla="*/ 745 w 1661"/>
                  <a:gd name="T35" fmla="*/ 1271 h 1659"/>
                  <a:gd name="T36" fmla="*/ 752 w 1661"/>
                  <a:gd name="T37" fmla="*/ 1336 h 1659"/>
                  <a:gd name="T38" fmla="*/ 771 w 1661"/>
                  <a:gd name="T39" fmla="*/ 1395 h 1659"/>
                  <a:gd name="T40" fmla="*/ 880 w 1661"/>
                  <a:gd name="T41" fmla="*/ 1395 h 1659"/>
                  <a:gd name="T42" fmla="*/ 898 w 1661"/>
                  <a:gd name="T43" fmla="*/ 1326 h 1659"/>
                  <a:gd name="T44" fmla="*/ 908 w 1661"/>
                  <a:gd name="T45" fmla="*/ 1257 h 1659"/>
                  <a:gd name="T46" fmla="*/ 1007 w 1661"/>
                  <a:gd name="T47" fmla="*/ 1212 h 1659"/>
                  <a:gd name="T48" fmla="*/ 1108 w 1661"/>
                  <a:gd name="T49" fmla="*/ 1092 h 1659"/>
                  <a:gd name="T50" fmla="*/ 1120 w 1661"/>
                  <a:gd name="T51" fmla="*/ 952 h 1659"/>
                  <a:gd name="T52" fmla="*/ 1051 w 1661"/>
                  <a:gd name="T53" fmla="*/ 826 h 1659"/>
                  <a:gd name="T54" fmla="*/ 897 w 1661"/>
                  <a:gd name="T55" fmla="*/ 736 h 1659"/>
                  <a:gd name="T56" fmla="*/ 773 w 1661"/>
                  <a:gd name="T57" fmla="*/ 674 h 1659"/>
                  <a:gd name="T58" fmla="*/ 745 w 1661"/>
                  <a:gd name="T59" fmla="*/ 610 h 1659"/>
                  <a:gd name="T60" fmla="*/ 790 w 1661"/>
                  <a:gd name="T61" fmla="*/ 557 h 1659"/>
                  <a:gd name="T62" fmla="*/ 926 w 1661"/>
                  <a:gd name="T63" fmla="*/ 553 h 1659"/>
                  <a:gd name="T64" fmla="*/ 1038 w 1661"/>
                  <a:gd name="T65" fmla="*/ 588 h 1659"/>
                  <a:gd name="T66" fmla="*/ 1072 w 1661"/>
                  <a:gd name="T67" fmla="*/ 516 h 1659"/>
                  <a:gd name="T68" fmla="*/ 1078 w 1661"/>
                  <a:gd name="T69" fmla="*/ 433 h 1659"/>
                  <a:gd name="T70" fmla="*/ 954 w 1661"/>
                  <a:gd name="T71" fmla="*/ 393 h 1659"/>
                  <a:gd name="T72" fmla="*/ 908 w 1661"/>
                  <a:gd name="T73" fmla="*/ 377 h 1659"/>
                  <a:gd name="T74" fmla="*/ 904 w 1661"/>
                  <a:gd name="T75" fmla="*/ 308 h 1659"/>
                  <a:gd name="T76" fmla="*/ 878 w 1661"/>
                  <a:gd name="T77" fmla="*/ 265 h 1659"/>
                  <a:gd name="T78" fmla="*/ 830 w 1661"/>
                  <a:gd name="T79" fmla="*/ 0 h 1659"/>
                  <a:gd name="T80" fmla="*/ 1120 w 1661"/>
                  <a:gd name="T81" fmla="*/ 53 h 1659"/>
                  <a:gd name="T82" fmla="*/ 1365 w 1661"/>
                  <a:gd name="T83" fmla="*/ 195 h 1659"/>
                  <a:gd name="T84" fmla="*/ 1548 w 1661"/>
                  <a:gd name="T85" fmla="*/ 411 h 1659"/>
                  <a:gd name="T86" fmla="*/ 1648 w 1661"/>
                  <a:gd name="T87" fmla="*/ 680 h 1659"/>
                  <a:gd name="T88" fmla="*/ 1648 w 1661"/>
                  <a:gd name="T89" fmla="*/ 979 h 1659"/>
                  <a:gd name="T90" fmla="*/ 1548 w 1661"/>
                  <a:gd name="T91" fmla="*/ 1248 h 1659"/>
                  <a:gd name="T92" fmla="*/ 1365 w 1661"/>
                  <a:gd name="T93" fmla="*/ 1464 h 1659"/>
                  <a:gd name="T94" fmla="*/ 1120 w 1661"/>
                  <a:gd name="T95" fmla="*/ 1606 h 1659"/>
                  <a:gd name="T96" fmla="*/ 830 w 1661"/>
                  <a:gd name="T97" fmla="*/ 1659 h 1659"/>
                  <a:gd name="T98" fmla="*/ 541 w 1661"/>
                  <a:gd name="T99" fmla="*/ 1606 h 1659"/>
                  <a:gd name="T100" fmla="*/ 296 w 1661"/>
                  <a:gd name="T101" fmla="*/ 1464 h 1659"/>
                  <a:gd name="T102" fmla="*/ 113 w 1661"/>
                  <a:gd name="T103" fmla="*/ 1248 h 1659"/>
                  <a:gd name="T104" fmla="*/ 14 w 1661"/>
                  <a:gd name="T105" fmla="*/ 979 h 1659"/>
                  <a:gd name="T106" fmla="*/ 14 w 1661"/>
                  <a:gd name="T107" fmla="*/ 680 h 1659"/>
                  <a:gd name="T108" fmla="*/ 113 w 1661"/>
                  <a:gd name="T109" fmla="*/ 411 h 1659"/>
                  <a:gd name="T110" fmla="*/ 296 w 1661"/>
                  <a:gd name="T111" fmla="*/ 195 h 1659"/>
                  <a:gd name="T112" fmla="*/ 541 w 1661"/>
                  <a:gd name="T113" fmla="*/ 53 h 1659"/>
                  <a:gd name="T114" fmla="*/ 830 w 1661"/>
                  <a:gd name="T115" fmla="*/ 0 h 1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61" h="1659">
                    <a:moveTo>
                      <a:pt x="801" y="264"/>
                    </a:moveTo>
                    <a:lnTo>
                      <a:pt x="785" y="265"/>
                    </a:lnTo>
                    <a:lnTo>
                      <a:pt x="773" y="269"/>
                    </a:lnTo>
                    <a:lnTo>
                      <a:pt x="766" y="276"/>
                    </a:lnTo>
                    <a:lnTo>
                      <a:pt x="763" y="287"/>
                    </a:lnTo>
                    <a:lnTo>
                      <a:pt x="762" y="305"/>
                    </a:lnTo>
                    <a:lnTo>
                      <a:pt x="762" y="349"/>
                    </a:lnTo>
                    <a:lnTo>
                      <a:pt x="762" y="365"/>
                    </a:lnTo>
                    <a:lnTo>
                      <a:pt x="760" y="378"/>
                    </a:lnTo>
                    <a:lnTo>
                      <a:pt x="758" y="386"/>
                    </a:lnTo>
                    <a:lnTo>
                      <a:pt x="753" y="392"/>
                    </a:lnTo>
                    <a:lnTo>
                      <a:pt x="746" y="398"/>
                    </a:lnTo>
                    <a:lnTo>
                      <a:pt x="735" y="403"/>
                    </a:lnTo>
                    <a:lnTo>
                      <a:pt x="718" y="409"/>
                    </a:lnTo>
                    <a:lnTo>
                      <a:pt x="686" y="423"/>
                    </a:lnTo>
                    <a:lnTo>
                      <a:pt x="655" y="439"/>
                    </a:lnTo>
                    <a:lnTo>
                      <a:pt x="628" y="458"/>
                    </a:lnTo>
                    <a:lnTo>
                      <a:pt x="605" y="478"/>
                    </a:lnTo>
                    <a:lnTo>
                      <a:pt x="585" y="503"/>
                    </a:lnTo>
                    <a:lnTo>
                      <a:pt x="569" y="530"/>
                    </a:lnTo>
                    <a:lnTo>
                      <a:pt x="557" y="560"/>
                    </a:lnTo>
                    <a:lnTo>
                      <a:pt x="549" y="594"/>
                    </a:lnTo>
                    <a:lnTo>
                      <a:pt x="544" y="629"/>
                    </a:lnTo>
                    <a:lnTo>
                      <a:pt x="544" y="665"/>
                    </a:lnTo>
                    <a:lnTo>
                      <a:pt x="550" y="698"/>
                    </a:lnTo>
                    <a:lnTo>
                      <a:pt x="561" y="728"/>
                    </a:lnTo>
                    <a:lnTo>
                      <a:pt x="575" y="756"/>
                    </a:lnTo>
                    <a:lnTo>
                      <a:pt x="595" y="782"/>
                    </a:lnTo>
                    <a:lnTo>
                      <a:pt x="617" y="805"/>
                    </a:lnTo>
                    <a:lnTo>
                      <a:pt x="642" y="826"/>
                    </a:lnTo>
                    <a:lnTo>
                      <a:pt x="672" y="845"/>
                    </a:lnTo>
                    <a:lnTo>
                      <a:pt x="710" y="866"/>
                    </a:lnTo>
                    <a:lnTo>
                      <a:pt x="751" y="883"/>
                    </a:lnTo>
                    <a:lnTo>
                      <a:pt x="792" y="899"/>
                    </a:lnTo>
                    <a:lnTo>
                      <a:pt x="832" y="917"/>
                    </a:lnTo>
                    <a:lnTo>
                      <a:pt x="862" y="932"/>
                    </a:lnTo>
                    <a:lnTo>
                      <a:pt x="890" y="951"/>
                    </a:lnTo>
                    <a:lnTo>
                      <a:pt x="906" y="967"/>
                    </a:lnTo>
                    <a:lnTo>
                      <a:pt x="917" y="987"/>
                    </a:lnTo>
                    <a:lnTo>
                      <a:pt x="923" y="1007"/>
                    </a:lnTo>
                    <a:lnTo>
                      <a:pt x="923" y="1027"/>
                    </a:lnTo>
                    <a:lnTo>
                      <a:pt x="917" y="1045"/>
                    </a:lnTo>
                    <a:lnTo>
                      <a:pt x="906" y="1063"/>
                    </a:lnTo>
                    <a:lnTo>
                      <a:pt x="891" y="1078"/>
                    </a:lnTo>
                    <a:lnTo>
                      <a:pt x="871" y="1089"/>
                    </a:lnTo>
                    <a:lnTo>
                      <a:pt x="837" y="1101"/>
                    </a:lnTo>
                    <a:lnTo>
                      <a:pt x="804" y="1105"/>
                    </a:lnTo>
                    <a:lnTo>
                      <a:pt x="769" y="1103"/>
                    </a:lnTo>
                    <a:lnTo>
                      <a:pt x="728" y="1096"/>
                    </a:lnTo>
                    <a:lnTo>
                      <a:pt x="688" y="1087"/>
                    </a:lnTo>
                    <a:lnTo>
                      <a:pt x="649" y="1074"/>
                    </a:lnTo>
                    <a:lnTo>
                      <a:pt x="612" y="1057"/>
                    </a:lnTo>
                    <a:lnTo>
                      <a:pt x="599" y="1051"/>
                    </a:lnTo>
                    <a:lnTo>
                      <a:pt x="590" y="1049"/>
                    </a:lnTo>
                    <a:lnTo>
                      <a:pt x="582" y="1050"/>
                    </a:lnTo>
                    <a:lnTo>
                      <a:pt x="575" y="1055"/>
                    </a:lnTo>
                    <a:lnTo>
                      <a:pt x="570" y="1063"/>
                    </a:lnTo>
                    <a:lnTo>
                      <a:pt x="565" y="1077"/>
                    </a:lnTo>
                    <a:lnTo>
                      <a:pt x="553" y="1117"/>
                    </a:lnTo>
                    <a:lnTo>
                      <a:pt x="542" y="1158"/>
                    </a:lnTo>
                    <a:lnTo>
                      <a:pt x="537" y="1175"/>
                    </a:lnTo>
                    <a:lnTo>
                      <a:pt x="537" y="1186"/>
                    </a:lnTo>
                    <a:lnTo>
                      <a:pt x="538" y="1197"/>
                    </a:lnTo>
                    <a:lnTo>
                      <a:pt x="544" y="1205"/>
                    </a:lnTo>
                    <a:lnTo>
                      <a:pt x="555" y="1212"/>
                    </a:lnTo>
                    <a:lnTo>
                      <a:pt x="570" y="1220"/>
                    </a:lnTo>
                    <a:lnTo>
                      <a:pt x="616" y="1239"/>
                    </a:lnTo>
                    <a:lnTo>
                      <a:pt x="662" y="1252"/>
                    </a:lnTo>
                    <a:lnTo>
                      <a:pt x="711" y="1261"/>
                    </a:lnTo>
                    <a:lnTo>
                      <a:pt x="728" y="1263"/>
                    </a:lnTo>
                    <a:lnTo>
                      <a:pt x="738" y="1267"/>
                    </a:lnTo>
                    <a:lnTo>
                      <a:pt x="745" y="1271"/>
                    </a:lnTo>
                    <a:lnTo>
                      <a:pt x="749" y="1280"/>
                    </a:lnTo>
                    <a:lnTo>
                      <a:pt x="751" y="1291"/>
                    </a:lnTo>
                    <a:lnTo>
                      <a:pt x="751" y="1309"/>
                    </a:lnTo>
                    <a:lnTo>
                      <a:pt x="752" y="1336"/>
                    </a:lnTo>
                    <a:lnTo>
                      <a:pt x="752" y="1362"/>
                    </a:lnTo>
                    <a:lnTo>
                      <a:pt x="755" y="1377"/>
                    </a:lnTo>
                    <a:lnTo>
                      <a:pt x="760" y="1388"/>
                    </a:lnTo>
                    <a:lnTo>
                      <a:pt x="771" y="1395"/>
                    </a:lnTo>
                    <a:lnTo>
                      <a:pt x="786" y="1397"/>
                    </a:lnTo>
                    <a:lnTo>
                      <a:pt x="825" y="1398"/>
                    </a:lnTo>
                    <a:lnTo>
                      <a:pt x="865" y="1397"/>
                    </a:lnTo>
                    <a:lnTo>
                      <a:pt x="880" y="1395"/>
                    </a:lnTo>
                    <a:lnTo>
                      <a:pt x="889" y="1388"/>
                    </a:lnTo>
                    <a:lnTo>
                      <a:pt x="896" y="1377"/>
                    </a:lnTo>
                    <a:lnTo>
                      <a:pt x="897" y="1364"/>
                    </a:lnTo>
                    <a:lnTo>
                      <a:pt x="898" y="1326"/>
                    </a:lnTo>
                    <a:lnTo>
                      <a:pt x="897" y="1290"/>
                    </a:lnTo>
                    <a:lnTo>
                      <a:pt x="898" y="1276"/>
                    </a:lnTo>
                    <a:lnTo>
                      <a:pt x="902" y="1266"/>
                    </a:lnTo>
                    <a:lnTo>
                      <a:pt x="908" y="1257"/>
                    </a:lnTo>
                    <a:lnTo>
                      <a:pt x="918" y="1250"/>
                    </a:lnTo>
                    <a:lnTo>
                      <a:pt x="931" y="1246"/>
                    </a:lnTo>
                    <a:lnTo>
                      <a:pt x="971" y="1232"/>
                    </a:lnTo>
                    <a:lnTo>
                      <a:pt x="1007" y="1212"/>
                    </a:lnTo>
                    <a:lnTo>
                      <a:pt x="1041" y="1187"/>
                    </a:lnTo>
                    <a:lnTo>
                      <a:pt x="1070" y="1157"/>
                    </a:lnTo>
                    <a:lnTo>
                      <a:pt x="1091" y="1126"/>
                    </a:lnTo>
                    <a:lnTo>
                      <a:pt x="1108" y="1092"/>
                    </a:lnTo>
                    <a:lnTo>
                      <a:pt x="1119" y="1058"/>
                    </a:lnTo>
                    <a:lnTo>
                      <a:pt x="1125" y="1022"/>
                    </a:lnTo>
                    <a:lnTo>
                      <a:pt x="1125" y="987"/>
                    </a:lnTo>
                    <a:lnTo>
                      <a:pt x="1120" y="952"/>
                    </a:lnTo>
                    <a:lnTo>
                      <a:pt x="1110" y="918"/>
                    </a:lnTo>
                    <a:lnTo>
                      <a:pt x="1096" y="885"/>
                    </a:lnTo>
                    <a:lnTo>
                      <a:pt x="1076" y="854"/>
                    </a:lnTo>
                    <a:lnTo>
                      <a:pt x="1051" y="826"/>
                    </a:lnTo>
                    <a:lnTo>
                      <a:pt x="1022" y="801"/>
                    </a:lnTo>
                    <a:lnTo>
                      <a:pt x="989" y="780"/>
                    </a:lnTo>
                    <a:lnTo>
                      <a:pt x="944" y="757"/>
                    </a:lnTo>
                    <a:lnTo>
                      <a:pt x="897" y="736"/>
                    </a:lnTo>
                    <a:lnTo>
                      <a:pt x="850" y="718"/>
                    </a:lnTo>
                    <a:lnTo>
                      <a:pt x="823" y="705"/>
                    </a:lnTo>
                    <a:lnTo>
                      <a:pt x="798" y="691"/>
                    </a:lnTo>
                    <a:lnTo>
                      <a:pt x="773" y="674"/>
                    </a:lnTo>
                    <a:lnTo>
                      <a:pt x="759" y="660"/>
                    </a:lnTo>
                    <a:lnTo>
                      <a:pt x="750" y="644"/>
                    </a:lnTo>
                    <a:lnTo>
                      <a:pt x="745" y="628"/>
                    </a:lnTo>
                    <a:lnTo>
                      <a:pt x="745" y="610"/>
                    </a:lnTo>
                    <a:lnTo>
                      <a:pt x="750" y="595"/>
                    </a:lnTo>
                    <a:lnTo>
                      <a:pt x="759" y="580"/>
                    </a:lnTo>
                    <a:lnTo>
                      <a:pt x="772" y="567"/>
                    </a:lnTo>
                    <a:lnTo>
                      <a:pt x="790" y="557"/>
                    </a:lnTo>
                    <a:lnTo>
                      <a:pt x="813" y="550"/>
                    </a:lnTo>
                    <a:lnTo>
                      <a:pt x="836" y="546"/>
                    </a:lnTo>
                    <a:lnTo>
                      <a:pt x="882" y="547"/>
                    </a:lnTo>
                    <a:lnTo>
                      <a:pt x="926" y="553"/>
                    </a:lnTo>
                    <a:lnTo>
                      <a:pt x="969" y="565"/>
                    </a:lnTo>
                    <a:lnTo>
                      <a:pt x="1013" y="581"/>
                    </a:lnTo>
                    <a:lnTo>
                      <a:pt x="1027" y="587"/>
                    </a:lnTo>
                    <a:lnTo>
                      <a:pt x="1038" y="588"/>
                    </a:lnTo>
                    <a:lnTo>
                      <a:pt x="1047" y="585"/>
                    </a:lnTo>
                    <a:lnTo>
                      <a:pt x="1052" y="576"/>
                    </a:lnTo>
                    <a:lnTo>
                      <a:pt x="1058" y="561"/>
                    </a:lnTo>
                    <a:lnTo>
                      <a:pt x="1072" y="516"/>
                    </a:lnTo>
                    <a:lnTo>
                      <a:pt x="1086" y="469"/>
                    </a:lnTo>
                    <a:lnTo>
                      <a:pt x="1089" y="455"/>
                    </a:lnTo>
                    <a:lnTo>
                      <a:pt x="1085" y="444"/>
                    </a:lnTo>
                    <a:lnTo>
                      <a:pt x="1078" y="433"/>
                    </a:lnTo>
                    <a:lnTo>
                      <a:pt x="1065" y="426"/>
                    </a:lnTo>
                    <a:lnTo>
                      <a:pt x="1029" y="412"/>
                    </a:lnTo>
                    <a:lnTo>
                      <a:pt x="993" y="400"/>
                    </a:lnTo>
                    <a:lnTo>
                      <a:pt x="954" y="393"/>
                    </a:lnTo>
                    <a:lnTo>
                      <a:pt x="936" y="390"/>
                    </a:lnTo>
                    <a:lnTo>
                      <a:pt x="923" y="388"/>
                    </a:lnTo>
                    <a:lnTo>
                      <a:pt x="913" y="383"/>
                    </a:lnTo>
                    <a:lnTo>
                      <a:pt x="908" y="377"/>
                    </a:lnTo>
                    <a:lnTo>
                      <a:pt x="905" y="368"/>
                    </a:lnTo>
                    <a:lnTo>
                      <a:pt x="904" y="354"/>
                    </a:lnTo>
                    <a:lnTo>
                      <a:pt x="904" y="335"/>
                    </a:lnTo>
                    <a:lnTo>
                      <a:pt x="904" y="308"/>
                    </a:lnTo>
                    <a:lnTo>
                      <a:pt x="903" y="290"/>
                    </a:lnTo>
                    <a:lnTo>
                      <a:pt x="898" y="277"/>
                    </a:lnTo>
                    <a:lnTo>
                      <a:pt x="891" y="269"/>
                    </a:lnTo>
                    <a:lnTo>
                      <a:pt x="878" y="265"/>
                    </a:lnTo>
                    <a:lnTo>
                      <a:pt x="858" y="264"/>
                    </a:lnTo>
                    <a:lnTo>
                      <a:pt x="833" y="264"/>
                    </a:lnTo>
                    <a:lnTo>
                      <a:pt x="801" y="264"/>
                    </a:lnTo>
                    <a:close/>
                    <a:moveTo>
                      <a:pt x="830" y="0"/>
                    </a:moveTo>
                    <a:lnTo>
                      <a:pt x="906" y="4"/>
                    </a:lnTo>
                    <a:lnTo>
                      <a:pt x="980" y="13"/>
                    </a:lnTo>
                    <a:lnTo>
                      <a:pt x="1051" y="30"/>
                    </a:lnTo>
                    <a:lnTo>
                      <a:pt x="1120" y="53"/>
                    </a:lnTo>
                    <a:lnTo>
                      <a:pt x="1187" y="80"/>
                    </a:lnTo>
                    <a:lnTo>
                      <a:pt x="1250" y="114"/>
                    </a:lnTo>
                    <a:lnTo>
                      <a:pt x="1309" y="152"/>
                    </a:lnTo>
                    <a:lnTo>
                      <a:pt x="1365" y="195"/>
                    </a:lnTo>
                    <a:lnTo>
                      <a:pt x="1418" y="243"/>
                    </a:lnTo>
                    <a:lnTo>
                      <a:pt x="1466" y="295"/>
                    </a:lnTo>
                    <a:lnTo>
                      <a:pt x="1509" y="351"/>
                    </a:lnTo>
                    <a:lnTo>
                      <a:pt x="1548" y="411"/>
                    </a:lnTo>
                    <a:lnTo>
                      <a:pt x="1581" y="474"/>
                    </a:lnTo>
                    <a:lnTo>
                      <a:pt x="1609" y="540"/>
                    </a:lnTo>
                    <a:lnTo>
                      <a:pt x="1632" y="609"/>
                    </a:lnTo>
                    <a:lnTo>
                      <a:pt x="1648" y="680"/>
                    </a:lnTo>
                    <a:lnTo>
                      <a:pt x="1657" y="754"/>
                    </a:lnTo>
                    <a:lnTo>
                      <a:pt x="1661" y="829"/>
                    </a:lnTo>
                    <a:lnTo>
                      <a:pt x="1657" y="905"/>
                    </a:lnTo>
                    <a:lnTo>
                      <a:pt x="1648" y="979"/>
                    </a:lnTo>
                    <a:lnTo>
                      <a:pt x="1632" y="1050"/>
                    </a:lnTo>
                    <a:lnTo>
                      <a:pt x="1609" y="1119"/>
                    </a:lnTo>
                    <a:lnTo>
                      <a:pt x="1581" y="1185"/>
                    </a:lnTo>
                    <a:lnTo>
                      <a:pt x="1548" y="1248"/>
                    </a:lnTo>
                    <a:lnTo>
                      <a:pt x="1509" y="1308"/>
                    </a:lnTo>
                    <a:lnTo>
                      <a:pt x="1466" y="1364"/>
                    </a:lnTo>
                    <a:lnTo>
                      <a:pt x="1418" y="1416"/>
                    </a:lnTo>
                    <a:lnTo>
                      <a:pt x="1365" y="1464"/>
                    </a:lnTo>
                    <a:lnTo>
                      <a:pt x="1309" y="1507"/>
                    </a:lnTo>
                    <a:lnTo>
                      <a:pt x="1250" y="1545"/>
                    </a:lnTo>
                    <a:lnTo>
                      <a:pt x="1187" y="1578"/>
                    </a:lnTo>
                    <a:lnTo>
                      <a:pt x="1120" y="1606"/>
                    </a:lnTo>
                    <a:lnTo>
                      <a:pt x="1051" y="1628"/>
                    </a:lnTo>
                    <a:lnTo>
                      <a:pt x="980" y="1645"/>
                    </a:lnTo>
                    <a:lnTo>
                      <a:pt x="906" y="1655"/>
                    </a:lnTo>
                    <a:lnTo>
                      <a:pt x="830" y="1659"/>
                    </a:lnTo>
                    <a:lnTo>
                      <a:pt x="756" y="1655"/>
                    </a:lnTo>
                    <a:lnTo>
                      <a:pt x="682" y="1645"/>
                    </a:lnTo>
                    <a:lnTo>
                      <a:pt x="610" y="1628"/>
                    </a:lnTo>
                    <a:lnTo>
                      <a:pt x="541" y="1606"/>
                    </a:lnTo>
                    <a:lnTo>
                      <a:pt x="475" y="1578"/>
                    </a:lnTo>
                    <a:lnTo>
                      <a:pt x="411" y="1545"/>
                    </a:lnTo>
                    <a:lnTo>
                      <a:pt x="352" y="1507"/>
                    </a:lnTo>
                    <a:lnTo>
                      <a:pt x="296" y="1464"/>
                    </a:lnTo>
                    <a:lnTo>
                      <a:pt x="244" y="1416"/>
                    </a:lnTo>
                    <a:lnTo>
                      <a:pt x="196" y="1364"/>
                    </a:lnTo>
                    <a:lnTo>
                      <a:pt x="152" y="1308"/>
                    </a:lnTo>
                    <a:lnTo>
                      <a:pt x="113" y="1248"/>
                    </a:lnTo>
                    <a:lnTo>
                      <a:pt x="81" y="1185"/>
                    </a:lnTo>
                    <a:lnTo>
                      <a:pt x="53" y="1119"/>
                    </a:lnTo>
                    <a:lnTo>
                      <a:pt x="30" y="1050"/>
                    </a:lnTo>
                    <a:lnTo>
                      <a:pt x="14" y="979"/>
                    </a:lnTo>
                    <a:lnTo>
                      <a:pt x="4" y="905"/>
                    </a:lnTo>
                    <a:lnTo>
                      <a:pt x="0" y="829"/>
                    </a:lnTo>
                    <a:lnTo>
                      <a:pt x="4" y="754"/>
                    </a:lnTo>
                    <a:lnTo>
                      <a:pt x="14" y="680"/>
                    </a:lnTo>
                    <a:lnTo>
                      <a:pt x="30" y="609"/>
                    </a:lnTo>
                    <a:lnTo>
                      <a:pt x="53" y="540"/>
                    </a:lnTo>
                    <a:lnTo>
                      <a:pt x="81" y="474"/>
                    </a:lnTo>
                    <a:lnTo>
                      <a:pt x="113" y="411"/>
                    </a:lnTo>
                    <a:lnTo>
                      <a:pt x="152" y="351"/>
                    </a:lnTo>
                    <a:lnTo>
                      <a:pt x="196" y="295"/>
                    </a:lnTo>
                    <a:lnTo>
                      <a:pt x="244" y="243"/>
                    </a:lnTo>
                    <a:lnTo>
                      <a:pt x="296" y="195"/>
                    </a:lnTo>
                    <a:lnTo>
                      <a:pt x="352" y="152"/>
                    </a:lnTo>
                    <a:lnTo>
                      <a:pt x="411" y="114"/>
                    </a:lnTo>
                    <a:lnTo>
                      <a:pt x="475" y="80"/>
                    </a:lnTo>
                    <a:lnTo>
                      <a:pt x="541" y="53"/>
                    </a:lnTo>
                    <a:lnTo>
                      <a:pt x="610" y="30"/>
                    </a:lnTo>
                    <a:lnTo>
                      <a:pt x="682" y="13"/>
                    </a:lnTo>
                    <a:lnTo>
                      <a:pt x="756" y="4"/>
                    </a:lnTo>
                    <a:lnTo>
                      <a:pt x="8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spTree>
    <p:extLst>
      <p:ext uri="{BB962C8B-B14F-4D97-AF65-F5344CB8AC3E}">
        <p14:creationId xmlns:p14="http://schemas.microsoft.com/office/powerpoint/2010/main" val="1797265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out)">
                                      <p:cBhvr>
                                        <p:cTn id="7" dur="500"/>
                                        <p:tgtEl>
                                          <p:spTgt spid="2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left)">
                                      <p:cBhvr>
                                        <p:cTn id="11"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A0EFC-19DA-4F4A-A643-B1EE0496E080}"/>
              </a:ext>
            </a:extLst>
          </p:cNvPr>
          <p:cNvSpPr>
            <a:spLocks noGrp="1"/>
          </p:cNvSpPr>
          <p:nvPr>
            <p:ph type="title"/>
          </p:nvPr>
        </p:nvSpPr>
        <p:spPr/>
        <p:txBody>
          <a:bodyPr>
            <a:noAutofit/>
          </a:bodyPr>
          <a:lstStyle/>
          <a:p>
            <a:pPr algn="ctr"/>
            <a:r>
              <a:rPr lang="en-US" sz="3200" b="1" dirty="0">
                <a:latin typeface="Tahoma" panose="020B0604030504040204" pitchFamily="34" charset="0"/>
                <a:ea typeface="Tahoma" panose="020B0604030504040204" pitchFamily="34" charset="0"/>
                <a:cs typeface="Tahoma" panose="020B0604030504040204" pitchFamily="34" charset="0"/>
              </a:rPr>
              <a:t>District’s strong financial position leads to creation of an endowment fund to benefit district clubs</a:t>
            </a:r>
            <a:endParaRPr lang="en-US" sz="3200" dirty="0"/>
          </a:p>
        </p:txBody>
      </p:sp>
      <p:sp>
        <p:nvSpPr>
          <p:cNvPr id="3" name="Content Placeholder 2">
            <a:extLst>
              <a:ext uri="{FF2B5EF4-FFF2-40B4-BE49-F238E27FC236}">
                <a16:creationId xmlns:a16="http://schemas.microsoft.com/office/drawing/2014/main" id="{51075666-980E-484A-AB46-BF12BAD36417}"/>
              </a:ext>
            </a:extLst>
          </p:cNvPr>
          <p:cNvSpPr>
            <a:spLocks noGrp="1"/>
          </p:cNvSpPr>
          <p:nvPr>
            <p:ph idx="1"/>
          </p:nvPr>
        </p:nvSpPr>
        <p:spPr/>
        <p:txBody>
          <a:bodyPr/>
          <a:lstStyle/>
          <a:p>
            <a:pPr marL="0" marR="0" indent="0" algn="ctr">
              <a:spcBef>
                <a:spcPts val="0"/>
              </a:spcBef>
              <a:spcAft>
                <a:spcPts val="0"/>
              </a:spcAft>
              <a:buNone/>
            </a:pPr>
            <a:r>
              <a:rPr lang="en-US" sz="2800" dirty="0">
                <a:solidFill>
                  <a:srgbClr val="1F497D"/>
                </a:solidFill>
                <a:latin typeface="Tahoma" panose="020B0604030504040204" pitchFamily="34" charset="0"/>
                <a:ea typeface="Calibri" panose="020F0502020204030204" pitchFamily="34" charset="0"/>
              </a:rPr>
              <a:t>On January 22, 2021, The Rotary Foundation Chief Philanthropy Officer approved the establishment of the</a:t>
            </a:r>
          </a:p>
          <a:p>
            <a:pPr marL="0" marR="0" indent="0" algn="ctr">
              <a:spcBef>
                <a:spcPts val="0"/>
              </a:spcBef>
              <a:spcAft>
                <a:spcPts val="0"/>
              </a:spcAft>
              <a:buNone/>
            </a:pPr>
            <a:endParaRPr lang="en-US" sz="2800" dirty="0">
              <a:solidFill>
                <a:srgbClr val="1F497D"/>
              </a:solidFill>
              <a:latin typeface="Tahoma" panose="020B0604030504040204" pitchFamily="34" charset="0"/>
              <a:ea typeface="Calibri" panose="020F0502020204030204" pitchFamily="34" charset="0"/>
            </a:endParaRPr>
          </a:p>
          <a:p>
            <a:pPr marL="0" marR="0" indent="0" algn="ctr">
              <a:spcBef>
                <a:spcPts val="0"/>
              </a:spcBef>
              <a:spcAft>
                <a:spcPts val="0"/>
              </a:spcAft>
              <a:buNone/>
            </a:pPr>
            <a:r>
              <a:rPr lang="en-US" dirty="0">
                <a:solidFill>
                  <a:srgbClr val="1F497D"/>
                </a:solidFill>
                <a:latin typeface="Tahoma" panose="020B0604030504040204" pitchFamily="34" charset="0"/>
                <a:ea typeface="Calibri" panose="020F0502020204030204" pitchFamily="34" charset="0"/>
              </a:rPr>
              <a:t> </a:t>
            </a:r>
            <a:r>
              <a:rPr lang="en-US" sz="6000" dirty="0">
                <a:solidFill>
                  <a:srgbClr val="1F497D"/>
                </a:solidFill>
                <a:latin typeface="Freestyle Script" panose="030804020302050B0404" pitchFamily="66" charset="0"/>
                <a:ea typeface="Calibri" panose="020F0502020204030204" pitchFamily="34" charset="0"/>
              </a:rPr>
              <a:t>“</a:t>
            </a:r>
            <a:r>
              <a:rPr lang="en-US" sz="4800" b="1" dirty="0">
                <a:solidFill>
                  <a:srgbClr val="1F497D"/>
                </a:solidFill>
                <a:latin typeface="Freestyle Script" panose="030804020302050B0404" pitchFamily="66" charset="0"/>
                <a:ea typeface="Calibri" panose="020F0502020204030204" pitchFamily="34" charset="0"/>
              </a:rPr>
              <a:t>District 7620 Central MD &amp; DC Endowment Fund</a:t>
            </a:r>
            <a:r>
              <a:rPr lang="en-US" sz="4800" dirty="0">
                <a:solidFill>
                  <a:srgbClr val="1F497D"/>
                </a:solidFill>
                <a:latin typeface="Freestyle Script" panose="030804020302050B0404" pitchFamily="66" charset="0"/>
                <a:ea typeface="Calibri" panose="020F0502020204030204" pitchFamily="34" charset="0"/>
              </a:rPr>
              <a:t>”</a:t>
            </a:r>
            <a:r>
              <a:rPr lang="en-US" sz="4800" dirty="0">
                <a:solidFill>
                  <a:srgbClr val="1F497D"/>
                </a:solidFill>
                <a:latin typeface="Tahoma" panose="020B0604030504040204" pitchFamily="34" charset="0"/>
                <a:ea typeface="Calibri" panose="020F0502020204030204" pitchFamily="34" charset="0"/>
              </a:rPr>
              <a:t> </a:t>
            </a:r>
          </a:p>
          <a:p>
            <a:endParaRPr lang="en-US" dirty="0"/>
          </a:p>
        </p:txBody>
      </p:sp>
      <p:pic>
        <p:nvPicPr>
          <p:cNvPr id="4" name="Picture 3">
            <a:extLst>
              <a:ext uri="{FF2B5EF4-FFF2-40B4-BE49-F238E27FC236}">
                <a16:creationId xmlns:a16="http://schemas.microsoft.com/office/drawing/2014/main" id="{3044A572-E986-4B5F-BC2D-61306A3B7A79}"/>
              </a:ext>
            </a:extLst>
          </p:cNvPr>
          <p:cNvPicPr>
            <a:picLocks noChangeAspect="1"/>
          </p:cNvPicPr>
          <p:nvPr/>
        </p:nvPicPr>
        <p:blipFill>
          <a:blip r:embed="rId2"/>
          <a:stretch>
            <a:fillRect/>
          </a:stretch>
        </p:blipFill>
        <p:spPr>
          <a:xfrm>
            <a:off x="4454740" y="4149213"/>
            <a:ext cx="3596952" cy="2708786"/>
          </a:xfrm>
          <a:prstGeom prst="rect">
            <a:avLst/>
          </a:prstGeom>
        </p:spPr>
      </p:pic>
    </p:spTree>
    <p:extLst>
      <p:ext uri="{BB962C8B-B14F-4D97-AF65-F5344CB8AC3E}">
        <p14:creationId xmlns:p14="http://schemas.microsoft.com/office/powerpoint/2010/main" val="2644327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A97B416-5B86-42C4-88AA-FC77544BA004}"/>
              </a:ext>
            </a:extLst>
          </p:cNvPr>
          <p:cNvPicPr>
            <a:picLocks noGrp="1" noChangeAspect="1"/>
          </p:cNvPicPr>
          <p:nvPr>
            <p:ph idx="4294967295"/>
          </p:nvPr>
        </p:nvPicPr>
        <p:blipFill>
          <a:blip r:embed="rId2"/>
          <a:stretch>
            <a:fillRect/>
          </a:stretch>
        </p:blipFill>
        <p:spPr>
          <a:xfrm>
            <a:off x="462117" y="1447800"/>
            <a:ext cx="11297264" cy="4622800"/>
          </a:xfrm>
        </p:spPr>
      </p:pic>
      <p:pic>
        <p:nvPicPr>
          <p:cNvPr id="13" name="Picture 12">
            <a:extLst>
              <a:ext uri="{FF2B5EF4-FFF2-40B4-BE49-F238E27FC236}">
                <a16:creationId xmlns:a16="http://schemas.microsoft.com/office/drawing/2014/main" id="{290B159C-9053-41FB-BC1A-56A939814A09}"/>
              </a:ext>
            </a:extLst>
          </p:cNvPr>
          <p:cNvPicPr>
            <a:picLocks noChangeAspect="1"/>
          </p:cNvPicPr>
          <p:nvPr/>
        </p:nvPicPr>
        <p:blipFill>
          <a:blip r:embed="rId3"/>
          <a:stretch>
            <a:fillRect/>
          </a:stretch>
        </p:blipFill>
        <p:spPr>
          <a:xfrm>
            <a:off x="467036" y="206476"/>
            <a:ext cx="11267765" cy="1241324"/>
          </a:xfrm>
          <a:prstGeom prst="rect">
            <a:avLst/>
          </a:prstGeom>
        </p:spPr>
      </p:pic>
    </p:spTree>
    <p:extLst>
      <p:ext uri="{BB962C8B-B14F-4D97-AF65-F5344CB8AC3E}">
        <p14:creationId xmlns:p14="http://schemas.microsoft.com/office/powerpoint/2010/main" val="2454955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CDD1A4-BF5E-4491-8789-E37646F7B949}"/>
              </a:ext>
            </a:extLst>
          </p:cNvPr>
          <p:cNvPicPr>
            <a:picLocks noChangeAspect="1"/>
          </p:cNvPicPr>
          <p:nvPr/>
        </p:nvPicPr>
        <p:blipFill>
          <a:blip r:embed="rId3"/>
          <a:stretch>
            <a:fillRect/>
          </a:stretch>
        </p:blipFill>
        <p:spPr>
          <a:xfrm>
            <a:off x="1456677" y="0"/>
            <a:ext cx="9278645" cy="6858000"/>
          </a:xfrm>
          <a:prstGeom prst="rect">
            <a:avLst/>
          </a:prstGeom>
        </p:spPr>
      </p:pic>
      <p:sp>
        <p:nvSpPr>
          <p:cNvPr id="6" name="Arrow: Left 5">
            <a:extLst>
              <a:ext uri="{FF2B5EF4-FFF2-40B4-BE49-F238E27FC236}">
                <a16:creationId xmlns:a16="http://schemas.microsoft.com/office/drawing/2014/main" id="{31B36EBF-5220-48B9-919D-6A4FCF379443}"/>
              </a:ext>
            </a:extLst>
          </p:cNvPr>
          <p:cNvSpPr/>
          <p:nvPr/>
        </p:nvSpPr>
        <p:spPr>
          <a:xfrm>
            <a:off x="6621273" y="2384323"/>
            <a:ext cx="1465006" cy="26547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Tahoma" panose="020B0604030504040204" pitchFamily="34" charset="0"/>
                <a:ea typeface="Tahoma" panose="020B0604030504040204" pitchFamily="34" charset="0"/>
                <a:cs typeface="Tahoma" panose="020B0604030504040204" pitchFamily="34" charset="0"/>
              </a:rPr>
              <a:t>Directed to EF-Share</a:t>
            </a:r>
          </a:p>
        </p:txBody>
      </p:sp>
      <p:sp>
        <p:nvSpPr>
          <p:cNvPr id="8" name="Arrow: Left 7">
            <a:extLst>
              <a:ext uri="{FF2B5EF4-FFF2-40B4-BE49-F238E27FC236}">
                <a16:creationId xmlns:a16="http://schemas.microsoft.com/office/drawing/2014/main" id="{2B072273-7179-49F1-A883-19D53249EE80}"/>
              </a:ext>
            </a:extLst>
          </p:cNvPr>
          <p:cNvSpPr/>
          <p:nvPr/>
        </p:nvSpPr>
        <p:spPr>
          <a:xfrm>
            <a:off x="8431161" y="4670322"/>
            <a:ext cx="1863212" cy="81607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Tahoma" panose="020B0604030504040204" pitchFamily="34" charset="0"/>
                <a:ea typeface="Tahoma" panose="020B0604030504040204" pitchFamily="34" charset="0"/>
                <a:cs typeface="Tahoma" panose="020B0604030504040204" pitchFamily="34" charset="0"/>
              </a:rPr>
              <a:t>EF-Share Received 2020-2021</a:t>
            </a:r>
          </a:p>
        </p:txBody>
      </p:sp>
      <p:sp>
        <p:nvSpPr>
          <p:cNvPr id="9" name="Arrow: Left 8">
            <a:extLst>
              <a:ext uri="{FF2B5EF4-FFF2-40B4-BE49-F238E27FC236}">
                <a16:creationId xmlns:a16="http://schemas.microsoft.com/office/drawing/2014/main" id="{022E92C5-9A16-452B-A1B8-A8E60CD52034}"/>
              </a:ext>
            </a:extLst>
          </p:cNvPr>
          <p:cNvSpPr/>
          <p:nvPr/>
        </p:nvSpPr>
        <p:spPr>
          <a:xfrm>
            <a:off x="6621273" y="3028332"/>
            <a:ext cx="1465006" cy="26547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Tahoma" panose="020B0604030504040204" pitchFamily="34" charset="0"/>
                <a:ea typeface="Tahoma" panose="020B0604030504040204" pitchFamily="34" charset="0"/>
                <a:cs typeface="Tahoma" panose="020B0604030504040204" pitchFamily="34" charset="0"/>
              </a:rPr>
              <a:t>Directed to EF-Share</a:t>
            </a:r>
          </a:p>
        </p:txBody>
      </p:sp>
      <p:sp>
        <p:nvSpPr>
          <p:cNvPr id="3" name="Rectangle 2">
            <a:extLst>
              <a:ext uri="{FF2B5EF4-FFF2-40B4-BE49-F238E27FC236}">
                <a16:creationId xmlns:a16="http://schemas.microsoft.com/office/drawing/2014/main" id="{C5A6E6A8-6441-4544-ADD9-290BB41D12A5}"/>
              </a:ext>
            </a:extLst>
          </p:cNvPr>
          <p:cNvSpPr/>
          <p:nvPr/>
        </p:nvSpPr>
        <p:spPr>
          <a:xfrm>
            <a:off x="1651818" y="1683775"/>
            <a:ext cx="4365523" cy="2949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6039A03B-F15B-445E-9305-519CC9E5B8C4}"/>
              </a:ext>
            </a:extLst>
          </p:cNvPr>
          <p:cNvSpPr/>
          <p:nvPr/>
        </p:nvSpPr>
        <p:spPr>
          <a:xfrm>
            <a:off x="1651818" y="2057400"/>
            <a:ext cx="4365523" cy="2654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FAABF45-7AA1-4D6E-82C9-0A8E789863E4}"/>
              </a:ext>
            </a:extLst>
          </p:cNvPr>
          <p:cNvSpPr/>
          <p:nvPr/>
        </p:nvSpPr>
        <p:spPr>
          <a:xfrm>
            <a:off x="1651818" y="2379406"/>
            <a:ext cx="4365523" cy="2654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5D0F57D-ACEB-4EC0-ACED-42B9A26DC7C2}"/>
              </a:ext>
            </a:extLst>
          </p:cNvPr>
          <p:cNvSpPr/>
          <p:nvPr/>
        </p:nvSpPr>
        <p:spPr>
          <a:xfrm>
            <a:off x="1651818" y="2701413"/>
            <a:ext cx="4365523" cy="2654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EC48B14-258C-4272-B428-CD5C70A2831A}"/>
              </a:ext>
            </a:extLst>
          </p:cNvPr>
          <p:cNvSpPr/>
          <p:nvPr/>
        </p:nvSpPr>
        <p:spPr>
          <a:xfrm>
            <a:off x="1651818" y="3016046"/>
            <a:ext cx="4365523" cy="235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34AD95F-72B3-4DAA-9987-B2E391B1CA59}"/>
              </a:ext>
            </a:extLst>
          </p:cNvPr>
          <p:cNvSpPr/>
          <p:nvPr/>
        </p:nvSpPr>
        <p:spPr>
          <a:xfrm>
            <a:off x="1651818" y="4261055"/>
            <a:ext cx="4365523" cy="373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36698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E647DA2-EF08-4850-A780-829ED2A77744}"/>
              </a:ext>
            </a:extLst>
          </p:cNvPr>
          <p:cNvSpPr>
            <a:spLocks noGrp="1"/>
          </p:cNvSpPr>
          <p:nvPr>
            <p:ph type="title"/>
          </p:nvPr>
        </p:nvSpPr>
        <p:spPr>
          <a:xfrm>
            <a:off x="652543" y="580103"/>
            <a:ext cx="10055721" cy="1284091"/>
          </a:xfrm>
        </p:spPr>
        <p:txBody>
          <a:bodyPr>
            <a:normAutofit/>
          </a:bodyPr>
          <a:lstStyle/>
          <a:p>
            <a:pPr algn="ctr"/>
            <a:r>
              <a:rPr lang="en-US" sz="4000" b="1" dirty="0">
                <a:latin typeface="Tahoma" panose="020B0604030504040204" pitchFamily="34" charset="0"/>
                <a:ea typeface="Tahoma" panose="020B0604030504040204" pitchFamily="34" charset="0"/>
                <a:cs typeface="Tahoma" panose="020B0604030504040204" pitchFamily="34" charset="0"/>
              </a:rPr>
              <a:t>Strategy 		Results</a:t>
            </a:r>
          </a:p>
        </p:txBody>
      </p:sp>
      <p:pic>
        <p:nvPicPr>
          <p:cNvPr id="13" name="Content Placeholder 12">
            <a:extLst>
              <a:ext uri="{FF2B5EF4-FFF2-40B4-BE49-F238E27FC236}">
                <a16:creationId xmlns:a16="http://schemas.microsoft.com/office/drawing/2014/main" id="{9C9ADE2D-3B9D-4A61-86FA-52F5A626A52F}"/>
              </a:ext>
            </a:extLst>
          </p:cNvPr>
          <p:cNvPicPr>
            <a:picLocks noGrp="1" noChangeAspect="1"/>
          </p:cNvPicPr>
          <p:nvPr>
            <p:ph sz="half" idx="1"/>
          </p:nvPr>
        </p:nvPicPr>
        <p:blipFill>
          <a:blip r:embed="rId3"/>
          <a:stretch>
            <a:fillRect/>
          </a:stretch>
        </p:blipFill>
        <p:spPr>
          <a:xfrm>
            <a:off x="658896" y="2017713"/>
            <a:ext cx="5440281" cy="3812816"/>
          </a:xfrm>
        </p:spPr>
      </p:pic>
      <p:pic>
        <p:nvPicPr>
          <p:cNvPr id="15" name="Content Placeholder 14">
            <a:extLst>
              <a:ext uri="{FF2B5EF4-FFF2-40B4-BE49-F238E27FC236}">
                <a16:creationId xmlns:a16="http://schemas.microsoft.com/office/drawing/2014/main" id="{A2ACE67A-5338-48F2-8307-EC00C78B1477}"/>
              </a:ext>
            </a:extLst>
          </p:cNvPr>
          <p:cNvPicPr>
            <a:picLocks noGrp="1" noChangeAspect="1"/>
          </p:cNvPicPr>
          <p:nvPr>
            <p:ph sz="half" idx="2"/>
          </p:nvPr>
        </p:nvPicPr>
        <p:blipFill>
          <a:blip r:embed="rId4"/>
          <a:stretch>
            <a:fillRect/>
          </a:stretch>
        </p:blipFill>
        <p:spPr>
          <a:xfrm>
            <a:off x="6099177" y="2017713"/>
            <a:ext cx="4609087" cy="3812816"/>
          </a:xfrm>
        </p:spPr>
      </p:pic>
      <p:sp>
        <p:nvSpPr>
          <p:cNvPr id="16" name="Arrow: Right 15">
            <a:extLst>
              <a:ext uri="{FF2B5EF4-FFF2-40B4-BE49-F238E27FC236}">
                <a16:creationId xmlns:a16="http://schemas.microsoft.com/office/drawing/2014/main" id="{A49F2530-B939-4D52-A13A-398120841E90}"/>
              </a:ext>
            </a:extLst>
          </p:cNvPr>
          <p:cNvSpPr/>
          <p:nvPr/>
        </p:nvSpPr>
        <p:spPr>
          <a:xfrm>
            <a:off x="5374985" y="97983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Arrow Connector 17">
            <a:extLst>
              <a:ext uri="{FF2B5EF4-FFF2-40B4-BE49-F238E27FC236}">
                <a16:creationId xmlns:a16="http://schemas.microsoft.com/office/drawing/2014/main" id="{411CDF58-85D1-4650-A187-2B50AFCD6B1B}"/>
              </a:ext>
            </a:extLst>
          </p:cNvPr>
          <p:cNvCxnSpPr>
            <a:cxnSpLocks/>
          </p:cNvCxnSpPr>
          <p:nvPr/>
        </p:nvCxnSpPr>
        <p:spPr>
          <a:xfrm>
            <a:off x="9625781" y="1222148"/>
            <a:ext cx="403122" cy="15210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Flowchart: Alternate Process 1">
            <a:extLst>
              <a:ext uri="{FF2B5EF4-FFF2-40B4-BE49-F238E27FC236}">
                <a16:creationId xmlns:a16="http://schemas.microsoft.com/office/drawing/2014/main" id="{10A4C207-F971-4C55-92C6-B4D860546F4B}"/>
              </a:ext>
            </a:extLst>
          </p:cNvPr>
          <p:cNvSpPr/>
          <p:nvPr/>
        </p:nvSpPr>
        <p:spPr>
          <a:xfrm>
            <a:off x="10590744" y="2222090"/>
            <a:ext cx="1070313" cy="82590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Now is 1.432 Billion</a:t>
            </a:r>
          </a:p>
        </p:txBody>
      </p:sp>
    </p:spTree>
    <p:extLst>
      <p:ext uri="{BB962C8B-B14F-4D97-AF65-F5344CB8AC3E}">
        <p14:creationId xmlns:p14="http://schemas.microsoft.com/office/powerpoint/2010/main" val="319498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1B397D-7871-4BE0-9861-07900EE8239E}"/>
              </a:ext>
            </a:extLst>
          </p:cNvPr>
          <p:cNvSpPr>
            <a:spLocks noGrp="1"/>
          </p:cNvSpPr>
          <p:nvPr>
            <p:ph type="title"/>
          </p:nvPr>
        </p:nvSpPr>
        <p:spPr>
          <a:xfrm>
            <a:off x="1449217" y="560439"/>
            <a:ext cx="9605635" cy="747251"/>
          </a:xfrm>
        </p:spPr>
        <p:txBody>
          <a:bodyPr>
            <a:normAutofit fontScale="90000"/>
          </a:bodyPr>
          <a:lstStyle/>
          <a:p>
            <a:pPr algn="ctr"/>
            <a:r>
              <a:rPr lang="en-US" sz="4000" b="1" dirty="0">
                <a:latin typeface="Tahoma" panose="020B0604030504040204" pitchFamily="34" charset="0"/>
                <a:ea typeface="Tahoma" panose="020B0604030504040204" pitchFamily="34" charset="0"/>
                <a:cs typeface="Tahoma" panose="020B0604030504040204" pitchFamily="34" charset="0"/>
              </a:rPr>
              <a:t>Endowment INVESTMENT EARNINGS</a:t>
            </a:r>
          </a:p>
        </p:txBody>
      </p:sp>
      <p:pic>
        <p:nvPicPr>
          <p:cNvPr id="8" name="Content Placeholder 7">
            <a:extLst>
              <a:ext uri="{FF2B5EF4-FFF2-40B4-BE49-F238E27FC236}">
                <a16:creationId xmlns:a16="http://schemas.microsoft.com/office/drawing/2014/main" id="{E69D6A17-8596-4CDB-933F-0B7B8EEB8906}"/>
              </a:ext>
            </a:extLst>
          </p:cNvPr>
          <p:cNvPicPr>
            <a:picLocks noGrp="1" noChangeAspect="1"/>
          </p:cNvPicPr>
          <p:nvPr>
            <p:ph sz="half" idx="1"/>
          </p:nvPr>
        </p:nvPicPr>
        <p:blipFill>
          <a:blip r:embed="rId3"/>
          <a:stretch>
            <a:fillRect/>
          </a:stretch>
        </p:blipFill>
        <p:spPr>
          <a:xfrm>
            <a:off x="159503" y="2094272"/>
            <a:ext cx="6137451" cy="3181081"/>
          </a:xfrm>
        </p:spPr>
      </p:pic>
      <p:pic>
        <p:nvPicPr>
          <p:cNvPr id="10" name="Content Placeholder 9">
            <a:extLst>
              <a:ext uri="{FF2B5EF4-FFF2-40B4-BE49-F238E27FC236}">
                <a16:creationId xmlns:a16="http://schemas.microsoft.com/office/drawing/2014/main" id="{547F2EA2-9D65-4098-9FC7-7FCAFBE13502}"/>
              </a:ext>
            </a:extLst>
          </p:cNvPr>
          <p:cNvPicPr>
            <a:picLocks noGrp="1" noChangeAspect="1"/>
          </p:cNvPicPr>
          <p:nvPr>
            <p:ph sz="half" idx="2"/>
          </p:nvPr>
        </p:nvPicPr>
        <p:blipFill>
          <a:blip r:embed="rId4"/>
          <a:stretch>
            <a:fillRect/>
          </a:stretch>
        </p:blipFill>
        <p:spPr>
          <a:xfrm>
            <a:off x="6254964" y="2094272"/>
            <a:ext cx="4799889" cy="3181082"/>
          </a:xfrm>
        </p:spPr>
      </p:pic>
    </p:spTree>
    <p:extLst>
      <p:ext uri="{BB962C8B-B14F-4D97-AF65-F5344CB8AC3E}">
        <p14:creationId xmlns:p14="http://schemas.microsoft.com/office/powerpoint/2010/main" val="2231753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B9823D-DCE4-45AE-83AE-BF5FBE36D322}"/>
              </a:ext>
            </a:extLst>
          </p:cNvPr>
          <p:cNvSpPr>
            <a:spLocks noGrp="1"/>
          </p:cNvSpPr>
          <p:nvPr>
            <p:ph type="title"/>
          </p:nvPr>
        </p:nvSpPr>
        <p:spPr>
          <a:xfrm>
            <a:off x="606829" y="136525"/>
            <a:ext cx="10746971" cy="1593952"/>
          </a:xfrm>
        </p:spPr>
        <p:txBody>
          <a:bodyPr>
            <a:noAutofit/>
          </a:bodyPr>
          <a:lstStyle/>
          <a:p>
            <a:pPr algn="ctr"/>
            <a:r>
              <a:rPr lang="en-US" sz="3600" b="1" dirty="0">
                <a:latin typeface="Tahoma" panose="020B0604030504040204" pitchFamily="34" charset="0"/>
                <a:ea typeface="Tahoma" panose="020B0604030504040204" pitchFamily="34" charset="0"/>
                <a:cs typeface="Tahoma" panose="020B0604030504040204" pitchFamily="34" charset="0"/>
              </a:rPr>
              <a:t>THE ROTARY FOUNDATION</a:t>
            </a:r>
            <a:br>
              <a:rPr lang="en-US" sz="3600" b="1" dirty="0">
                <a:latin typeface="Tahoma" panose="020B0604030504040204" pitchFamily="34" charset="0"/>
                <a:ea typeface="Tahoma" panose="020B0604030504040204" pitchFamily="34" charset="0"/>
                <a:cs typeface="Tahoma" panose="020B0604030504040204" pitchFamily="34" charset="0"/>
              </a:rPr>
            </a:br>
            <a:r>
              <a:rPr lang="en-US" sz="2800" dirty="0">
                <a:latin typeface="Tahoma" panose="020B0604030504040204" pitchFamily="34" charset="0"/>
                <a:ea typeface="Tahoma" panose="020B0604030504040204" pitchFamily="34" charset="0"/>
                <a:cs typeface="Tahoma" panose="020B0604030504040204" pitchFamily="34" charset="0"/>
              </a:rPr>
              <a:t>Your Legacy – Rotary’s Promise</a:t>
            </a:r>
            <a:br>
              <a:rPr lang="en-US" sz="2800" dirty="0">
                <a:latin typeface="Tahoma" panose="020B0604030504040204" pitchFamily="34" charset="0"/>
                <a:ea typeface="Tahoma" panose="020B0604030504040204" pitchFamily="34" charset="0"/>
                <a:cs typeface="Tahoma" panose="020B0604030504040204" pitchFamily="34" charset="0"/>
              </a:rPr>
            </a:br>
            <a:r>
              <a:rPr lang="en-US" sz="2000" dirty="0">
                <a:latin typeface="Tahoma" panose="020B0604030504040204" pitchFamily="34" charset="0"/>
                <a:ea typeface="Tahoma" panose="020B0604030504040204" pitchFamily="34" charset="0"/>
                <a:cs typeface="Tahoma" panose="020B0604030504040204" pitchFamily="34" charset="0"/>
              </a:rPr>
              <a:t>Part V TRF Learning Series</a:t>
            </a:r>
            <a:endParaRPr lang="en-US" sz="2000" dirty="0"/>
          </a:p>
        </p:txBody>
      </p:sp>
      <p:sp>
        <p:nvSpPr>
          <p:cNvPr id="6" name="Content Placeholder 5">
            <a:extLst>
              <a:ext uri="{FF2B5EF4-FFF2-40B4-BE49-F238E27FC236}">
                <a16:creationId xmlns:a16="http://schemas.microsoft.com/office/drawing/2014/main" id="{75A0D9C4-AA5B-49D9-A2B4-9AFC82F6E577}"/>
              </a:ext>
            </a:extLst>
          </p:cNvPr>
          <p:cNvSpPr>
            <a:spLocks noGrp="1"/>
          </p:cNvSpPr>
          <p:nvPr>
            <p:ph sz="half" idx="1"/>
          </p:nvPr>
        </p:nvSpPr>
        <p:spPr/>
        <p:txBody>
          <a:bodyPr>
            <a:normAutofit/>
          </a:bodyPr>
          <a:lstStyle/>
          <a:p>
            <a:endParaRPr lang="en-US" dirty="0"/>
          </a:p>
          <a:p>
            <a:endParaRPr lang="en-US" dirty="0"/>
          </a:p>
          <a:p>
            <a:endParaRPr lang="en-US" dirty="0"/>
          </a:p>
          <a:p>
            <a:endParaRPr lang="en-US" dirty="0"/>
          </a:p>
          <a:p>
            <a:pPr marL="0" indent="0" algn="ctr">
              <a:buNone/>
            </a:pPr>
            <a:r>
              <a:rPr lang="en-US" sz="2000" dirty="0">
                <a:latin typeface="Tahoma" panose="020B0604030504040204" pitchFamily="34" charset="0"/>
                <a:ea typeface="Tahoma" panose="020B0604030504040204" pitchFamily="34" charset="0"/>
                <a:cs typeface="Tahoma" panose="020B0604030504040204" pitchFamily="34" charset="0"/>
              </a:rPr>
              <a:t>Richard B. Glover, PDG (2018-2019)</a:t>
            </a:r>
          </a:p>
          <a:p>
            <a:pPr marL="0" indent="0" algn="ctr">
              <a:buNone/>
            </a:pPr>
            <a:r>
              <a:rPr lang="en-US" sz="2000" dirty="0">
                <a:latin typeface="Tahoma" panose="020B0604030504040204" pitchFamily="34" charset="0"/>
                <a:ea typeface="Tahoma" panose="020B0604030504040204" pitchFamily="34" charset="0"/>
                <a:cs typeface="Tahoma" panose="020B0604030504040204" pitchFamily="34" charset="0"/>
              </a:rPr>
              <a:t>D-7620 of Central Maryland and District of Columbia</a:t>
            </a:r>
          </a:p>
          <a:p>
            <a:pPr marL="0" indent="0" algn="ctr">
              <a:buNone/>
            </a:pPr>
            <a:r>
              <a:rPr lang="en-US" sz="2000" dirty="0">
                <a:latin typeface="Tahoma" panose="020B0604030504040204" pitchFamily="34" charset="0"/>
                <a:ea typeface="Tahoma" panose="020B0604030504040204" pitchFamily="34" charset="0"/>
                <a:cs typeface="Tahoma" panose="020B0604030504040204" pitchFamily="34" charset="0"/>
              </a:rPr>
              <a:t>District Rotary Foundation Chair</a:t>
            </a:r>
          </a:p>
          <a:p>
            <a:pPr marL="0" indent="0">
              <a:buNone/>
            </a:pPr>
            <a:endParaRPr lang="en-US" sz="1200" b="1" dirty="0">
              <a:latin typeface="Tahoma" panose="020B0604030504040204" pitchFamily="34" charset="0"/>
              <a:ea typeface="Tahoma" panose="020B0604030504040204" pitchFamily="34" charset="0"/>
              <a:cs typeface="Tahoma" panose="020B0604030504040204" pitchFamily="34" charset="0"/>
            </a:endParaRPr>
          </a:p>
          <a:p>
            <a:pPr marL="0" indent="0" algn="r">
              <a:buNone/>
            </a:pPr>
            <a:r>
              <a:rPr lang="en-US" sz="1200" b="1" dirty="0">
                <a:latin typeface="Tahoma" panose="020B0604030504040204" pitchFamily="34" charset="0"/>
                <a:ea typeface="Tahoma" panose="020B0604030504040204" pitchFamily="34" charset="0"/>
                <a:cs typeface="Tahoma" panose="020B0604030504040204" pitchFamily="34" charset="0"/>
              </a:rPr>
              <a:t>v.012521</a:t>
            </a:r>
          </a:p>
          <a:p>
            <a:endParaRPr lang="en-US" dirty="0"/>
          </a:p>
          <a:p>
            <a:endParaRPr lang="en-US" dirty="0"/>
          </a:p>
        </p:txBody>
      </p:sp>
      <p:sp>
        <p:nvSpPr>
          <p:cNvPr id="7" name="Content Placeholder 6">
            <a:extLst>
              <a:ext uri="{FF2B5EF4-FFF2-40B4-BE49-F238E27FC236}">
                <a16:creationId xmlns:a16="http://schemas.microsoft.com/office/drawing/2014/main" id="{2D895269-FE1C-4544-9190-2ABA0A64A669}"/>
              </a:ext>
            </a:extLst>
          </p:cNvPr>
          <p:cNvSpPr>
            <a:spLocks noGrp="1"/>
          </p:cNvSpPr>
          <p:nvPr>
            <p:ph sz="half" idx="2"/>
          </p:nvPr>
        </p:nvSpPr>
        <p:spPr/>
        <p:txBody>
          <a:bodyPr>
            <a:normAutofit/>
          </a:bodyPr>
          <a:lstStyle/>
          <a:p>
            <a:pPr marL="0" indent="0">
              <a:buNone/>
            </a:pPr>
            <a:endParaRPr lang="en-US" dirty="0"/>
          </a:p>
          <a:p>
            <a:endParaRPr lang="en-US" dirty="0"/>
          </a:p>
          <a:p>
            <a:endParaRPr lang="en-US" dirty="0"/>
          </a:p>
          <a:p>
            <a:endParaRPr lang="en-US" dirty="0"/>
          </a:p>
          <a:p>
            <a:pPr marL="0" indent="0" algn="ctr">
              <a:buNone/>
            </a:pPr>
            <a:r>
              <a:rPr lang="en-US" sz="2000" dirty="0">
                <a:latin typeface="Tahoma" panose="020B0604030504040204" pitchFamily="34" charset="0"/>
                <a:ea typeface="Tahoma" panose="020B0604030504040204" pitchFamily="34" charset="0"/>
                <a:cs typeface="Tahoma" panose="020B0604030504040204" pitchFamily="34" charset="0"/>
              </a:rPr>
              <a:t>Laurie Menzel</a:t>
            </a:r>
          </a:p>
          <a:p>
            <a:pPr marL="0" indent="0" algn="ctr">
              <a:buNone/>
            </a:pPr>
            <a:r>
              <a:rPr lang="en-US" sz="2000" dirty="0">
                <a:latin typeface="Tahoma" panose="020B0604030504040204" pitchFamily="34" charset="0"/>
                <a:ea typeface="Tahoma" panose="020B0604030504040204" pitchFamily="34" charset="0"/>
                <a:cs typeface="Tahoma" panose="020B0604030504040204" pitchFamily="34" charset="0"/>
              </a:rPr>
              <a:t>Rotary International – Major Gifts Officer</a:t>
            </a:r>
          </a:p>
          <a:p>
            <a:pPr marL="0" indent="0" algn="ctr">
              <a:buNone/>
            </a:pPr>
            <a:r>
              <a:rPr lang="en-US" sz="1600" b="0" i="0" dirty="0">
                <a:effectLst/>
                <a:latin typeface="Tahoma" panose="020B0604030504040204" pitchFamily="34" charset="0"/>
                <a:ea typeface="Tahoma" panose="020B0604030504040204" pitchFamily="34" charset="0"/>
                <a:cs typeface="Tahoma" panose="020B0604030504040204" pitchFamily="34" charset="0"/>
              </a:rPr>
              <a:t>Northern Virginia, West Virginia, Maryland, Washington DC, Delaware, and part of Tennessee</a:t>
            </a:r>
          </a:p>
          <a:p>
            <a:pPr marL="0" indent="0" algn="ctr">
              <a:buNone/>
            </a:pPr>
            <a:endParaRPr lang="en-US" sz="1600" dirty="0">
              <a:latin typeface="Tahoma" panose="020B0604030504040204" pitchFamily="34" charset="0"/>
              <a:ea typeface="Tahoma" panose="020B0604030504040204" pitchFamily="34" charset="0"/>
              <a:cs typeface="Tahoma" panose="020B0604030504040204" pitchFamily="34" charset="0"/>
            </a:endParaRPr>
          </a:p>
          <a:p>
            <a:endParaRPr lang="en-US" dirty="0"/>
          </a:p>
        </p:txBody>
      </p:sp>
      <p:sp>
        <p:nvSpPr>
          <p:cNvPr id="4" name="Slide Number Placeholder 3">
            <a:extLst>
              <a:ext uri="{FF2B5EF4-FFF2-40B4-BE49-F238E27FC236}">
                <a16:creationId xmlns:a16="http://schemas.microsoft.com/office/drawing/2014/main" id="{8305F8DD-CA81-4982-87D2-3A856AC2B959}"/>
              </a:ext>
            </a:extLst>
          </p:cNvPr>
          <p:cNvSpPr>
            <a:spLocks noGrp="1"/>
          </p:cNvSpPr>
          <p:nvPr>
            <p:ph type="sldNum" sz="quarter" idx="12"/>
          </p:nvPr>
        </p:nvSpPr>
        <p:spPr/>
        <p:txBody>
          <a:bodyPr/>
          <a:lstStyle/>
          <a:p>
            <a:fld id="{A0B82C84-17F9-2F44-A4CB-3025980683CD}" type="slidenum">
              <a:rPr lang="en-US" smtClean="0"/>
              <a:t>2</a:t>
            </a:fld>
            <a:endParaRPr lang="en-US" dirty="0"/>
          </a:p>
        </p:txBody>
      </p:sp>
      <p:pic>
        <p:nvPicPr>
          <p:cNvPr id="11" name="Content Placeholder 6">
            <a:extLst>
              <a:ext uri="{FF2B5EF4-FFF2-40B4-BE49-F238E27FC236}">
                <a16:creationId xmlns:a16="http://schemas.microsoft.com/office/drawing/2014/main" id="{8344AA5E-E9EA-4C6C-B356-EF13C146D513}"/>
              </a:ext>
            </a:extLst>
          </p:cNvPr>
          <p:cNvPicPr>
            <a:picLocks/>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495908" y="2008128"/>
            <a:ext cx="1907974" cy="1500049"/>
          </a:xfrm>
          <a:prstGeom prst="rect">
            <a:avLst/>
          </a:prstGeom>
          <a:noFill/>
          <a:ln>
            <a:noFill/>
          </a:ln>
        </p:spPr>
      </p:pic>
      <p:pic>
        <p:nvPicPr>
          <p:cNvPr id="12" name="Content Placeholder 9">
            <a:extLst>
              <a:ext uri="{FF2B5EF4-FFF2-40B4-BE49-F238E27FC236}">
                <a16:creationId xmlns:a16="http://schemas.microsoft.com/office/drawing/2014/main" id="{27CAF05B-B1EE-4B83-B73F-232CADB1E09E}"/>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8169320" y="1825625"/>
            <a:ext cx="1187360" cy="1682552"/>
          </a:xfrm>
          <a:prstGeom prst="rect">
            <a:avLst/>
          </a:prstGeom>
          <a:noFill/>
          <a:ln>
            <a:noFill/>
          </a:ln>
        </p:spPr>
      </p:pic>
    </p:spTree>
    <p:extLst>
      <p:ext uri="{BB962C8B-B14F-4D97-AF65-F5344CB8AC3E}">
        <p14:creationId xmlns:p14="http://schemas.microsoft.com/office/powerpoint/2010/main" val="16188735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67A3EB-3712-42B8-B814-30DEB9D13326}"/>
              </a:ext>
            </a:extLst>
          </p:cNvPr>
          <p:cNvSpPr>
            <a:spLocks noGrp="1"/>
          </p:cNvSpPr>
          <p:nvPr>
            <p:ph type="title"/>
          </p:nvPr>
        </p:nvSpPr>
        <p:spPr>
          <a:xfrm>
            <a:off x="381000" y="1"/>
            <a:ext cx="11506200" cy="1238864"/>
          </a:xfrm>
        </p:spPr>
        <p:txBody>
          <a:bodyPr>
            <a:normAutofit/>
          </a:bodyPr>
          <a:lstStyle/>
          <a:p>
            <a:r>
              <a:rPr lang="en-US" sz="3600" b="1" dirty="0">
                <a:latin typeface="Tahoma" panose="020B0604030504040204" pitchFamily="34" charset="0"/>
                <a:ea typeface="Tahoma" panose="020B0604030504040204" pitchFamily="34" charset="0"/>
                <a:cs typeface="Tahoma" panose="020B0604030504040204" pitchFamily="34" charset="0"/>
              </a:rPr>
              <a:t>7620 Central MD &amp; DC endowment Fund</a:t>
            </a:r>
            <a:endParaRPr lang="en-US" sz="3600" dirty="0"/>
          </a:p>
        </p:txBody>
      </p:sp>
      <p:sp>
        <p:nvSpPr>
          <p:cNvPr id="5" name="Content Placeholder 4">
            <a:extLst>
              <a:ext uri="{FF2B5EF4-FFF2-40B4-BE49-F238E27FC236}">
                <a16:creationId xmlns:a16="http://schemas.microsoft.com/office/drawing/2014/main" id="{329CEF90-8C55-429A-AE6C-68B829B21979}"/>
              </a:ext>
            </a:extLst>
          </p:cNvPr>
          <p:cNvSpPr>
            <a:spLocks noGrp="1"/>
          </p:cNvSpPr>
          <p:nvPr>
            <p:ph idx="1"/>
          </p:nvPr>
        </p:nvSpPr>
        <p:spPr/>
        <p:txBody>
          <a:bodyPr>
            <a:normAutofit fontScale="92500"/>
          </a:bodyPr>
          <a:lstStyle/>
          <a:p>
            <a:pPr>
              <a:buFont typeface="Wingdings" panose="05000000000000000000" pitchFamily="2" charset="2"/>
              <a:buChar char="Ø"/>
            </a:pPr>
            <a:r>
              <a:rPr lang="en-US" sz="2400" dirty="0">
                <a:latin typeface="Tahoma" panose="020B0604030504040204" pitchFamily="34" charset="0"/>
                <a:ea typeface="Tahoma" panose="020B0604030504040204" pitchFamily="34" charset="0"/>
                <a:cs typeface="Tahoma" panose="020B0604030504040204" pitchFamily="34" charset="0"/>
              </a:rPr>
              <a:t>Anyone may contribute to the “</a:t>
            </a:r>
            <a:r>
              <a:rPr lang="en-US" sz="2400" b="1" dirty="0">
                <a:effectLst/>
                <a:latin typeface="Tahoma" panose="020B0604030504040204" pitchFamily="34" charset="0"/>
                <a:ea typeface="Tahoma" panose="020B0604030504040204" pitchFamily="34" charset="0"/>
                <a:cs typeface="Tahoma" panose="020B0604030504040204" pitchFamily="34" charset="0"/>
              </a:rPr>
              <a:t>District 7620 Central MD &amp; DC Endowed Fund.” </a:t>
            </a:r>
            <a:endParaRPr lang="en-US" sz="2400" dirty="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Ø"/>
            </a:pPr>
            <a:r>
              <a:rPr lang="en-US" sz="2400" dirty="0">
                <a:effectLst/>
                <a:latin typeface="Tahoma" panose="020B0604030504040204" pitchFamily="34" charset="0"/>
                <a:ea typeface="Tahoma" panose="020B0604030504040204" pitchFamily="34" charset="0"/>
                <a:cs typeface="Tahoma" panose="020B0604030504040204" pitchFamily="34" charset="0"/>
              </a:rPr>
              <a:t>Contributions may be made by check, or donations of  IRA’s and Stocks .</a:t>
            </a:r>
            <a:endParaRPr lang="en-US" sz="2400" dirty="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Ø"/>
            </a:pPr>
            <a:r>
              <a:rPr lang="en-US" sz="2400" dirty="0">
                <a:effectLst/>
                <a:latin typeface="Tahoma" panose="020B0604030504040204" pitchFamily="34" charset="0"/>
                <a:ea typeface="Tahoma" panose="020B0604030504040204" pitchFamily="34" charset="0"/>
                <a:cs typeface="Tahoma" panose="020B0604030504040204" pitchFamily="34" charset="0"/>
              </a:rPr>
              <a:t>Contributions by check must identify “</a:t>
            </a:r>
            <a:r>
              <a:rPr lang="en-US" sz="2400" b="1" dirty="0">
                <a:effectLst/>
                <a:latin typeface="Tahoma" panose="020B0604030504040204" pitchFamily="34" charset="0"/>
                <a:ea typeface="Tahoma" panose="020B0604030504040204" pitchFamily="34" charset="0"/>
                <a:cs typeface="Tahoma" panose="020B0604030504040204" pitchFamily="34" charset="0"/>
              </a:rPr>
              <a:t>District 7620 Central MD &amp; DC Endowed Fund</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a:effectLst/>
                <a:highlight>
                  <a:srgbClr val="FFFF00"/>
                </a:highlight>
                <a:latin typeface="Tahoma" panose="020B0604030504040204" pitchFamily="34" charset="0"/>
                <a:ea typeface="Tahoma" panose="020B0604030504040204" pitchFamily="34" charset="0"/>
                <a:cs typeface="Tahoma" panose="020B0604030504040204" pitchFamily="34" charset="0"/>
              </a:rPr>
              <a:t>E12224</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dirty="0">
                <a:effectLst/>
                <a:latin typeface="Tahoma" panose="020B0604030504040204" pitchFamily="34" charset="0"/>
                <a:ea typeface="Tahoma" panose="020B0604030504040204" pitchFamily="34" charset="0"/>
                <a:cs typeface="Tahoma" panose="020B0604030504040204" pitchFamily="34" charset="0"/>
              </a:rPr>
              <a:t>as the recipient in the memo section, and must enclose the “TRF Contribution Form #123.” Send to The Rotary Foundation, 14280 Collections Center Drive, Chicago, IL 60693. </a:t>
            </a:r>
          </a:p>
          <a:p>
            <a:pPr>
              <a:buFont typeface="Wingdings" panose="05000000000000000000" pitchFamily="2" charset="2"/>
              <a:buChar char="Ø"/>
            </a:pPr>
            <a:r>
              <a:rPr lang="en-US" sz="2400" dirty="0">
                <a:latin typeface="Tahoma" panose="020B0604030504040204" pitchFamily="34" charset="0"/>
                <a:ea typeface="Tahoma" panose="020B0604030504040204" pitchFamily="34" charset="0"/>
                <a:cs typeface="Tahoma" panose="020B0604030504040204" pitchFamily="34" charset="0"/>
              </a:rPr>
              <a:t>To wire funds,</a:t>
            </a:r>
            <a:r>
              <a:rPr lang="en-US" sz="2400" dirty="0">
                <a:effectLst/>
                <a:latin typeface="Tahoma" panose="020B0604030504040204" pitchFamily="34" charset="0"/>
                <a:ea typeface="Tahoma" panose="020B0604030504040204" pitchFamily="34" charset="0"/>
                <a:cs typeface="Tahoma" panose="020B0604030504040204" pitchFamily="34" charset="0"/>
              </a:rPr>
              <a:t> please consult the DRFC for wire instructions.</a:t>
            </a:r>
          </a:p>
          <a:p>
            <a:pPr>
              <a:buFont typeface="Wingdings" panose="05000000000000000000" pitchFamily="2" charset="2"/>
              <a:buChar char="Ø"/>
            </a:pPr>
            <a:r>
              <a:rPr lang="en-US" sz="2400" dirty="0">
                <a:latin typeface="Tahoma" panose="020B0604030504040204" pitchFamily="34" charset="0"/>
                <a:ea typeface="Tahoma" panose="020B0604030504040204" pitchFamily="34" charset="0"/>
                <a:cs typeface="Tahoma" panose="020B0604030504040204" pitchFamily="34" charset="0"/>
              </a:rPr>
              <a:t>G</a:t>
            </a:r>
            <a:r>
              <a:rPr lang="en-US" sz="2400" dirty="0">
                <a:effectLst/>
                <a:latin typeface="Tahoma" panose="020B0604030504040204" pitchFamily="34" charset="0"/>
                <a:ea typeface="Tahoma" panose="020B0604030504040204" pitchFamily="34" charset="0"/>
                <a:cs typeface="Tahoma" panose="020B0604030504040204" pitchFamily="34" charset="0"/>
              </a:rPr>
              <a:t>ifts to the endowment earn giving credits toward the Major Donor recognition. </a:t>
            </a:r>
          </a:p>
          <a:p>
            <a:pPr>
              <a:buFont typeface="Wingdings" panose="05000000000000000000" pitchFamily="2" charset="2"/>
              <a:buChar char="Ø"/>
            </a:pPr>
            <a:r>
              <a:rPr lang="en-US" sz="2400" dirty="0">
                <a:effectLst/>
                <a:latin typeface="Tahoma" panose="020B0604030504040204" pitchFamily="34" charset="0"/>
                <a:ea typeface="Tahoma" panose="020B0604030504040204" pitchFamily="34" charset="0"/>
                <a:cs typeface="Tahoma" panose="020B0604030504040204" pitchFamily="34" charset="0"/>
              </a:rPr>
              <a:t>Gifts to the Endowment </a:t>
            </a:r>
            <a:r>
              <a:rPr lang="en-US" sz="2400" i="1" dirty="0">
                <a:effectLst/>
                <a:latin typeface="Tahoma" panose="020B0604030504040204" pitchFamily="34" charset="0"/>
                <a:ea typeface="Tahoma" panose="020B0604030504040204" pitchFamily="34" charset="0"/>
                <a:cs typeface="Tahoma" panose="020B0604030504040204" pitchFamily="34" charset="0"/>
              </a:rPr>
              <a:t>do not </a:t>
            </a:r>
            <a:r>
              <a:rPr lang="en-US" sz="2400" dirty="0">
                <a:effectLst/>
                <a:latin typeface="Tahoma" panose="020B0604030504040204" pitchFamily="34" charset="0"/>
                <a:ea typeface="Tahoma" panose="020B0604030504040204" pitchFamily="34" charset="0"/>
                <a:cs typeface="Tahoma" panose="020B0604030504040204" pitchFamily="34" charset="0"/>
              </a:rPr>
              <a:t>earn Paul Harris Fellow points or count toward Paul Harris Society. </a:t>
            </a:r>
          </a:p>
          <a:p>
            <a:endParaRPr lang="en-US" sz="2000" dirty="0">
              <a:latin typeface="Tahoma" panose="020B0604030504040204" pitchFamily="34" charset="0"/>
              <a:ea typeface="Tahoma" panose="020B0604030504040204" pitchFamily="34" charset="0"/>
              <a:cs typeface="Tahoma" panose="020B0604030504040204" pitchFamily="34" charset="0"/>
            </a:endParaRPr>
          </a:p>
          <a:p>
            <a:endParaRPr lang="en-US" dirty="0"/>
          </a:p>
        </p:txBody>
      </p:sp>
      <p:sp>
        <p:nvSpPr>
          <p:cNvPr id="6" name="Subtitle 5">
            <a:extLst>
              <a:ext uri="{FF2B5EF4-FFF2-40B4-BE49-F238E27FC236}">
                <a16:creationId xmlns:a16="http://schemas.microsoft.com/office/drawing/2014/main" id="{055D2E9A-AC99-40E8-8E3B-9F9CD95CE547}"/>
              </a:ext>
            </a:extLst>
          </p:cNvPr>
          <p:cNvSpPr>
            <a:spLocks noGrp="1"/>
          </p:cNvSpPr>
          <p:nvPr>
            <p:ph type="subTitle" idx="13"/>
          </p:nvPr>
        </p:nvSpPr>
        <p:spPr/>
        <p: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Club member participation in district</a:t>
            </a:r>
            <a:endParaRPr lang="en-US" dirty="0"/>
          </a:p>
        </p:txBody>
      </p:sp>
    </p:spTree>
    <p:extLst>
      <p:ext uri="{BB962C8B-B14F-4D97-AF65-F5344CB8AC3E}">
        <p14:creationId xmlns:p14="http://schemas.microsoft.com/office/powerpoint/2010/main" val="34371947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9F7308EB-36DC-4109-9443-22A1820E1555}"/>
              </a:ext>
            </a:extLst>
          </p:cNvPr>
          <p:cNvGraphicFramePr>
            <a:graphicFrameLocks noChangeAspect="1"/>
          </p:cNvGraphicFramePr>
          <p:nvPr>
            <p:extLst>
              <p:ext uri="{D42A27DB-BD31-4B8C-83A1-F6EECF244321}">
                <p14:modId xmlns:p14="http://schemas.microsoft.com/office/powerpoint/2010/main" val="1103540635"/>
              </p:ext>
            </p:extLst>
          </p:nvPr>
        </p:nvGraphicFramePr>
        <p:xfrm>
          <a:off x="3402537" y="0"/>
          <a:ext cx="5386926" cy="6858000"/>
        </p:xfrm>
        <a:graphic>
          <a:graphicData uri="http://schemas.openxmlformats.org/presentationml/2006/ole">
            <mc:AlternateContent xmlns:mc="http://schemas.openxmlformats.org/markup-compatibility/2006">
              <mc:Choice xmlns:v="urn:schemas-microsoft-com:vml" Requires="v">
                <p:oleObj name="Acrobat Document" r:id="rId2" imgW="5829168" imgH="7543404" progId="Acrobat.Document.2017">
                  <p:embed/>
                </p:oleObj>
              </mc:Choice>
              <mc:Fallback>
                <p:oleObj name="Acrobat Document" r:id="rId2" imgW="5829168" imgH="7543404" progId="Acrobat.Document.2017">
                  <p:embed/>
                  <p:pic>
                    <p:nvPicPr>
                      <p:cNvPr id="0" name=""/>
                      <p:cNvPicPr/>
                      <p:nvPr/>
                    </p:nvPicPr>
                    <p:blipFill>
                      <a:blip r:embed="rId3"/>
                      <a:stretch>
                        <a:fillRect/>
                      </a:stretch>
                    </p:blipFill>
                    <p:spPr>
                      <a:xfrm>
                        <a:off x="3402537" y="0"/>
                        <a:ext cx="5386926" cy="6858000"/>
                      </a:xfrm>
                      <a:prstGeom prst="rect">
                        <a:avLst/>
                      </a:prstGeom>
                    </p:spPr>
                  </p:pic>
                </p:oleObj>
              </mc:Fallback>
            </mc:AlternateContent>
          </a:graphicData>
        </a:graphic>
      </p:graphicFrame>
    </p:spTree>
    <p:extLst>
      <p:ext uri="{BB962C8B-B14F-4D97-AF65-F5344CB8AC3E}">
        <p14:creationId xmlns:p14="http://schemas.microsoft.com/office/powerpoint/2010/main" val="40131677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lide 40 20141016_US_156.jp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1524001" y="916696"/>
            <a:ext cx="9144000" cy="5050717"/>
          </a:xfrm>
        </p:spPr>
      </p:pic>
      <p:sp>
        <p:nvSpPr>
          <p:cNvPr id="3" name="Title 2"/>
          <p:cNvSpPr>
            <a:spLocks noGrp="1"/>
          </p:cNvSpPr>
          <p:nvPr>
            <p:ph type="title"/>
          </p:nvPr>
        </p:nvSpPr>
        <p:spPr>
          <a:xfrm>
            <a:off x="1890490" y="202070"/>
            <a:ext cx="7391400" cy="487362"/>
          </a:xfrm>
        </p:spPr>
        <p:txBody>
          <a:bodyPr>
            <a:noAutofit/>
          </a:bodyPr>
          <a:lstStyle/>
          <a:p>
            <a:r>
              <a:rPr lang="en-US" altLang="en-US" sz="3200" cap="all" dirty="0">
                <a:latin typeface="Arial Narrow" pitchFamily="34" charset="0"/>
                <a:ea typeface="ＭＳ Ｐゴシック" pitchFamily="34" charset="-128"/>
              </a:rPr>
              <a:t>Arch Klumph Society </a:t>
            </a:r>
            <a:endParaRPr lang="en-US" sz="3200" cap="all" dirty="0"/>
          </a:p>
        </p:txBody>
      </p:sp>
    </p:spTree>
    <p:extLst>
      <p:ext uri="{BB962C8B-B14F-4D97-AF65-F5344CB8AC3E}">
        <p14:creationId xmlns:p14="http://schemas.microsoft.com/office/powerpoint/2010/main" val="991233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134100" y="2039816"/>
            <a:ext cx="5292969" cy="328592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ts val="0"/>
              </a:spcBef>
              <a:spcAft>
                <a:spcPts val="1200"/>
              </a:spcAft>
              <a:buClrTx/>
              <a:buSzTx/>
              <a:buFont typeface="Arial"/>
              <a:buNone/>
              <a:tabLst/>
              <a:defRPr/>
            </a:pPr>
            <a:endParaRPr kumimoji="0" lang="en-US" sz="2800" b="0" i="0" u="none" strike="noStrike" kern="1200" cap="none" spc="0" normalizeH="0" baseline="0" noProof="0" dirty="0">
              <a:ln>
                <a:noFill/>
              </a:ln>
              <a:solidFill>
                <a:srgbClr val="958D85"/>
              </a:solidFill>
              <a:effectLst/>
              <a:uLnTx/>
              <a:uFillTx/>
              <a:latin typeface="Georgia"/>
              <a:ea typeface="+mn-ea"/>
              <a:cs typeface="Georgia"/>
            </a:endParaRPr>
          </a:p>
        </p:txBody>
      </p:sp>
      <p:sp>
        <p:nvSpPr>
          <p:cNvPr id="2" name="Title 1"/>
          <p:cNvSpPr>
            <a:spLocks noGrp="1"/>
          </p:cNvSpPr>
          <p:nvPr>
            <p:ph type="title"/>
          </p:nvPr>
        </p:nvSpPr>
        <p:spPr>
          <a:xfrm>
            <a:off x="839788" y="1"/>
            <a:ext cx="10515600" cy="2186246"/>
          </a:xfrm>
          <a:solidFill>
            <a:srgbClr val="00B0F0"/>
          </a:solidFill>
        </p:spPr>
        <p:txBody>
          <a:bodyPr>
            <a:normAutofit/>
          </a:bodyPr>
          <a:lstStyle/>
          <a:p>
            <a:pPr algn="ctr"/>
            <a:r>
              <a:rPr lang="en-US" sz="4000" b="1" dirty="0">
                <a:latin typeface="Tahoma" panose="020B0604030504040204" pitchFamily="34" charset="0"/>
                <a:ea typeface="Tahoma" panose="020B0604030504040204" pitchFamily="34" charset="0"/>
                <a:cs typeface="Tahoma" panose="020B0604030504040204" pitchFamily="34" charset="0"/>
              </a:rPr>
              <a:t>Gift Cultivation Ideas</a:t>
            </a:r>
          </a:p>
        </p:txBody>
      </p:sp>
      <p:sp>
        <p:nvSpPr>
          <p:cNvPr id="9" name="Subtitle 8">
            <a:extLst>
              <a:ext uri="{FF2B5EF4-FFF2-40B4-BE49-F238E27FC236}">
                <a16:creationId xmlns:a16="http://schemas.microsoft.com/office/drawing/2014/main" id="{310F9F00-E718-4D2C-A7C6-FA2F4CE4957A}"/>
              </a:ext>
            </a:extLst>
          </p:cNvPr>
          <p:cNvSpPr>
            <a:spLocks noGrp="1"/>
          </p:cNvSpPr>
          <p:nvPr>
            <p:ph type="body" idx="1"/>
          </p:nvPr>
        </p:nvSpPr>
        <p:spPr>
          <a:xfrm>
            <a:off x="839788" y="2186246"/>
            <a:ext cx="5157787" cy="606829"/>
          </a:xfrm>
        </p:spPr>
        <p:txBody>
          <a:bodyPr>
            <a:normAutofit/>
          </a:bodyPr>
          <a:lstStyle/>
          <a:p>
            <a:r>
              <a:rPr lang="en-US" sz="2600" u="sng" dirty="0">
                <a:latin typeface="Tahoma" panose="020B0604030504040204" pitchFamily="34" charset="0"/>
                <a:ea typeface="Tahoma" panose="020B0604030504040204" pitchFamily="34" charset="0"/>
                <a:cs typeface="Tahoma" panose="020B0604030504040204" pitchFamily="34" charset="0"/>
              </a:rPr>
              <a:t>Current Donor Level:</a:t>
            </a:r>
          </a:p>
        </p:txBody>
      </p:sp>
      <p:sp>
        <p:nvSpPr>
          <p:cNvPr id="8" name="Content Placeholder 7">
            <a:extLst>
              <a:ext uri="{FF2B5EF4-FFF2-40B4-BE49-F238E27FC236}">
                <a16:creationId xmlns:a16="http://schemas.microsoft.com/office/drawing/2014/main" id="{F5F74D54-3826-4FCB-8C80-761783F8F7B6}"/>
              </a:ext>
            </a:extLst>
          </p:cNvPr>
          <p:cNvSpPr>
            <a:spLocks noGrp="1"/>
          </p:cNvSpPr>
          <p:nvPr>
            <p:ph sz="half" idx="2"/>
          </p:nvPr>
        </p:nvSpPr>
        <p:spPr>
          <a:xfrm>
            <a:off x="422476" y="2505075"/>
            <a:ext cx="5575099" cy="3684588"/>
          </a:xfrm>
        </p:spPr>
        <p:txBody>
          <a:bodyPr/>
          <a:lstStyle/>
          <a:p>
            <a:pPr marL="457200" lvl="1" indent="0">
              <a:lnSpc>
                <a:spcPct val="100000"/>
              </a:lnSpc>
              <a:buNone/>
            </a:pPr>
            <a:endParaRPr lang="en-US" dirty="0">
              <a:latin typeface="Tahoma" panose="020B0604030504040204" pitchFamily="34" charset="0"/>
              <a:ea typeface="Tahoma" panose="020B0604030504040204" pitchFamily="34" charset="0"/>
              <a:cs typeface="Tahoma" panose="020B0604030504040204" pitchFamily="34" charset="0"/>
            </a:endParaRPr>
          </a:p>
          <a:p>
            <a:pPr lvl="1">
              <a:lnSpc>
                <a:spcPct val="100000"/>
              </a:lnSpc>
            </a:pPr>
            <a:r>
              <a:rPr lang="en-US" dirty="0">
                <a:latin typeface="Tahoma" panose="020B0604030504040204" pitchFamily="34" charset="0"/>
                <a:ea typeface="Tahoma" panose="020B0604030504040204" pitchFamily="34" charset="0"/>
                <a:cs typeface="Tahoma" panose="020B0604030504040204" pitchFamily="34" charset="0"/>
              </a:rPr>
              <a:t>A Paul Harris Society Member</a:t>
            </a:r>
          </a:p>
          <a:p>
            <a:pPr lvl="1">
              <a:lnSpc>
                <a:spcPct val="100000"/>
              </a:lnSpc>
            </a:pPr>
            <a:endParaRPr lang="en-US" dirty="0">
              <a:latin typeface="Tahoma" panose="020B0604030504040204" pitchFamily="34" charset="0"/>
              <a:ea typeface="Tahoma" panose="020B0604030504040204" pitchFamily="34" charset="0"/>
              <a:cs typeface="Tahoma" panose="020B0604030504040204" pitchFamily="34" charset="0"/>
            </a:endParaRPr>
          </a:p>
          <a:p>
            <a:pPr lvl="1">
              <a:lnSpc>
                <a:spcPct val="100000"/>
              </a:lnSpc>
            </a:pPr>
            <a:r>
              <a:rPr lang="en-US" dirty="0">
                <a:latin typeface="Tahoma" panose="020B0604030504040204" pitchFamily="34" charset="0"/>
                <a:ea typeface="Tahoma" panose="020B0604030504040204" pitchFamily="34" charset="0"/>
                <a:cs typeface="Tahoma" panose="020B0604030504040204" pitchFamily="34" charset="0"/>
              </a:rPr>
              <a:t>A Major Donor $10K – $15K from next Major Donor Level</a:t>
            </a:r>
          </a:p>
          <a:p>
            <a:pPr lvl="1">
              <a:lnSpc>
                <a:spcPct val="100000"/>
              </a:lnSpc>
            </a:pPr>
            <a:endParaRPr lang="en-US" dirty="0">
              <a:latin typeface="Tahoma" panose="020B0604030504040204" pitchFamily="34" charset="0"/>
              <a:ea typeface="Tahoma" panose="020B0604030504040204" pitchFamily="34" charset="0"/>
              <a:cs typeface="Tahoma" panose="020B0604030504040204" pitchFamily="34" charset="0"/>
            </a:endParaRPr>
          </a:p>
          <a:p>
            <a:pPr lvl="1">
              <a:lnSpc>
                <a:spcPct val="100000"/>
              </a:lnSpc>
            </a:pPr>
            <a:r>
              <a:rPr lang="en-US" dirty="0">
                <a:latin typeface="Tahoma" panose="020B0604030504040204" pitchFamily="34" charset="0"/>
                <a:ea typeface="Tahoma" panose="020B0604030504040204" pitchFamily="34" charset="0"/>
                <a:cs typeface="Tahoma" panose="020B0604030504040204" pitchFamily="34" charset="0"/>
              </a:rPr>
              <a:t>A Major Donor or Arch Klumph Society Member</a:t>
            </a:r>
          </a:p>
        </p:txBody>
      </p:sp>
      <p:sp>
        <p:nvSpPr>
          <p:cNvPr id="4" name="Text Placeholder 3">
            <a:extLst>
              <a:ext uri="{FF2B5EF4-FFF2-40B4-BE49-F238E27FC236}">
                <a16:creationId xmlns:a16="http://schemas.microsoft.com/office/drawing/2014/main" id="{C44F5A6E-1492-4276-A833-9EFAC9B18A17}"/>
              </a:ext>
            </a:extLst>
          </p:cNvPr>
          <p:cNvSpPr>
            <a:spLocks noGrp="1"/>
          </p:cNvSpPr>
          <p:nvPr>
            <p:ph type="body" sz="quarter" idx="3"/>
          </p:nvPr>
        </p:nvSpPr>
        <p:spPr>
          <a:xfrm>
            <a:off x="6172200" y="2186245"/>
            <a:ext cx="5183188" cy="606830"/>
          </a:xfrm>
        </p:spPr>
        <p:txBody>
          <a:bodyPr>
            <a:normAutofit/>
          </a:bodyPr>
          <a:lstStyle/>
          <a:p>
            <a:r>
              <a:rPr lang="en-US" sz="2600" u="sng" dirty="0">
                <a:latin typeface="Tahoma" panose="020B0604030504040204" pitchFamily="34" charset="0"/>
                <a:ea typeface="Tahoma" panose="020B0604030504040204" pitchFamily="34" charset="0"/>
                <a:cs typeface="Tahoma" panose="020B0604030504040204" pitchFamily="34" charset="0"/>
              </a:rPr>
              <a:t>New Donor Recognition:</a:t>
            </a:r>
          </a:p>
        </p:txBody>
      </p:sp>
      <p:sp>
        <p:nvSpPr>
          <p:cNvPr id="5" name="Content Placeholder 4">
            <a:extLst>
              <a:ext uri="{FF2B5EF4-FFF2-40B4-BE49-F238E27FC236}">
                <a16:creationId xmlns:a16="http://schemas.microsoft.com/office/drawing/2014/main" id="{73157F84-DD28-48CF-8937-ED52222C1758}"/>
              </a:ext>
            </a:extLst>
          </p:cNvPr>
          <p:cNvSpPr>
            <a:spLocks noGrp="1"/>
          </p:cNvSpPr>
          <p:nvPr>
            <p:ph sz="quarter" idx="4"/>
          </p:nvPr>
        </p:nvSpPr>
        <p:spPr>
          <a:xfrm>
            <a:off x="6172199" y="2505075"/>
            <a:ext cx="5645553" cy="3684588"/>
          </a:xfrm>
        </p:spPr>
        <p:txBody>
          <a:bodyPr>
            <a:normAutofit/>
          </a:bodyPr>
          <a:lstStyle/>
          <a:p>
            <a:pPr marL="0" indent="0">
              <a:lnSpc>
                <a:spcPct val="100000"/>
              </a:lnSpc>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a:lnSpc>
                <a:spcPct val="100000"/>
              </a:lnSpc>
            </a:pPr>
            <a:r>
              <a:rPr lang="en-US" sz="2400" dirty="0">
                <a:latin typeface="Tahoma" panose="020B0604030504040204" pitchFamily="34" charset="0"/>
                <a:ea typeface="Tahoma" panose="020B0604030504040204" pitchFamily="34" charset="0"/>
                <a:cs typeface="Tahoma" panose="020B0604030504040204" pitchFamily="34" charset="0"/>
              </a:rPr>
              <a:t>Bequest Society Member</a:t>
            </a:r>
          </a:p>
          <a:p>
            <a:pPr>
              <a:lnSpc>
                <a:spcPct val="100000"/>
              </a:lnSpc>
            </a:pPr>
            <a:endParaRPr lang="en-US" sz="2400" dirty="0">
              <a:latin typeface="Tahoma" panose="020B0604030504040204" pitchFamily="34" charset="0"/>
              <a:ea typeface="Tahoma" panose="020B0604030504040204" pitchFamily="34" charset="0"/>
              <a:cs typeface="Tahoma" panose="020B0604030504040204" pitchFamily="34" charset="0"/>
            </a:endParaRPr>
          </a:p>
          <a:p>
            <a:pPr>
              <a:lnSpc>
                <a:spcPct val="100000"/>
              </a:lnSpc>
            </a:pPr>
            <a:r>
              <a:rPr lang="en-US" sz="2400" dirty="0">
                <a:latin typeface="Tahoma" panose="020B0604030504040204" pitchFamily="34" charset="0"/>
                <a:ea typeface="Tahoma" panose="020B0604030504040204" pitchFamily="34" charset="0"/>
                <a:cs typeface="Tahoma" panose="020B0604030504040204" pitchFamily="34" charset="0"/>
              </a:rPr>
              <a:t>Next Level of Major Donor Or Arch Klumph Society</a:t>
            </a:r>
          </a:p>
          <a:p>
            <a:pPr>
              <a:lnSpc>
                <a:spcPct val="100000"/>
              </a:lnSpc>
            </a:pPr>
            <a:endParaRPr lang="en-US" sz="2400" dirty="0">
              <a:latin typeface="Tahoma" panose="020B0604030504040204" pitchFamily="34" charset="0"/>
              <a:ea typeface="Tahoma" panose="020B0604030504040204" pitchFamily="34" charset="0"/>
              <a:cs typeface="Tahoma" panose="020B0604030504040204" pitchFamily="34" charset="0"/>
            </a:endParaRPr>
          </a:p>
          <a:p>
            <a:pPr>
              <a:lnSpc>
                <a:spcPct val="100000"/>
              </a:lnSpc>
            </a:pPr>
            <a:r>
              <a:rPr lang="en-US" sz="2400" dirty="0">
                <a:latin typeface="Tahoma" panose="020B0604030504040204" pitchFamily="34" charset="0"/>
                <a:ea typeface="Tahoma" panose="020B0604030504040204" pitchFamily="34" charset="0"/>
                <a:cs typeface="Tahoma" panose="020B0604030504040204" pitchFamily="34" charset="0"/>
              </a:rPr>
              <a:t>Bequest Society Member</a:t>
            </a:r>
          </a:p>
        </p:txBody>
      </p:sp>
      <p:sp>
        <p:nvSpPr>
          <p:cNvPr id="6" name="Rectangle 3"/>
          <p:cNvSpPr>
            <a:spLocks noChangeArrowheads="1"/>
          </p:cNvSpPr>
          <p:nvPr/>
        </p:nvSpPr>
        <p:spPr bwMode="auto">
          <a:xfrm>
            <a:off x="6025342" y="1857907"/>
            <a:ext cx="396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buClr>
                <a:schemeClr val="hlink"/>
              </a:buClr>
              <a:buSzPct val="90000"/>
              <a:buFont typeface="Wingdings" pitchFamily="2" charset="2"/>
              <a:buNone/>
              <a:defRPr/>
            </a:pPr>
            <a:endParaRPr lang="en-US" sz="1800" b="1" dirty="0">
              <a:solidFill>
                <a:schemeClr val="accent5">
                  <a:lumMod val="75000"/>
                </a:schemeClr>
              </a:solidFill>
              <a:latin typeface="Georgia" panose="02040502050405020303" pitchFamily="18" charset="0"/>
            </a:endParaRPr>
          </a:p>
          <a:p>
            <a:pPr marL="342900" indent="-342900" algn="ctr">
              <a:spcBef>
                <a:spcPct val="20000"/>
              </a:spcBef>
              <a:buClr>
                <a:schemeClr val="hlink"/>
              </a:buClr>
              <a:buSzPct val="90000"/>
              <a:buFont typeface="Wingdings" pitchFamily="2" charset="2"/>
              <a:buNone/>
              <a:defRPr/>
            </a:pPr>
            <a:endParaRPr lang="en-US" sz="1800" b="1" dirty="0">
              <a:solidFill>
                <a:schemeClr val="accent5">
                  <a:lumMod val="75000"/>
                </a:schemeClr>
              </a:solidFill>
              <a:latin typeface="Georgia" panose="02040502050405020303" pitchFamily="18" charset="0"/>
            </a:endParaRPr>
          </a:p>
          <a:p>
            <a:pPr marL="342900" indent="-342900" algn="ctr">
              <a:spcBef>
                <a:spcPct val="20000"/>
              </a:spcBef>
              <a:buClr>
                <a:schemeClr val="hlink"/>
              </a:buClr>
              <a:buSzPct val="90000"/>
              <a:buFont typeface="Wingdings" pitchFamily="2" charset="2"/>
              <a:buNone/>
              <a:defRPr/>
            </a:pPr>
            <a:endParaRPr lang="en-US" sz="1800" b="1" dirty="0">
              <a:solidFill>
                <a:schemeClr val="accent5">
                  <a:lumMod val="75000"/>
                </a:schemeClr>
              </a:solidFill>
              <a:latin typeface="Georgia" panose="02040502050405020303" pitchFamily="18" charset="0"/>
            </a:endParaRPr>
          </a:p>
        </p:txBody>
      </p:sp>
    </p:spTree>
    <p:extLst>
      <p:ext uri="{BB962C8B-B14F-4D97-AF65-F5344CB8AC3E}">
        <p14:creationId xmlns:p14="http://schemas.microsoft.com/office/powerpoint/2010/main" val="30114937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2A7AF-EC6F-4498-8AD7-69EB4CAD63B1}"/>
              </a:ext>
            </a:extLst>
          </p:cNvPr>
          <p:cNvSpPr>
            <a:spLocks noGrp="1"/>
          </p:cNvSpPr>
          <p:nvPr>
            <p:ph type="title"/>
          </p:nvPr>
        </p:nvSpPr>
        <p:spPr>
          <a:xfrm>
            <a:off x="196645" y="206477"/>
            <a:ext cx="11759381" cy="1641988"/>
          </a:xfrm>
        </p:spPr>
        <p:txBody>
          <a:bodyPr>
            <a:noAutofit/>
          </a:bodyPr>
          <a:lstStyle/>
          <a:p>
            <a:pPr algn="ctr"/>
            <a:r>
              <a:rPr lang="en-US" sz="3600" b="1" dirty="0">
                <a:latin typeface="Tahoma" panose="020B0604030504040204" pitchFamily="34" charset="0"/>
                <a:ea typeface="Tahoma" panose="020B0604030504040204" pitchFamily="34" charset="0"/>
                <a:cs typeface="Tahoma" panose="020B0604030504040204" pitchFamily="34" charset="0"/>
              </a:rPr>
              <a:t>Endowment Investments </a:t>
            </a:r>
            <a:br>
              <a:rPr lang="en-US" sz="3600" b="1" dirty="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&amp; </a:t>
            </a:r>
            <a:br>
              <a:rPr lang="en-US" sz="3600" b="1" dirty="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Allocation Targets</a:t>
            </a:r>
          </a:p>
        </p:txBody>
      </p:sp>
      <p:pic>
        <p:nvPicPr>
          <p:cNvPr id="14" name="Content Placeholder 13">
            <a:extLst>
              <a:ext uri="{FF2B5EF4-FFF2-40B4-BE49-F238E27FC236}">
                <a16:creationId xmlns:a16="http://schemas.microsoft.com/office/drawing/2014/main" id="{E3E0FC81-FDD6-4F53-9AFB-BCEF119C065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030" y="2023115"/>
            <a:ext cx="6038640" cy="3326874"/>
          </a:xfrm>
        </p:spPr>
      </p:pic>
      <p:pic>
        <p:nvPicPr>
          <p:cNvPr id="16" name="Content Placeholder 15">
            <a:extLst>
              <a:ext uri="{FF2B5EF4-FFF2-40B4-BE49-F238E27FC236}">
                <a16:creationId xmlns:a16="http://schemas.microsoft.com/office/drawing/2014/main" id="{B4FE2A52-F6D0-4922-8B55-AD0A1B15F06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56670" y="2091941"/>
            <a:ext cx="5181599" cy="3956359"/>
          </a:xfrm>
        </p:spPr>
      </p:pic>
    </p:spTree>
    <p:extLst>
      <p:ext uri="{BB962C8B-B14F-4D97-AF65-F5344CB8AC3E}">
        <p14:creationId xmlns:p14="http://schemas.microsoft.com/office/powerpoint/2010/main" val="4022377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514600" y="1748661"/>
            <a:ext cx="10005643" cy="3014741"/>
          </a:xfrm>
          <a:prstGeom prst="rect">
            <a:avLst/>
          </a:prstGeom>
          <a:gradFill>
            <a:gsLst>
              <a:gs pos="0">
                <a:schemeClr val="tx1">
                  <a:alpha val="0"/>
                </a:schemeClr>
              </a:gs>
              <a:gs pos="100000">
                <a:schemeClr val="bg1">
                  <a:lumMod val="85000"/>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556633" y="1748661"/>
            <a:ext cx="3023415" cy="3014741"/>
          </a:xfrm>
          <a:prstGeom prst="ellipse">
            <a:avLst/>
          </a:prstGeom>
        </p:spPr>
      </p:pic>
      <p:sp>
        <p:nvSpPr>
          <p:cNvPr id="3" name="Rectangle 2"/>
          <p:cNvSpPr/>
          <p:nvPr/>
        </p:nvSpPr>
        <p:spPr>
          <a:xfrm>
            <a:off x="3546614" y="1031344"/>
            <a:ext cx="1031373" cy="3847207"/>
          </a:xfrm>
          <a:prstGeom prst="rect">
            <a:avLst/>
          </a:prstGeom>
        </p:spPr>
        <p:txBody>
          <a:bodyPr wrap="none">
            <a:spAutoFit/>
          </a:bodyPr>
          <a:lstStyle/>
          <a:p>
            <a:r>
              <a:rPr lang="en-US" sz="24400" spc="-60" dirty="0">
                <a:solidFill>
                  <a:schemeClr val="bg2">
                    <a:alpha val="40000"/>
                  </a:schemeClr>
                </a:solidFill>
                <a:latin typeface="Arial Narrow" charset="0"/>
                <a:ea typeface="Arial Narrow" charset="0"/>
                <a:cs typeface="Arial Narrow" charset="0"/>
              </a:rPr>
              <a:t>“</a:t>
            </a:r>
            <a:endParaRPr lang="en-US" sz="24400" dirty="0">
              <a:solidFill>
                <a:schemeClr val="bg2">
                  <a:alpha val="40000"/>
                </a:schemeClr>
              </a:solidFill>
              <a:latin typeface="Arial Narrow" charset="0"/>
              <a:ea typeface="Arial Narrow" charset="0"/>
              <a:cs typeface="Arial Narrow" charset="0"/>
            </a:endParaRPr>
          </a:p>
        </p:txBody>
      </p:sp>
      <p:sp>
        <p:nvSpPr>
          <p:cNvPr id="16" name="Rectangle 15"/>
          <p:cNvSpPr/>
          <p:nvPr/>
        </p:nvSpPr>
        <p:spPr>
          <a:xfrm rot="10800000">
            <a:off x="11010994" y="1084586"/>
            <a:ext cx="1031373" cy="3847207"/>
          </a:xfrm>
          <a:prstGeom prst="rect">
            <a:avLst/>
          </a:prstGeom>
        </p:spPr>
        <p:txBody>
          <a:bodyPr wrap="none">
            <a:spAutoFit/>
          </a:bodyPr>
          <a:lstStyle/>
          <a:p>
            <a:r>
              <a:rPr lang="en-US" sz="24400" spc="-60" dirty="0">
                <a:solidFill>
                  <a:schemeClr val="bg2">
                    <a:alpha val="40000"/>
                  </a:schemeClr>
                </a:solidFill>
                <a:latin typeface="Arial Narrow" charset="0"/>
                <a:ea typeface="Arial Narrow" charset="0"/>
                <a:cs typeface="Arial Narrow" charset="0"/>
              </a:rPr>
              <a:t>“</a:t>
            </a:r>
            <a:endParaRPr lang="en-US" sz="24400" dirty="0">
              <a:solidFill>
                <a:schemeClr val="bg2">
                  <a:alpha val="40000"/>
                </a:schemeClr>
              </a:solidFill>
              <a:latin typeface="Arial Narrow" charset="0"/>
              <a:ea typeface="Arial Narrow" charset="0"/>
              <a:cs typeface="Arial Narrow" charset="0"/>
            </a:endParaRPr>
          </a:p>
        </p:txBody>
      </p:sp>
      <p:sp>
        <p:nvSpPr>
          <p:cNvPr id="2" name="Title 1"/>
          <p:cNvSpPr>
            <a:spLocks noGrp="1"/>
          </p:cNvSpPr>
          <p:nvPr>
            <p:ph type="ctrTitle"/>
          </p:nvPr>
        </p:nvSpPr>
        <p:spPr>
          <a:xfrm>
            <a:off x="2132789" y="1748662"/>
            <a:ext cx="9435456" cy="2412574"/>
          </a:xfrm>
        </p:spPr>
        <p:txBody>
          <a:bodyPr wrap="square" anchor="ctr">
            <a:noAutofit/>
          </a:bodyPr>
          <a:lstStyle/>
          <a:p>
            <a:pPr algn="r">
              <a:lnSpc>
                <a:spcPct val="100000"/>
              </a:lnSpc>
            </a:pPr>
            <a:r>
              <a:rPr lang="en-US" sz="4800" b="0" spc="-60" dirty="0">
                <a:solidFill>
                  <a:schemeClr val="tx1">
                    <a:lumMod val="50000"/>
                    <a:lumOff val="50000"/>
                  </a:schemeClr>
                </a:solidFill>
                <a:latin typeface="Georgia" charset="0"/>
                <a:ea typeface="Georgia" charset="0"/>
                <a:cs typeface="Georgia" charset="0"/>
              </a:rPr>
              <a:t>Rotary’s </a:t>
            </a:r>
            <a:r>
              <a:rPr lang="en-US" sz="4800" b="0" spc="-60" dirty="0">
                <a:solidFill>
                  <a:schemeClr val="tx2"/>
                </a:solidFill>
                <a:latin typeface="Georgia" charset="0"/>
                <a:ea typeface="Georgia" charset="0"/>
                <a:cs typeface="Georgia" charset="0"/>
              </a:rPr>
              <a:t>tomorrow</a:t>
            </a:r>
            <a:r>
              <a:rPr lang="en-US" sz="4800" b="0" spc="-60" dirty="0">
                <a:solidFill>
                  <a:schemeClr val="bg1"/>
                </a:solidFill>
                <a:latin typeface="Georgia" charset="0"/>
                <a:ea typeface="Georgia" charset="0"/>
                <a:cs typeface="Georgia" charset="0"/>
              </a:rPr>
              <a:t> </a:t>
            </a:r>
            <a:r>
              <a:rPr lang="en-US" sz="4800" b="0" spc="-60" dirty="0">
                <a:solidFill>
                  <a:schemeClr val="tx1">
                    <a:lumMod val="50000"/>
                    <a:lumOff val="50000"/>
                  </a:schemeClr>
                </a:solidFill>
                <a:latin typeface="Georgia" charset="0"/>
                <a:ea typeface="Georgia" charset="0"/>
                <a:cs typeface="Georgia" charset="0"/>
              </a:rPr>
              <a:t>depends</a:t>
            </a:r>
            <a:br>
              <a:rPr lang="en-US" sz="4800" b="0" spc="-60" dirty="0">
                <a:solidFill>
                  <a:schemeClr val="tx1">
                    <a:lumMod val="50000"/>
                    <a:lumOff val="50000"/>
                  </a:schemeClr>
                </a:solidFill>
                <a:latin typeface="Georgia" charset="0"/>
                <a:ea typeface="Georgia" charset="0"/>
                <a:cs typeface="Georgia" charset="0"/>
              </a:rPr>
            </a:br>
            <a:r>
              <a:rPr lang="en-US" sz="4800" b="0" spc="-60" dirty="0">
                <a:solidFill>
                  <a:schemeClr val="tx1">
                    <a:lumMod val="50000"/>
                    <a:lumOff val="50000"/>
                  </a:schemeClr>
                </a:solidFill>
                <a:latin typeface="Georgia" charset="0"/>
                <a:ea typeface="Georgia" charset="0"/>
                <a:cs typeface="Georgia" charset="0"/>
              </a:rPr>
              <a:t>on what we do</a:t>
            </a:r>
            <a:r>
              <a:rPr lang="en-US" sz="4800" b="0" spc="-60" dirty="0">
                <a:solidFill>
                  <a:schemeClr val="bg1"/>
                </a:solidFill>
                <a:latin typeface="Georgia" charset="0"/>
                <a:ea typeface="Georgia" charset="0"/>
                <a:cs typeface="Georgia" charset="0"/>
              </a:rPr>
              <a:t> </a:t>
            </a:r>
            <a:r>
              <a:rPr lang="en-US" sz="4800" b="0" spc="-60" dirty="0">
                <a:solidFill>
                  <a:schemeClr val="tx2"/>
                </a:solidFill>
                <a:latin typeface="Georgia" charset="0"/>
                <a:ea typeface="Georgia" charset="0"/>
                <a:cs typeface="Georgia" charset="0"/>
              </a:rPr>
              <a:t>today</a:t>
            </a:r>
            <a:r>
              <a:rPr lang="en-US" sz="4800" b="0" spc="-60" dirty="0">
                <a:solidFill>
                  <a:schemeClr val="tx1">
                    <a:lumMod val="50000"/>
                    <a:lumOff val="50000"/>
                  </a:schemeClr>
                </a:solidFill>
                <a:latin typeface="Georgia" charset="0"/>
                <a:ea typeface="Georgia" charset="0"/>
                <a:cs typeface="Georgia" charset="0"/>
              </a:rPr>
              <a:t>.</a:t>
            </a:r>
            <a:endParaRPr lang="en-US" sz="4000" b="0" spc="-120" dirty="0">
              <a:solidFill>
                <a:schemeClr val="bg1"/>
              </a:solidFill>
              <a:latin typeface="Georgia" charset="0"/>
              <a:ea typeface="Georgia" charset="0"/>
              <a:cs typeface="Georgia" charset="0"/>
            </a:endParaRPr>
          </a:p>
        </p:txBody>
      </p:sp>
      <p:sp>
        <p:nvSpPr>
          <p:cNvPr id="8" name="Rectangle 7"/>
          <p:cNvSpPr/>
          <p:nvPr/>
        </p:nvSpPr>
        <p:spPr>
          <a:xfrm>
            <a:off x="-48665" y="-114300"/>
            <a:ext cx="321009" cy="70784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txBox="1">
            <a:spLocks/>
          </p:cNvSpPr>
          <p:nvPr/>
        </p:nvSpPr>
        <p:spPr>
          <a:xfrm>
            <a:off x="6244682" y="3911999"/>
            <a:ext cx="4654489" cy="51686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b="1" kern="1200">
                <a:solidFill>
                  <a:schemeClr val="tx1">
                    <a:lumMod val="50000"/>
                    <a:lumOff val="50000"/>
                  </a:schemeClr>
                </a:solidFill>
                <a:latin typeface="Georgia" charset="0"/>
                <a:ea typeface="Georgia" charset="0"/>
                <a:cs typeface="Georgia" charset="0"/>
              </a:defRPr>
            </a:lvl1pPr>
          </a:lstStyle>
          <a:p>
            <a:pPr algn="r">
              <a:lnSpc>
                <a:spcPct val="100000"/>
              </a:lnSpc>
            </a:pPr>
            <a:r>
              <a:rPr lang="en-US" sz="2800" b="0" i="1" spc="-60" dirty="0"/>
              <a:t>– Arch C. Klumph</a:t>
            </a:r>
            <a:endParaRPr lang="en-US" sz="2000" b="0" i="1" spc="-120" dirty="0">
              <a:solidFill>
                <a:schemeClr val="bg1"/>
              </a:solidFill>
            </a:endParaRPr>
          </a:p>
        </p:txBody>
      </p:sp>
    </p:spTree>
    <p:extLst>
      <p:ext uri="{BB962C8B-B14F-4D97-AF65-F5344CB8AC3E}">
        <p14:creationId xmlns:p14="http://schemas.microsoft.com/office/powerpoint/2010/main" val="2843337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2" presetClass="entr" presetSubtype="2"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1+#ppt_w/2"/>
                                          </p:val>
                                        </p:tav>
                                        <p:tav tm="100000">
                                          <p:val>
                                            <p:strVal val="#ppt_x"/>
                                          </p:val>
                                        </p:tav>
                                      </p:tavLst>
                                    </p:anim>
                                    <p:anim calcmode="lin" valueType="num">
                                      <p:cBhvr additive="base">
                                        <p:cTn id="14" dur="1000" fill="hold"/>
                                        <p:tgtEl>
                                          <p:spTgt spid="10"/>
                                        </p:tgtEl>
                                        <p:attrNameLst>
                                          <p:attrName>ppt_y</p:attrName>
                                        </p:attrNameLst>
                                      </p:cBhvr>
                                      <p:tavLst>
                                        <p:tav tm="0">
                                          <p:val>
                                            <p:strVal val="#ppt_y"/>
                                          </p:val>
                                        </p:tav>
                                        <p:tav tm="100000">
                                          <p:val>
                                            <p:strVal val="#ppt_y"/>
                                          </p:val>
                                        </p:tav>
                                      </p:tavLst>
                                    </p:anim>
                                  </p:childTnLst>
                                </p:cTn>
                              </p:par>
                              <p:par>
                                <p:cTn id="15" presetID="10" presetClass="entr" presetSubtype="0" fill="hold" grpId="0" nodeType="withEffect">
                                  <p:stCondLst>
                                    <p:cond delay="10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2000"/>
                                        <p:tgtEl>
                                          <p:spTgt spid="16"/>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2000"/>
                                        <p:tgtEl>
                                          <p:spTgt spid="3"/>
                                        </p:tgtEl>
                                      </p:cBhvr>
                                    </p:animEffect>
                                  </p:childTnLst>
                                </p:cTn>
                              </p:par>
                              <p:par>
                                <p:cTn id="24" presetID="22" presetClass="entr" presetSubtype="8" fill="hold" grpId="0" nodeType="withEffect">
                                  <p:stCondLst>
                                    <p:cond delay="150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16" grpId="0"/>
      <p:bldP spid="2"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199" y="274638"/>
            <a:ext cx="8239126" cy="487362"/>
          </a:xfrm>
        </p:spPr>
        <p:txBody>
          <a:bodyPr>
            <a:noAutofit/>
          </a:bodyPr>
          <a:lstStyle/>
          <a:p>
            <a:r>
              <a:rPr lang="en-US" altLang="en-US" sz="3200" cap="all" spc="-60" dirty="0">
                <a:latin typeface="Arial Narrow" pitchFamily="34" charset="0"/>
                <a:ea typeface="ＭＳ Ｐゴシック" pitchFamily="34" charset="-128"/>
              </a:rPr>
              <a:t>The Rotary Foundation and Trustees — 1928</a:t>
            </a:r>
            <a:endParaRPr lang="en-US" sz="3200" cap="all" spc="-60" dirty="0"/>
          </a:p>
        </p:txBody>
      </p:sp>
      <p:sp>
        <p:nvSpPr>
          <p:cNvPr id="6" name="Rectangle 5"/>
          <p:cNvSpPr/>
          <p:nvPr/>
        </p:nvSpPr>
        <p:spPr>
          <a:xfrm>
            <a:off x="1522692" y="1"/>
            <a:ext cx="9145308" cy="10006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5" name="Content Placeholder 4"/>
          <p:cNvSpPr>
            <a:spLocks noGrp="1"/>
          </p:cNvSpPr>
          <p:nvPr>
            <p:ph sz="half" idx="1"/>
          </p:nvPr>
        </p:nvSpPr>
        <p:spPr>
          <a:xfrm>
            <a:off x="1886745" y="979011"/>
            <a:ext cx="4038600" cy="4525963"/>
          </a:xfrm>
        </p:spPr>
        <p:txBody>
          <a:bodyPr>
            <a:normAutofit/>
          </a:bodyPr>
          <a:lstStyle/>
          <a:p>
            <a:pPr marL="0" indent="0">
              <a:spcBef>
                <a:spcPts val="1200"/>
              </a:spcBef>
              <a:buNone/>
            </a:pPr>
            <a:endParaRPr lang="en-US" altLang="en-US" sz="2000" dirty="0">
              <a:latin typeface="Georgia" pitchFamily="18" charset="0"/>
              <a:ea typeface="ＭＳ Ｐゴシック" pitchFamily="34" charset="-128"/>
            </a:endParaRPr>
          </a:p>
          <a:p>
            <a:pPr marL="0" indent="0">
              <a:spcBef>
                <a:spcPts val="1200"/>
              </a:spcBef>
              <a:buNone/>
            </a:pPr>
            <a:r>
              <a:rPr lang="en-US" altLang="en-US" sz="2000" dirty="0">
                <a:latin typeface="Georgia" pitchFamily="18" charset="0"/>
                <a:ea typeface="ＭＳ Ｐゴシック" pitchFamily="34" charset="-128"/>
              </a:rPr>
              <a:t>We are determined that the Endowment Fund shall not be unpopular. … We truly believe that when each and every individual Rotarian understands this matter thoroughly and correctly, there will be few, if any, who do not participate, even though the sum may be extremely modest in amount.</a:t>
            </a:r>
          </a:p>
          <a:p>
            <a:pPr marL="0" indent="0">
              <a:spcBef>
                <a:spcPts val="1200"/>
              </a:spcBef>
              <a:buNone/>
            </a:pPr>
            <a:r>
              <a:rPr lang="en-US" altLang="en-US" sz="2000" dirty="0">
                <a:latin typeface="Georgia" pitchFamily="18" charset="0"/>
                <a:ea typeface="ＭＳ Ｐゴシック" pitchFamily="34" charset="-128"/>
              </a:rPr>
              <a:t>	— Arch Klumph, 1928</a:t>
            </a:r>
          </a:p>
        </p:txBody>
      </p:sp>
      <p:pic>
        <p:nvPicPr>
          <p:cNvPr id="9" name="Content Placeholder 8"/>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579593" y="443972"/>
            <a:ext cx="3639220" cy="5562652"/>
          </a:xfrm>
        </p:spPr>
      </p:pic>
    </p:spTree>
    <p:extLst>
      <p:ext uri="{BB962C8B-B14F-4D97-AF65-F5344CB8AC3E}">
        <p14:creationId xmlns:p14="http://schemas.microsoft.com/office/powerpoint/2010/main" val="33520652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134100" y="2039816"/>
            <a:ext cx="5292969" cy="328592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ts val="0"/>
              </a:spcBef>
              <a:spcAft>
                <a:spcPts val="1200"/>
              </a:spcAft>
              <a:buClrTx/>
              <a:buSzTx/>
              <a:buFont typeface="Arial"/>
              <a:buNone/>
              <a:tabLst/>
              <a:defRPr/>
            </a:pPr>
            <a:endParaRPr kumimoji="0" lang="en-US" sz="2800" b="0" i="0" u="none" strike="noStrike" kern="1200" cap="none" spc="0" normalizeH="0" baseline="0" noProof="0" dirty="0">
              <a:ln>
                <a:noFill/>
              </a:ln>
              <a:solidFill>
                <a:srgbClr val="958D85"/>
              </a:solidFill>
              <a:effectLst/>
              <a:uLnTx/>
              <a:uFillTx/>
              <a:latin typeface="Georgia"/>
              <a:ea typeface="+mn-ea"/>
              <a:cs typeface="Georgia"/>
            </a:endParaRPr>
          </a:p>
        </p:txBody>
      </p:sp>
      <p:sp>
        <p:nvSpPr>
          <p:cNvPr id="2" name="Title 1"/>
          <p:cNvSpPr>
            <a:spLocks noGrp="1"/>
          </p:cNvSpPr>
          <p:nvPr>
            <p:ph type="title"/>
          </p:nvPr>
        </p:nvSpPr>
        <p:spPr>
          <a:xfrm>
            <a:off x="381000" y="1"/>
            <a:ext cx="11506200" cy="1088019"/>
          </a:xfrm>
        </p:spPr>
        <p:txBody>
          <a:bodyPr>
            <a:normAutofit/>
          </a:bodyPr>
          <a:lstStyle/>
          <a:p>
            <a:pPr algn="ctr"/>
            <a:r>
              <a:rPr lang="en-US" sz="4000" b="1" dirty="0">
                <a:latin typeface="Tahoma" panose="020B0604030504040204" pitchFamily="34" charset="0"/>
                <a:ea typeface="Tahoma" panose="020B0604030504040204" pitchFamily="34" charset="0"/>
                <a:cs typeface="Tahoma" panose="020B0604030504040204" pitchFamily="34" charset="0"/>
              </a:rPr>
              <a:t>Point of Contacts</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64826" y="1540041"/>
            <a:ext cx="3931533" cy="5317956"/>
          </a:xfrm>
          <a:prstGeom prst="rect">
            <a:avLst/>
          </a:prstGeom>
        </p:spPr>
      </p:pic>
      <p:sp>
        <p:nvSpPr>
          <p:cNvPr id="6" name="Rectangle 3"/>
          <p:cNvSpPr>
            <a:spLocks noChangeArrowheads="1"/>
          </p:cNvSpPr>
          <p:nvPr/>
        </p:nvSpPr>
        <p:spPr bwMode="auto">
          <a:xfrm>
            <a:off x="5596359" y="1540042"/>
            <a:ext cx="4930815" cy="531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buClr>
                <a:schemeClr val="hlink"/>
              </a:buClr>
              <a:buSzPct val="90000"/>
              <a:buFont typeface="Wingdings" pitchFamily="2" charset="2"/>
              <a:buNone/>
              <a:defRPr/>
            </a:pPr>
            <a:endParaRPr lang="en-US" sz="1800" b="1" dirty="0">
              <a:solidFill>
                <a:schemeClr val="accent5">
                  <a:lumMod val="75000"/>
                </a:schemeClr>
              </a:solidFill>
              <a:latin typeface="Georgia" panose="02040502050405020303" pitchFamily="18" charset="0"/>
            </a:endParaRPr>
          </a:p>
          <a:p>
            <a:pPr marL="342900" indent="-342900" algn="ctr">
              <a:spcBef>
                <a:spcPct val="20000"/>
              </a:spcBef>
              <a:buClr>
                <a:schemeClr val="hlink"/>
              </a:buClr>
              <a:buSzPct val="90000"/>
              <a:buFont typeface="Wingdings" pitchFamily="2" charset="2"/>
              <a:buNone/>
              <a:defRPr/>
            </a:pPr>
            <a:endParaRPr lang="en-US" sz="1800" b="1" dirty="0">
              <a:solidFill>
                <a:schemeClr val="accent5">
                  <a:lumMod val="75000"/>
                </a:schemeClr>
              </a:solidFill>
              <a:latin typeface="Georgia" panose="02040502050405020303" pitchFamily="18" charset="0"/>
            </a:endParaRPr>
          </a:p>
          <a:p>
            <a:pPr marL="342900" indent="-342900" algn="ctr">
              <a:spcBef>
                <a:spcPct val="20000"/>
              </a:spcBef>
              <a:buClr>
                <a:schemeClr val="hlink"/>
              </a:buClr>
              <a:buSzPct val="90000"/>
              <a:buFont typeface="Wingdings" pitchFamily="2" charset="2"/>
              <a:buNone/>
              <a:defRPr/>
            </a:pPr>
            <a:r>
              <a:rPr lang="en-US" sz="1800" b="1" dirty="0">
                <a:solidFill>
                  <a:schemeClr val="accent5">
                    <a:lumMod val="75000"/>
                  </a:schemeClr>
                </a:solidFill>
                <a:latin typeface="Georgia" panose="02040502050405020303" pitchFamily="18" charset="0"/>
              </a:rPr>
              <a:t>For More information contact:</a:t>
            </a:r>
          </a:p>
          <a:p>
            <a:pPr marL="342900" indent="-342900" algn="ctr">
              <a:spcBef>
                <a:spcPct val="20000"/>
              </a:spcBef>
              <a:buClr>
                <a:schemeClr val="hlink"/>
              </a:buClr>
              <a:buSzPct val="90000"/>
              <a:buFont typeface="Wingdings" pitchFamily="2" charset="2"/>
              <a:buNone/>
              <a:defRPr/>
            </a:pPr>
            <a:endParaRPr lang="en-US" b="1" dirty="0">
              <a:solidFill>
                <a:schemeClr val="accent5">
                  <a:lumMod val="75000"/>
                </a:schemeClr>
              </a:solidFill>
              <a:latin typeface="Georgia" panose="02040502050405020303" pitchFamily="18" charset="0"/>
            </a:endParaRPr>
          </a:p>
          <a:p>
            <a:pPr marL="342900" indent="-342900" algn="ctr">
              <a:spcBef>
                <a:spcPct val="20000"/>
              </a:spcBef>
              <a:buClr>
                <a:schemeClr val="hlink"/>
              </a:buClr>
              <a:buSzPct val="90000"/>
              <a:buFont typeface="Wingdings" pitchFamily="2" charset="2"/>
              <a:buNone/>
              <a:defRPr/>
            </a:pPr>
            <a:endParaRPr lang="en-US" sz="1800" b="1" dirty="0">
              <a:solidFill>
                <a:schemeClr val="accent5">
                  <a:lumMod val="75000"/>
                </a:schemeClr>
              </a:solidFill>
              <a:latin typeface="Georgia" panose="02040502050405020303" pitchFamily="18" charset="0"/>
            </a:endParaRPr>
          </a:p>
          <a:p>
            <a:pPr marL="342900" indent="-342900" algn="ctr">
              <a:spcBef>
                <a:spcPct val="20000"/>
              </a:spcBef>
              <a:buClr>
                <a:schemeClr val="hlink"/>
              </a:buClr>
              <a:buSzPct val="90000"/>
              <a:buFont typeface="Wingdings" pitchFamily="2" charset="2"/>
              <a:buNone/>
              <a:defRPr/>
            </a:pPr>
            <a:r>
              <a:rPr lang="en-US" sz="1800" b="1" dirty="0">
                <a:solidFill>
                  <a:schemeClr val="accent5">
                    <a:lumMod val="75000"/>
                  </a:schemeClr>
                </a:solidFill>
                <a:latin typeface="Georgia" panose="02040502050405020303" pitchFamily="18" charset="0"/>
              </a:rPr>
              <a:t>PDG/DRFC Rich Glover</a:t>
            </a:r>
          </a:p>
          <a:p>
            <a:pPr marL="342900" indent="-342900" algn="ctr">
              <a:spcBef>
                <a:spcPct val="20000"/>
              </a:spcBef>
              <a:buClr>
                <a:schemeClr val="hlink"/>
              </a:buClr>
              <a:buSzPct val="90000"/>
              <a:buFont typeface="Wingdings" pitchFamily="2" charset="2"/>
              <a:buNone/>
              <a:defRPr/>
            </a:pPr>
            <a:r>
              <a:rPr lang="en-US" sz="1600" b="1" dirty="0">
                <a:solidFill>
                  <a:schemeClr val="accent5">
                    <a:lumMod val="75000"/>
                  </a:schemeClr>
                </a:solidFill>
                <a:latin typeface="Georgia" panose="02040502050405020303" pitchFamily="18" charset="0"/>
              </a:rPr>
              <a:t>18.19.dg7620@GLOVERCREW.NET</a:t>
            </a:r>
          </a:p>
          <a:p>
            <a:pPr marL="342900" indent="-342900" algn="ctr">
              <a:spcBef>
                <a:spcPct val="20000"/>
              </a:spcBef>
              <a:buClr>
                <a:schemeClr val="hlink"/>
              </a:buClr>
              <a:buSzPct val="90000"/>
              <a:buFont typeface="Wingdings" pitchFamily="2" charset="2"/>
              <a:buNone/>
              <a:defRPr/>
            </a:pPr>
            <a:r>
              <a:rPr lang="en-US" sz="1400" b="1" dirty="0">
                <a:solidFill>
                  <a:schemeClr val="accent5">
                    <a:lumMod val="75000"/>
                  </a:schemeClr>
                </a:solidFill>
                <a:latin typeface="Georgia" panose="02040502050405020303" pitchFamily="18" charset="0"/>
              </a:rPr>
              <a:t>301.980.4976</a:t>
            </a:r>
          </a:p>
          <a:p>
            <a:pPr marL="342900" indent="-342900" algn="ctr">
              <a:spcBef>
                <a:spcPct val="20000"/>
              </a:spcBef>
              <a:buClr>
                <a:schemeClr val="hlink"/>
              </a:buClr>
              <a:buSzPct val="90000"/>
              <a:buFont typeface="Wingdings" pitchFamily="2" charset="2"/>
              <a:buNone/>
              <a:defRPr/>
            </a:pPr>
            <a:endParaRPr lang="en-US" sz="1800" b="1" dirty="0">
              <a:solidFill>
                <a:schemeClr val="accent5">
                  <a:lumMod val="75000"/>
                </a:schemeClr>
              </a:solidFill>
              <a:latin typeface="Georgia" panose="02040502050405020303" pitchFamily="18" charset="0"/>
            </a:endParaRPr>
          </a:p>
          <a:p>
            <a:pPr marL="342900" indent="-342900" algn="ctr">
              <a:spcBef>
                <a:spcPct val="20000"/>
              </a:spcBef>
              <a:buClr>
                <a:schemeClr val="hlink"/>
              </a:buClr>
              <a:buSzPct val="90000"/>
              <a:buFont typeface="Wingdings" pitchFamily="2" charset="2"/>
              <a:buNone/>
              <a:defRPr/>
            </a:pPr>
            <a:r>
              <a:rPr lang="en-US" sz="1600" b="1" dirty="0">
                <a:solidFill>
                  <a:schemeClr val="accent5">
                    <a:lumMod val="75000"/>
                  </a:schemeClr>
                </a:solidFill>
                <a:latin typeface="Georgia" panose="02040502050405020303" pitchFamily="18" charset="0"/>
              </a:rPr>
              <a:t>Laurie Menzel, Major Gifts Officer</a:t>
            </a:r>
          </a:p>
          <a:p>
            <a:pPr marL="342900" indent="-342900" algn="ctr">
              <a:spcBef>
                <a:spcPct val="20000"/>
              </a:spcBef>
              <a:buClr>
                <a:schemeClr val="hlink"/>
              </a:buClr>
              <a:buSzPct val="90000"/>
              <a:buFont typeface="Wingdings" pitchFamily="2" charset="2"/>
              <a:buNone/>
              <a:defRPr/>
            </a:pPr>
            <a:r>
              <a:rPr lang="en-US" b="1" dirty="0">
                <a:solidFill>
                  <a:schemeClr val="accent5">
                    <a:lumMod val="75000"/>
                  </a:schemeClr>
                </a:solidFill>
                <a:latin typeface="Georgia" panose="02040502050405020303" pitchFamily="18" charset="0"/>
              </a:rPr>
              <a:t>The Rotary Foundation</a:t>
            </a:r>
            <a:endParaRPr lang="en-US" sz="1800" b="1" dirty="0">
              <a:solidFill>
                <a:schemeClr val="accent5">
                  <a:lumMod val="75000"/>
                </a:schemeClr>
              </a:solidFill>
              <a:latin typeface="Georgia" panose="02040502050405020303" pitchFamily="18" charset="0"/>
            </a:endParaRPr>
          </a:p>
          <a:p>
            <a:pPr marL="342900" indent="-342900" algn="ctr">
              <a:spcBef>
                <a:spcPct val="20000"/>
              </a:spcBef>
              <a:buClr>
                <a:schemeClr val="hlink"/>
              </a:buClr>
              <a:buSzPct val="90000"/>
              <a:buFont typeface="Wingdings" pitchFamily="2" charset="2"/>
              <a:buNone/>
              <a:defRPr/>
            </a:pPr>
            <a:r>
              <a:rPr lang="en-US" sz="1800" b="1" dirty="0">
                <a:solidFill>
                  <a:schemeClr val="accent5">
                    <a:lumMod val="75000"/>
                  </a:schemeClr>
                </a:solidFill>
                <a:latin typeface="Georgia" panose="02040502050405020303" pitchFamily="18" charset="0"/>
              </a:rPr>
              <a:t>Laurie.Menzel@Rotary.org</a:t>
            </a:r>
          </a:p>
          <a:p>
            <a:pPr marL="342900" indent="-342900" algn="ctr">
              <a:spcBef>
                <a:spcPct val="20000"/>
              </a:spcBef>
              <a:buClr>
                <a:schemeClr val="hlink"/>
              </a:buClr>
              <a:buSzPct val="90000"/>
              <a:buFont typeface="Wingdings" pitchFamily="2" charset="2"/>
              <a:buNone/>
              <a:defRPr/>
            </a:pPr>
            <a:r>
              <a:rPr lang="en-US" sz="1800" b="1" dirty="0">
                <a:solidFill>
                  <a:schemeClr val="accent5">
                    <a:lumMod val="75000"/>
                  </a:schemeClr>
                </a:solidFill>
                <a:latin typeface="Georgia" panose="02040502050405020303" pitchFamily="18" charset="0"/>
              </a:rPr>
              <a:t>847.425.5601</a:t>
            </a:r>
          </a:p>
          <a:p>
            <a:pPr marL="342900" indent="-342900" algn="ctr">
              <a:spcBef>
                <a:spcPct val="20000"/>
              </a:spcBef>
              <a:buClr>
                <a:schemeClr val="hlink"/>
              </a:buClr>
              <a:buSzPct val="90000"/>
              <a:buFont typeface="Wingdings" pitchFamily="2" charset="2"/>
              <a:buNone/>
              <a:defRPr/>
            </a:pPr>
            <a:endParaRPr lang="en-US" sz="1800" b="1" dirty="0">
              <a:solidFill>
                <a:schemeClr val="accent5">
                  <a:lumMod val="75000"/>
                </a:schemeClr>
              </a:solidFill>
              <a:latin typeface="Georgia" panose="02040502050405020303" pitchFamily="18" charset="0"/>
            </a:endParaRPr>
          </a:p>
        </p:txBody>
      </p:sp>
    </p:spTree>
    <p:extLst>
      <p:ext uri="{BB962C8B-B14F-4D97-AF65-F5344CB8AC3E}">
        <p14:creationId xmlns:p14="http://schemas.microsoft.com/office/powerpoint/2010/main" val="933364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06C09D-5036-5F43-9FD8-2BC00CA17F62}"/>
              </a:ext>
            </a:extLst>
          </p:cNvPr>
          <p:cNvSpPr/>
          <p:nvPr/>
        </p:nvSpPr>
        <p:spPr>
          <a:xfrm>
            <a:off x="1524000" y="857250"/>
            <a:ext cx="9144000" cy="51435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CD5CFE7D-AB3F-A445-86A0-CA0092445563}"/>
              </a:ext>
            </a:extLst>
          </p:cNvPr>
          <p:cNvPicPr>
            <a:picLocks noChangeAspect="1"/>
          </p:cNvPicPr>
          <p:nvPr/>
        </p:nvPicPr>
        <p:blipFill>
          <a:blip r:embed="rId4"/>
          <a:stretch>
            <a:fillRect/>
          </a:stretch>
        </p:blipFill>
        <p:spPr>
          <a:xfrm>
            <a:off x="3915249" y="1904995"/>
            <a:ext cx="4220308" cy="3551636"/>
          </a:xfrm>
          <a:prstGeom prst="rect">
            <a:avLst/>
          </a:prstGeom>
        </p:spPr>
      </p:pic>
      <p:sp>
        <p:nvSpPr>
          <p:cNvPr id="3" name="TextBox 2">
            <a:extLst>
              <a:ext uri="{FF2B5EF4-FFF2-40B4-BE49-F238E27FC236}">
                <a16:creationId xmlns:a16="http://schemas.microsoft.com/office/drawing/2014/main" id="{DFA526B4-D541-A844-BBDB-11AFBEC298ED}"/>
              </a:ext>
            </a:extLst>
          </p:cNvPr>
          <p:cNvSpPr txBox="1"/>
          <p:nvPr/>
        </p:nvSpPr>
        <p:spPr>
          <a:xfrm>
            <a:off x="3915249" y="1904996"/>
            <a:ext cx="4220308" cy="2791949"/>
          </a:xfrm>
          <a:prstGeom prst="rect">
            <a:avLst/>
          </a:prstGeom>
          <a:noFill/>
        </p:spPr>
        <p:txBody>
          <a:bodyPr wrap="square" rtlCol="0" anchor="ctr">
            <a:noAutofit/>
          </a:bodyPr>
          <a:lstStyle/>
          <a:p>
            <a:pPr algn="ctr"/>
            <a:r>
              <a:rPr lang="en-US" sz="4050" b="1" dirty="0">
                <a:solidFill>
                  <a:schemeClr val="bg1"/>
                </a:solidFill>
                <a:latin typeface="Arial" panose="020B0604020202020204" pitchFamily="34" charset="0"/>
                <a:ea typeface="Arial" charset="0"/>
                <a:cs typeface="Arial" panose="020B0604020202020204" pitchFamily="34" charset="0"/>
              </a:rPr>
              <a:t>QUESTIONS</a:t>
            </a:r>
          </a:p>
          <a:p>
            <a:pPr algn="ctr"/>
            <a:endParaRPr lang="en-US" dirty="0">
              <a:solidFill>
                <a:schemeClr val="bg1"/>
              </a:solidFill>
              <a:latin typeface="Arial" panose="020B0604020202020204" pitchFamily="34" charset="0"/>
              <a:ea typeface="Arial" charset="0"/>
              <a:cs typeface="Arial" panose="020B0604020202020204" pitchFamily="34" charset="0"/>
            </a:endParaRPr>
          </a:p>
          <a:p>
            <a:pPr algn="ctr"/>
            <a:r>
              <a:rPr lang="en-US" dirty="0">
                <a:solidFill>
                  <a:schemeClr val="bg1"/>
                </a:solidFill>
                <a:latin typeface="Arial" panose="020B0604020202020204" pitchFamily="34" charset="0"/>
                <a:ea typeface="Arial" charset="0"/>
                <a:cs typeface="Arial" panose="020B0604020202020204" pitchFamily="34" charset="0"/>
              </a:rPr>
              <a:t>PDG Rich Glover, District Rotary Foundation Chair</a:t>
            </a:r>
          </a:p>
          <a:p>
            <a:pPr algn="ctr"/>
            <a:r>
              <a:rPr lang="en-US" dirty="0">
                <a:solidFill>
                  <a:schemeClr val="bg1"/>
                </a:solidFill>
                <a:latin typeface="Arial" panose="020B0604020202020204" pitchFamily="34" charset="0"/>
                <a:ea typeface="Arial" charset="0"/>
                <a:cs typeface="Arial" panose="020B0604020202020204" pitchFamily="34" charset="0"/>
              </a:rPr>
              <a:t>Cell: (301) 980-4976</a:t>
            </a:r>
          </a:p>
          <a:p>
            <a:pPr algn="ctr"/>
            <a:r>
              <a:rPr lang="en-US" dirty="0">
                <a:solidFill>
                  <a:schemeClr val="bg1"/>
                </a:solidFill>
                <a:latin typeface="Arial" panose="020B0604020202020204" pitchFamily="34" charset="0"/>
                <a:ea typeface="Arial" charset="0"/>
                <a:cs typeface="Arial" panose="020B0604020202020204" pitchFamily="34" charset="0"/>
              </a:rPr>
              <a:t>Email: 18.19.dg7620@glovercrew.net</a:t>
            </a:r>
          </a:p>
        </p:txBody>
      </p:sp>
      <p:pic>
        <p:nvPicPr>
          <p:cNvPr id="6" name="Picture 5">
            <a:extLst>
              <a:ext uri="{FF2B5EF4-FFF2-40B4-BE49-F238E27FC236}">
                <a16:creationId xmlns:a16="http://schemas.microsoft.com/office/drawing/2014/main" id="{1710D145-9DB6-4A5C-915B-98A6B5ADFB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69648" y="1088778"/>
            <a:ext cx="1784099" cy="672399"/>
          </a:xfrm>
          <a:prstGeom prst="rect">
            <a:avLst/>
          </a:prstGeom>
        </p:spPr>
      </p:pic>
      <p:pic>
        <p:nvPicPr>
          <p:cNvPr id="7" name="Picture 6">
            <a:extLst>
              <a:ext uri="{FF2B5EF4-FFF2-40B4-BE49-F238E27FC236}">
                <a16:creationId xmlns:a16="http://schemas.microsoft.com/office/drawing/2014/main" id="{292B0594-224B-4233-8F6F-53A5A39737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9758" y="5015603"/>
            <a:ext cx="2137049" cy="813410"/>
          </a:xfrm>
          <a:prstGeom prst="rect">
            <a:avLst/>
          </a:prstGeom>
        </p:spPr>
      </p:pic>
    </p:spTree>
    <p:custDataLst>
      <p:tags r:id="rId1"/>
    </p:custDataLst>
    <p:extLst>
      <p:ext uri="{BB962C8B-B14F-4D97-AF65-F5344CB8AC3E}">
        <p14:creationId xmlns:p14="http://schemas.microsoft.com/office/powerpoint/2010/main" val="38110313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134100" y="2039816"/>
            <a:ext cx="5292969" cy="328592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ts val="0"/>
              </a:spcBef>
              <a:spcAft>
                <a:spcPts val="1200"/>
              </a:spcAft>
              <a:buClrTx/>
              <a:buSzTx/>
              <a:buFont typeface="Arial"/>
              <a:buNone/>
              <a:tabLst/>
              <a:defRPr/>
            </a:pPr>
            <a:endParaRPr kumimoji="0" lang="en-US" sz="2800" b="0" i="0" u="none" strike="noStrike" kern="1200" cap="none" spc="0" normalizeH="0" baseline="0" noProof="0" dirty="0">
              <a:ln>
                <a:noFill/>
              </a:ln>
              <a:solidFill>
                <a:srgbClr val="958D85"/>
              </a:solidFill>
              <a:effectLst/>
              <a:uLnTx/>
              <a:uFillTx/>
              <a:latin typeface="Georgia"/>
              <a:ea typeface="+mn-ea"/>
              <a:cs typeface="Georgia"/>
            </a:endParaRPr>
          </a:p>
        </p:txBody>
      </p:sp>
      <p:sp>
        <p:nvSpPr>
          <p:cNvPr id="2" name="Title 1"/>
          <p:cNvSpPr>
            <a:spLocks noGrp="1"/>
          </p:cNvSpPr>
          <p:nvPr>
            <p:ph type="title"/>
          </p:nvPr>
        </p:nvSpPr>
        <p:spPr>
          <a:xfrm>
            <a:off x="115747" y="1"/>
            <a:ext cx="11898775" cy="1149166"/>
          </a:xfrm>
        </p:spPr>
        <p:txBody>
          <a:bodyPr>
            <a:normAutofit/>
          </a:bodyPr>
          <a:lstStyle/>
          <a:p>
            <a:pPr algn="ctr"/>
            <a:r>
              <a:rPr lang="en-US" sz="4100" b="1" dirty="0">
                <a:latin typeface="Tahoma" panose="020B0604030504040204" pitchFamily="34" charset="0"/>
                <a:ea typeface="Tahoma" panose="020B0604030504040204" pitchFamily="34" charset="0"/>
                <a:cs typeface="Tahoma" panose="020B0604030504040204" pitchFamily="34" charset="0"/>
              </a:rPr>
              <a:t>Be Aware – Be Informed – be inspired</a:t>
            </a:r>
          </a:p>
        </p:txBody>
      </p:sp>
      <p:sp>
        <p:nvSpPr>
          <p:cNvPr id="8" name="Content Placeholder 7">
            <a:extLst>
              <a:ext uri="{FF2B5EF4-FFF2-40B4-BE49-F238E27FC236}">
                <a16:creationId xmlns:a16="http://schemas.microsoft.com/office/drawing/2014/main" id="{F5F74D54-3826-4FCB-8C80-761783F8F7B6}"/>
              </a:ext>
            </a:extLst>
          </p:cNvPr>
          <p:cNvSpPr>
            <a:spLocks noGrp="1"/>
          </p:cNvSpPr>
          <p:nvPr>
            <p:ph idx="1"/>
          </p:nvPr>
        </p:nvSpPr>
        <p:spPr>
          <a:xfrm>
            <a:off x="380999" y="2597740"/>
            <a:ext cx="11506199" cy="4077380"/>
          </a:xfrm>
        </p:spPr>
        <p:txBody>
          <a:bodyPr>
            <a:normAutofit fontScale="55000" lnSpcReduction="20000"/>
          </a:bodyPr>
          <a:lstStyle/>
          <a:p>
            <a:endParaRPr lang="en-US" dirty="0"/>
          </a:p>
          <a:p>
            <a:pPr marL="0" indent="0" algn="ctr">
              <a:buNone/>
            </a:pPr>
            <a:r>
              <a:rPr lang="en-US" sz="2200" b="1" dirty="0">
                <a:latin typeface="Tahoma" panose="020B0604030504040204" pitchFamily="34" charset="0"/>
                <a:ea typeface="Tahoma" panose="020B0604030504040204" pitchFamily="34" charset="0"/>
                <a:cs typeface="Tahoma" panose="020B0604030504040204" pitchFamily="34" charset="0"/>
              </a:rPr>
              <a:t>Call Rich or Laurie for group or individual session requests</a:t>
            </a:r>
          </a:p>
          <a:p>
            <a:endParaRPr lang="en-US" dirty="0"/>
          </a:p>
          <a:p>
            <a:r>
              <a:rPr lang="en-US" dirty="0"/>
              <a:t>District Executive Leadership Team (DG, DGE, DGN, DGN-D, Treasurer, DRFC)</a:t>
            </a:r>
          </a:p>
          <a:p>
            <a:r>
              <a:rPr lang="en-US" dirty="0"/>
              <a:t>Event Ambassadors</a:t>
            </a:r>
          </a:p>
          <a:p>
            <a:r>
              <a:rPr lang="en-US" dirty="0"/>
              <a:t>Council of Governors</a:t>
            </a:r>
          </a:p>
          <a:p>
            <a:r>
              <a:rPr lang="en-US" dirty="0"/>
              <a:t>District Executive Secretary</a:t>
            </a:r>
          </a:p>
          <a:p>
            <a:r>
              <a:rPr lang="en-US" dirty="0"/>
              <a:t>District Area Governors</a:t>
            </a:r>
          </a:p>
          <a:p>
            <a:r>
              <a:rPr lang="en-US" dirty="0"/>
              <a:t>District Committee Chairs</a:t>
            </a:r>
          </a:p>
          <a:p>
            <a:r>
              <a:rPr lang="en-US" dirty="0"/>
              <a:t>Club President &amp; Club President Elect</a:t>
            </a:r>
          </a:p>
          <a:p>
            <a:r>
              <a:rPr lang="en-US" dirty="0"/>
              <a:t>Club Rotary Foundation Chair &amp; Chair-Elect</a:t>
            </a:r>
          </a:p>
          <a:p>
            <a:r>
              <a:rPr lang="en-US" dirty="0"/>
              <a:t>Grants Committee Members</a:t>
            </a:r>
          </a:p>
          <a:p>
            <a:r>
              <a:rPr lang="en-US" dirty="0"/>
              <a:t>Club Presentations</a:t>
            </a:r>
          </a:p>
          <a:p>
            <a:r>
              <a:rPr lang="en-US" dirty="0"/>
              <a:t>Fireside Chats</a:t>
            </a:r>
          </a:p>
          <a:p>
            <a:r>
              <a:rPr lang="en-US" dirty="0"/>
              <a:t>Individuals</a:t>
            </a:r>
          </a:p>
          <a:p>
            <a:endParaRPr lang="en-US" dirty="0"/>
          </a:p>
        </p:txBody>
      </p:sp>
      <p:sp>
        <p:nvSpPr>
          <p:cNvPr id="9" name="Subtitle 8">
            <a:extLst>
              <a:ext uri="{FF2B5EF4-FFF2-40B4-BE49-F238E27FC236}">
                <a16:creationId xmlns:a16="http://schemas.microsoft.com/office/drawing/2014/main" id="{310F9F00-E718-4D2C-A7C6-FA2F4CE4957A}"/>
              </a:ext>
            </a:extLst>
          </p:cNvPr>
          <p:cNvSpPr>
            <a:spLocks noGrp="1"/>
          </p:cNvSpPr>
          <p:nvPr>
            <p:ph type="subTitle" idx="13"/>
          </p:nvPr>
        </p:nvSpPr>
        <p:spPr>
          <a:xfrm>
            <a:off x="0" y="1679171"/>
            <a:ext cx="12191999" cy="739833"/>
          </a:xfrm>
        </p:spPr>
        <p:txBody>
          <a:bodyPr>
            <a:no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repeated Zoom presentations for district leadership</a:t>
            </a:r>
          </a:p>
          <a:p>
            <a:pPr algn="ctr"/>
            <a:r>
              <a:rPr lang="en-US" dirty="0">
                <a:latin typeface="Tahoma" panose="020B0604030504040204" pitchFamily="34" charset="0"/>
                <a:ea typeface="Tahoma" panose="020B0604030504040204" pitchFamily="34" charset="0"/>
                <a:cs typeface="Tahoma" panose="020B0604030504040204" pitchFamily="34" charset="0"/>
              </a:rPr>
              <a:t> to fit your busy schedules</a:t>
            </a:r>
          </a:p>
        </p:txBody>
      </p:sp>
      <p:sp>
        <p:nvSpPr>
          <p:cNvPr id="6" name="Rectangle 3"/>
          <p:cNvSpPr>
            <a:spLocks noChangeArrowheads="1"/>
          </p:cNvSpPr>
          <p:nvPr/>
        </p:nvSpPr>
        <p:spPr bwMode="auto">
          <a:xfrm>
            <a:off x="6025342" y="1857907"/>
            <a:ext cx="396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buClr>
                <a:schemeClr val="hlink"/>
              </a:buClr>
              <a:buSzPct val="90000"/>
              <a:buFont typeface="Wingdings" pitchFamily="2" charset="2"/>
              <a:buNone/>
              <a:defRPr/>
            </a:pPr>
            <a:endParaRPr lang="en-US" sz="1800" b="1" dirty="0">
              <a:solidFill>
                <a:schemeClr val="accent5">
                  <a:lumMod val="75000"/>
                </a:schemeClr>
              </a:solidFill>
              <a:latin typeface="Georgia" panose="02040502050405020303" pitchFamily="18" charset="0"/>
            </a:endParaRPr>
          </a:p>
          <a:p>
            <a:pPr marL="342900" indent="-342900" algn="ctr">
              <a:spcBef>
                <a:spcPct val="20000"/>
              </a:spcBef>
              <a:buClr>
                <a:schemeClr val="hlink"/>
              </a:buClr>
              <a:buSzPct val="90000"/>
              <a:buFont typeface="Wingdings" pitchFamily="2" charset="2"/>
              <a:buNone/>
              <a:defRPr/>
            </a:pPr>
            <a:endParaRPr lang="en-US" sz="1800" b="1" dirty="0">
              <a:solidFill>
                <a:schemeClr val="accent5">
                  <a:lumMod val="75000"/>
                </a:schemeClr>
              </a:solidFill>
              <a:latin typeface="Georgia" panose="02040502050405020303" pitchFamily="18" charset="0"/>
            </a:endParaRPr>
          </a:p>
          <a:p>
            <a:pPr marL="342900" indent="-342900" algn="ctr">
              <a:spcBef>
                <a:spcPct val="20000"/>
              </a:spcBef>
              <a:buClr>
                <a:schemeClr val="hlink"/>
              </a:buClr>
              <a:buSzPct val="90000"/>
              <a:buFont typeface="Wingdings" pitchFamily="2" charset="2"/>
              <a:buNone/>
              <a:defRPr/>
            </a:pPr>
            <a:endParaRPr lang="en-US" sz="1800" b="1" dirty="0">
              <a:solidFill>
                <a:schemeClr val="accent5">
                  <a:lumMod val="75000"/>
                </a:schemeClr>
              </a:solidFill>
              <a:latin typeface="Georgia" panose="02040502050405020303" pitchFamily="18" charset="0"/>
            </a:endParaRPr>
          </a:p>
        </p:txBody>
      </p:sp>
    </p:spTree>
    <p:extLst>
      <p:ext uri="{BB962C8B-B14F-4D97-AF65-F5344CB8AC3E}">
        <p14:creationId xmlns:p14="http://schemas.microsoft.com/office/powerpoint/2010/main" val="4020874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134100" y="2039816"/>
            <a:ext cx="5292969" cy="328592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ts val="0"/>
              </a:spcBef>
              <a:spcAft>
                <a:spcPts val="1200"/>
              </a:spcAft>
              <a:buClrTx/>
              <a:buSzTx/>
              <a:buFont typeface="Arial"/>
              <a:buNone/>
              <a:tabLst/>
              <a:defRPr/>
            </a:pPr>
            <a:endParaRPr kumimoji="0" lang="en-US" sz="2800" b="0" i="0" u="none" strike="noStrike" kern="1200" cap="none" spc="0" normalizeH="0" baseline="0" noProof="0" dirty="0">
              <a:ln>
                <a:noFill/>
              </a:ln>
              <a:solidFill>
                <a:srgbClr val="958D85"/>
              </a:solidFill>
              <a:effectLst/>
              <a:uLnTx/>
              <a:uFillTx/>
              <a:latin typeface="Georgia"/>
              <a:ea typeface="+mn-ea"/>
              <a:cs typeface="Georgia"/>
            </a:endParaRPr>
          </a:p>
        </p:txBody>
      </p:sp>
      <p:sp>
        <p:nvSpPr>
          <p:cNvPr id="2" name="Title 1"/>
          <p:cNvSpPr>
            <a:spLocks noGrp="1"/>
          </p:cNvSpPr>
          <p:nvPr>
            <p:ph type="title"/>
          </p:nvPr>
        </p:nvSpPr>
        <p:spPr>
          <a:xfrm>
            <a:off x="381000" y="0"/>
            <a:ext cx="11506200" cy="1392851"/>
          </a:xfrm>
        </p:spPr>
        <p:txBody>
          <a:bodyPr>
            <a:normAutofit/>
          </a:bodyPr>
          <a:lstStyle/>
          <a:p>
            <a:pPr algn="ctr"/>
            <a:r>
              <a:rPr lang="en-US" b="1" dirty="0">
                <a:latin typeface="Tahoma" panose="020B0604030504040204" pitchFamily="34" charset="0"/>
                <a:ea typeface="Tahoma" panose="020B0604030504040204" pitchFamily="34" charset="0"/>
                <a:cs typeface="Tahoma" panose="020B0604030504040204" pitchFamily="34" charset="0"/>
              </a:rPr>
              <a:t>Introduction</a:t>
            </a:r>
            <a:br>
              <a:rPr lang="en-US" sz="40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Your Legacy – Rotary’s Promise</a:t>
            </a:r>
          </a:p>
        </p:txBody>
      </p:sp>
      <p:sp>
        <p:nvSpPr>
          <p:cNvPr id="6" name="Rectangle 3"/>
          <p:cNvSpPr>
            <a:spLocks noChangeArrowheads="1"/>
          </p:cNvSpPr>
          <p:nvPr/>
        </p:nvSpPr>
        <p:spPr bwMode="auto">
          <a:xfrm>
            <a:off x="6025342" y="1857907"/>
            <a:ext cx="396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buClr>
                <a:schemeClr val="hlink"/>
              </a:buClr>
              <a:buSzPct val="90000"/>
              <a:buFont typeface="Wingdings" pitchFamily="2" charset="2"/>
              <a:buNone/>
              <a:defRPr/>
            </a:pPr>
            <a:endParaRPr lang="en-US" sz="1800" b="1" dirty="0">
              <a:solidFill>
                <a:schemeClr val="accent5">
                  <a:lumMod val="75000"/>
                </a:schemeClr>
              </a:solidFill>
              <a:latin typeface="Georgia" panose="02040502050405020303" pitchFamily="18" charset="0"/>
            </a:endParaRPr>
          </a:p>
          <a:p>
            <a:pPr marL="342900" indent="-342900" algn="ctr">
              <a:spcBef>
                <a:spcPct val="20000"/>
              </a:spcBef>
              <a:buClr>
                <a:schemeClr val="hlink"/>
              </a:buClr>
              <a:buSzPct val="90000"/>
              <a:buFont typeface="Wingdings" pitchFamily="2" charset="2"/>
              <a:buNone/>
              <a:defRPr/>
            </a:pPr>
            <a:endParaRPr lang="en-US" sz="1800" b="1" dirty="0">
              <a:solidFill>
                <a:schemeClr val="accent5">
                  <a:lumMod val="75000"/>
                </a:schemeClr>
              </a:solidFill>
              <a:latin typeface="Georgia" panose="02040502050405020303" pitchFamily="18" charset="0"/>
            </a:endParaRPr>
          </a:p>
          <a:p>
            <a:pPr marL="342900" indent="-342900" algn="ctr">
              <a:spcBef>
                <a:spcPct val="20000"/>
              </a:spcBef>
              <a:buClr>
                <a:schemeClr val="hlink"/>
              </a:buClr>
              <a:buSzPct val="90000"/>
              <a:buFont typeface="Wingdings" pitchFamily="2" charset="2"/>
              <a:buNone/>
              <a:defRPr/>
            </a:pPr>
            <a:endParaRPr lang="en-US" sz="1800" b="1" dirty="0">
              <a:solidFill>
                <a:schemeClr val="accent5">
                  <a:lumMod val="75000"/>
                </a:schemeClr>
              </a:solidFill>
              <a:latin typeface="Georgia" panose="02040502050405020303" pitchFamily="18" charset="0"/>
            </a:endParaRPr>
          </a:p>
        </p:txBody>
      </p:sp>
      <p:sp>
        <p:nvSpPr>
          <p:cNvPr id="7" name="TextBox 6">
            <a:extLst>
              <a:ext uri="{FF2B5EF4-FFF2-40B4-BE49-F238E27FC236}">
                <a16:creationId xmlns:a16="http://schemas.microsoft.com/office/drawing/2014/main" id="{1229649F-9C0C-4CF2-A9B6-000B0630FA9E}"/>
              </a:ext>
            </a:extLst>
          </p:cNvPr>
          <p:cNvSpPr txBox="1"/>
          <p:nvPr/>
        </p:nvSpPr>
        <p:spPr>
          <a:xfrm>
            <a:off x="6025342" y="1857906"/>
            <a:ext cx="5838854" cy="5262979"/>
          </a:xfrm>
          <a:prstGeom prst="rect">
            <a:avLst/>
          </a:prstGeom>
          <a:noFill/>
        </p:spPr>
        <p:txBody>
          <a:bodyPr wrap="square">
            <a:spAutoFit/>
          </a:bodyPr>
          <a:lstStyle/>
          <a:p>
            <a:r>
              <a:rPr lang="en-US" sz="2400" dirty="0">
                <a:latin typeface="Tahoma" panose="020B0604030504040204" pitchFamily="34" charset="0"/>
                <a:ea typeface="Tahoma" panose="020B0604030504040204" pitchFamily="34" charset="0"/>
                <a:cs typeface="Tahoma" panose="020B0604030504040204" pitchFamily="34" charset="0"/>
              </a:rPr>
              <a:t>District 7620 will celebrate a twelve month fundraising campaign for The Rotary Foundation Legacy Funds. </a:t>
            </a:r>
          </a:p>
          <a:p>
            <a:endParaRPr lang="en-US" sz="2400" dirty="0">
              <a:latin typeface="Tahoma" panose="020B0604030504040204" pitchFamily="34" charset="0"/>
              <a:ea typeface="Tahoma" panose="020B0604030504040204" pitchFamily="34" charset="0"/>
              <a:cs typeface="Tahoma" panose="020B0604030504040204" pitchFamily="34" charset="0"/>
            </a:endParaRPr>
          </a:p>
          <a:p>
            <a:r>
              <a:rPr lang="en-US" sz="2400" dirty="0">
                <a:latin typeface="Tahoma" panose="020B0604030504040204" pitchFamily="34" charset="0"/>
                <a:ea typeface="Tahoma" panose="020B0604030504040204" pitchFamily="34" charset="0"/>
                <a:cs typeface="Tahoma" panose="020B0604030504040204" pitchFamily="34" charset="0"/>
              </a:rPr>
              <a:t>The evening brings together donors who have made or pledged new contributions or bequests of US $10,000 or more to The Rotary Foundation during the Legacy Fund campaign period ending October 2021.</a:t>
            </a:r>
          </a:p>
          <a:p>
            <a:pPr marL="0" indent="0">
              <a:buFont typeface="Arial" pitchFamily="34" charset="0"/>
              <a:buNone/>
            </a:pPr>
            <a:endParaRPr lang="en-US" altLang="en-US" sz="1600" dirty="0">
              <a:latin typeface="Tahoma" panose="020B0604030504040204" pitchFamily="34" charset="0"/>
              <a:ea typeface="Tahoma" panose="020B0604030504040204" pitchFamily="34" charset="0"/>
              <a:cs typeface="Tahoma" panose="020B0604030504040204" pitchFamily="34" charset="0"/>
            </a:endParaRPr>
          </a:p>
          <a:p>
            <a:pPr marL="0" indent="0">
              <a:buFont typeface="Arial" pitchFamily="34" charset="0"/>
              <a:buNone/>
            </a:pPr>
            <a:r>
              <a:rPr lang="en-US" altLang="en-US" sz="1600" dirty="0">
                <a:latin typeface="Tahoma" panose="020B0604030504040204" pitchFamily="34" charset="0"/>
                <a:ea typeface="Tahoma" panose="020B0604030504040204" pitchFamily="34" charset="0"/>
                <a:cs typeface="Tahoma" panose="020B0604030504040204" pitchFamily="34" charset="0"/>
              </a:rPr>
              <a:t>“It seems eminently proper that we should accept endowments for the purpose of </a:t>
            </a:r>
            <a:r>
              <a:rPr lang="en-US" altLang="en-US" sz="1600" b="1" dirty="0">
                <a:latin typeface="Tahoma" panose="020B0604030504040204" pitchFamily="34" charset="0"/>
                <a:ea typeface="Tahoma" panose="020B0604030504040204" pitchFamily="34" charset="0"/>
                <a:cs typeface="Tahoma" panose="020B0604030504040204" pitchFamily="34" charset="0"/>
              </a:rPr>
              <a:t>doing good in the world,</a:t>
            </a:r>
            <a:r>
              <a:rPr lang="en-US" altLang="en-US" sz="1600" dirty="0">
                <a:latin typeface="Tahoma" panose="020B0604030504040204" pitchFamily="34" charset="0"/>
                <a:ea typeface="Tahoma" panose="020B0604030504040204" pitchFamily="34" charset="0"/>
                <a:cs typeface="Tahoma" panose="020B0604030504040204" pitchFamily="34" charset="0"/>
              </a:rPr>
              <a:t> in charitable, educational or other avenues of community progress …”</a:t>
            </a:r>
          </a:p>
          <a:p>
            <a:pPr marL="0" indent="0">
              <a:buFont typeface="Arial" pitchFamily="34" charset="0"/>
              <a:buNone/>
            </a:pPr>
            <a:r>
              <a:rPr lang="en-US" altLang="en-US" sz="1600" dirty="0">
                <a:latin typeface="Tahoma" panose="020B0604030504040204" pitchFamily="34" charset="0"/>
                <a:ea typeface="Tahoma" panose="020B0604030504040204" pitchFamily="34" charset="0"/>
                <a:cs typeface="Tahoma" panose="020B0604030504040204" pitchFamily="34" charset="0"/>
              </a:rPr>
              <a:t>		— Arch Klumph, 1917, Founder</a:t>
            </a:r>
          </a:p>
        </p:txBody>
      </p:sp>
      <p:pic>
        <p:nvPicPr>
          <p:cNvPr id="8" name="Content Placeholder 7" descr="Slide 25 GG1125068-BurkinaFasoWell-ppt-KarenMcLeod.jpg">
            <a:extLst>
              <a:ext uri="{FF2B5EF4-FFF2-40B4-BE49-F238E27FC236}">
                <a16:creationId xmlns:a16="http://schemas.microsoft.com/office/drawing/2014/main" id="{00B353F5-4880-4568-B632-541879D50B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327804" y="1857906"/>
            <a:ext cx="5260412" cy="4785487"/>
          </a:xfrm>
          <a:prstGeom prst="rect">
            <a:avLst/>
          </a:prstGeom>
        </p:spPr>
      </p:pic>
    </p:spTree>
    <p:extLst>
      <p:ext uri="{BB962C8B-B14F-4D97-AF65-F5344CB8AC3E}">
        <p14:creationId xmlns:p14="http://schemas.microsoft.com/office/powerpoint/2010/main" val="32170593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
            <a:ext cx="11506200" cy="1241945"/>
          </a:xfrm>
        </p:spPr>
        <p:txBody>
          <a:bodyPr>
            <a:normAutofit/>
          </a:bodyPr>
          <a:lstStyle/>
          <a:p>
            <a:pPr algn="ctr"/>
            <a:r>
              <a:rPr lang="en-US" b="1" dirty="0">
                <a:latin typeface="Tahoma" panose="020B0604030504040204" pitchFamily="34" charset="0"/>
                <a:ea typeface="Tahoma" panose="020B0604030504040204" pitchFamily="34" charset="0"/>
                <a:cs typeface="Tahoma" panose="020B0604030504040204" pitchFamily="34" charset="0"/>
              </a:rPr>
              <a:t>What can your legacy support?</a:t>
            </a:r>
          </a:p>
        </p:txBody>
      </p:sp>
      <p:pic>
        <p:nvPicPr>
          <p:cNvPr id="2050" name="Picture 2" descr="Rotary District 7020 (@rotary7020) | Twit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6611" y="1778941"/>
            <a:ext cx="6000464" cy="49357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86215" y="2508587"/>
            <a:ext cx="6096000" cy="2471446"/>
          </a:xfrm>
          <a:prstGeom prst="rect">
            <a:avLst/>
          </a:prstGeom>
        </p:spPr>
        <p:txBody>
          <a:bodyPr>
            <a:spAutoFit/>
          </a:bodyPr>
          <a:lstStyle/>
          <a:p>
            <a:pPr marL="228600" lvl="0" indent="-228600">
              <a:lnSpc>
                <a:spcPct val="90000"/>
              </a:lnSpc>
              <a:spcBef>
                <a:spcPts val="1000"/>
              </a:spcBef>
              <a:buClr>
                <a:srgbClr val="005DAA"/>
              </a:buClr>
              <a:buSzPct val="110000"/>
              <a:buFont typeface="Arial"/>
              <a:buChar char="•"/>
            </a:pPr>
            <a:r>
              <a:rPr lang="en-US" sz="3600" dirty="0">
                <a:solidFill>
                  <a:srgbClr val="005DAA"/>
                </a:solidFill>
                <a:latin typeface="Georgia" panose="02040502050405020303" pitchFamily="18" charset="0"/>
                <a:cs typeface="Arial" charset="0"/>
              </a:rPr>
              <a:t>SHARE</a:t>
            </a:r>
          </a:p>
          <a:p>
            <a:pPr marL="228600" lvl="0" indent="-228600">
              <a:lnSpc>
                <a:spcPct val="90000"/>
              </a:lnSpc>
              <a:spcBef>
                <a:spcPts val="1000"/>
              </a:spcBef>
              <a:buClr>
                <a:srgbClr val="005DAA"/>
              </a:buClr>
              <a:buSzPct val="110000"/>
              <a:buFont typeface="Arial"/>
              <a:buChar char="•"/>
            </a:pPr>
            <a:r>
              <a:rPr lang="en-US" sz="3600" dirty="0">
                <a:solidFill>
                  <a:srgbClr val="005DAA"/>
                </a:solidFill>
                <a:latin typeface="Georgia" panose="02040502050405020303" pitchFamily="18" charset="0"/>
                <a:cs typeface="Arial" charset="0"/>
              </a:rPr>
              <a:t>World Fund</a:t>
            </a:r>
          </a:p>
          <a:p>
            <a:pPr marL="228600" lvl="0" indent="-228600">
              <a:lnSpc>
                <a:spcPct val="90000"/>
              </a:lnSpc>
              <a:spcBef>
                <a:spcPts val="1000"/>
              </a:spcBef>
              <a:buClr>
                <a:srgbClr val="005DAA"/>
              </a:buClr>
              <a:buSzPct val="110000"/>
              <a:buFont typeface="Arial"/>
              <a:buChar char="•"/>
            </a:pPr>
            <a:r>
              <a:rPr lang="en-US" sz="3600" dirty="0">
                <a:solidFill>
                  <a:srgbClr val="005DAA"/>
                </a:solidFill>
                <a:latin typeface="Georgia" panose="02040502050405020303" pitchFamily="18" charset="0"/>
                <a:cs typeface="Arial" charset="0"/>
              </a:rPr>
              <a:t>7 Area of Focus</a:t>
            </a:r>
          </a:p>
          <a:p>
            <a:pPr marL="228600" lvl="0" indent="-228600">
              <a:lnSpc>
                <a:spcPct val="90000"/>
              </a:lnSpc>
              <a:spcBef>
                <a:spcPts val="1000"/>
              </a:spcBef>
              <a:buClr>
                <a:srgbClr val="005DAA"/>
              </a:buClr>
              <a:buSzPct val="110000"/>
              <a:buFont typeface="Arial"/>
              <a:buChar char="•"/>
            </a:pPr>
            <a:r>
              <a:rPr lang="en-US" sz="3600" dirty="0">
                <a:solidFill>
                  <a:srgbClr val="005DAA"/>
                </a:solidFill>
                <a:latin typeface="Georgia" panose="02040502050405020303" pitchFamily="18" charset="0"/>
                <a:cs typeface="Arial" charset="0"/>
              </a:rPr>
              <a:t>Rotary Peace Centers</a:t>
            </a:r>
          </a:p>
        </p:txBody>
      </p:sp>
    </p:spTree>
    <p:extLst>
      <p:ext uri="{BB962C8B-B14F-4D97-AF65-F5344CB8AC3E}">
        <p14:creationId xmlns:p14="http://schemas.microsoft.com/office/powerpoint/2010/main" val="1466345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1289EE-034D-473A-8C02-DBEEED50ECB6}"/>
              </a:ext>
            </a:extLst>
          </p:cNvPr>
          <p:cNvSpPr>
            <a:spLocks noGrp="1"/>
          </p:cNvSpPr>
          <p:nvPr>
            <p:ph idx="1"/>
          </p:nvPr>
        </p:nvSpPr>
        <p:spPr>
          <a:xfrm>
            <a:off x="1981200" y="1030515"/>
            <a:ext cx="8229600" cy="4528457"/>
          </a:xfrm>
        </p:spPr>
        <p:txBody>
          <a:bodyPr>
            <a:normAutofit/>
          </a:bodyPr>
          <a:lstStyle/>
          <a:p>
            <a:pPr marL="0" indent="0" algn="ctr">
              <a:buNone/>
            </a:pPr>
            <a:r>
              <a:rPr lang="en-US" sz="2000" b="1" dirty="0">
                <a:latin typeface="Tahoma" panose="020B0604030504040204" pitchFamily="34" charset="0"/>
                <a:ea typeface="Tahoma" panose="020B0604030504040204" pitchFamily="34" charset="0"/>
                <a:cs typeface="Tahoma" panose="020B0604030504040204" pitchFamily="34" charset="0"/>
              </a:rPr>
              <a:t>WW Members with Annual Fund Giving</a:t>
            </a:r>
          </a:p>
        </p:txBody>
      </p:sp>
      <p:sp>
        <p:nvSpPr>
          <p:cNvPr id="2" name="Title 1">
            <a:extLst>
              <a:ext uri="{FF2B5EF4-FFF2-40B4-BE49-F238E27FC236}">
                <a16:creationId xmlns:a16="http://schemas.microsoft.com/office/drawing/2014/main" id="{1F1A830D-583E-4762-84D0-16AFAF4B741E}"/>
              </a:ext>
            </a:extLst>
          </p:cNvPr>
          <p:cNvSpPr>
            <a:spLocks noGrp="1"/>
          </p:cNvSpPr>
          <p:nvPr>
            <p:ph type="title"/>
          </p:nvPr>
        </p:nvSpPr>
        <p:spPr>
          <a:xfrm>
            <a:off x="1981200" y="241906"/>
            <a:ext cx="7391400" cy="580571"/>
          </a:xfrm>
        </p:spPr>
        <p:txBody>
          <a:bodyPr>
            <a:normAutofit/>
          </a:bodyPr>
          <a:lstStyle/>
          <a:p>
            <a:pPr algn="ctr"/>
            <a:r>
              <a:rPr lang="en-US" sz="3200" b="1" dirty="0">
                <a:latin typeface="Tahoma" panose="020B0604030504040204" pitchFamily="34" charset="0"/>
                <a:ea typeface="Tahoma" panose="020B0604030504040204" pitchFamily="34" charset="0"/>
                <a:cs typeface="Tahoma" panose="020B0604030504040204" pitchFamily="34" charset="0"/>
              </a:rPr>
              <a:t>Worldwide Events</a:t>
            </a:r>
          </a:p>
        </p:txBody>
      </p:sp>
      <p:sp>
        <p:nvSpPr>
          <p:cNvPr id="6" name="Rectangle: Rounded Corners 5">
            <a:extLst>
              <a:ext uri="{FF2B5EF4-FFF2-40B4-BE49-F238E27FC236}">
                <a16:creationId xmlns:a16="http://schemas.microsoft.com/office/drawing/2014/main" id="{49E71DC4-2345-4024-B9EB-C3C4B52BBBDC}"/>
              </a:ext>
            </a:extLst>
          </p:cNvPr>
          <p:cNvSpPr/>
          <p:nvPr/>
        </p:nvSpPr>
        <p:spPr>
          <a:xfrm>
            <a:off x="4151438" y="2012282"/>
            <a:ext cx="239052" cy="3634740"/>
          </a:xfrm>
          <a:prstGeom prst="roundRect">
            <a:avLst/>
          </a:prstGeom>
          <a:solidFill>
            <a:schemeClr val="bg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685800">
              <a:defRPr/>
            </a:pPr>
            <a:r>
              <a:rPr lang="en-US" sz="1050" dirty="0">
                <a:solidFill>
                  <a:prstClr val="black"/>
                </a:solidFill>
                <a:latin typeface="Arial" panose="020B0604020202020204"/>
              </a:rPr>
              <a:t>Depression</a:t>
            </a:r>
          </a:p>
        </p:txBody>
      </p:sp>
      <p:sp>
        <p:nvSpPr>
          <p:cNvPr id="8" name="Rectangle: Rounded Corners 7">
            <a:extLst>
              <a:ext uri="{FF2B5EF4-FFF2-40B4-BE49-F238E27FC236}">
                <a16:creationId xmlns:a16="http://schemas.microsoft.com/office/drawing/2014/main" id="{B86E8179-3965-4B14-87D9-99E09D0D8555}"/>
              </a:ext>
            </a:extLst>
          </p:cNvPr>
          <p:cNvSpPr/>
          <p:nvPr/>
        </p:nvSpPr>
        <p:spPr>
          <a:xfrm>
            <a:off x="4687312" y="2012282"/>
            <a:ext cx="396684" cy="3634740"/>
          </a:xfrm>
          <a:prstGeom prst="roundRect">
            <a:avLst/>
          </a:prstGeom>
          <a:solidFill>
            <a:schemeClr val="bg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685800">
              <a:defRPr/>
            </a:pPr>
            <a:r>
              <a:rPr lang="en-US" sz="1050" dirty="0">
                <a:solidFill>
                  <a:prstClr val="black"/>
                </a:solidFill>
                <a:latin typeface="Arial" panose="020B0604020202020204"/>
              </a:rPr>
              <a:t>WWII</a:t>
            </a:r>
          </a:p>
        </p:txBody>
      </p:sp>
      <p:sp>
        <p:nvSpPr>
          <p:cNvPr id="9" name="Rectangle: Rounded Corners 8">
            <a:extLst>
              <a:ext uri="{FF2B5EF4-FFF2-40B4-BE49-F238E27FC236}">
                <a16:creationId xmlns:a16="http://schemas.microsoft.com/office/drawing/2014/main" id="{A7CD490D-9A9D-430A-963F-066F92AC1887}"/>
              </a:ext>
            </a:extLst>
          </p:cNvPr>
          <p:cNvSpPr/>
          <p:nvPr/>
        </p:nvSpPr>
        <p:spPr>
          <a:xfrm>
            <a:off x="7482524" y="2012283"/>
            <a:ext cx="232552" cy="3634740"/>
          </a:xfrm>
          <a:prstGeom prst="roundRect">
            <a:avLst/>
          </a:prstGeom>
          <a:solidFill>
            <a:schemeClr val="bg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685800">
              <a:defRPr/>
            </a:pPr>
            <a:r>
              <a:rPr lang="en-US" sz="1050" dirty="0">
                <a:solidFill>
                  <a:prstClr val="black"/>
                </a:solidFill>
                <a:latin typeface="Arial" panose="020B0604020202020204"/>
              </a:rPr>
              <a:t>Black Monday &amp; recession</a:t>
            </a:r>
          </a:p>
        </p:txBody>
      </p:sp>
      <p:sp>
        <p:nvSpPr>
          <p:cNvPr id="10" name="Rectangle: Rounded Corners 9">
            <a:extLst>
              <a:ext uri="{FF2B5EF4-FFF2-40B4-BE49-F238E27FC236}">
                <a16:creationId xmlns:a16="http://schemas.microsoft.com/office/drawing/2014/main" id="{E57859C4-FC96-478E-8B62-0E817C445412}"/>
              </a:ext>
            </a:extLst>
          </p:cNvPr>
          <p:cNvSpPr/>
          <p:nvPr/>
        </p:nvSpPr>
        <p:spPr>
          <a:xfrm>
            <a:off x="8622706" y="2012283"/>
            <a:ext cx="237680" cy="3634740"/>
          </a:xfrm>
          <a:prstGeom prst="roundRect">
            <a:avLst/>
          </a:prstGeom>
          <a:solidFill>
            <a:schemeClr val="bg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685800">
              <a:defRPr/>
            </a:pPr>
            <a:r>
              <a:rPr lang="en-US" sz="1050" dirty="0">
                <a:solidFill>
                  <a:prstClr val="black"/>
                </a:solidFill>
                <a:latin typeface="Arial" panose="020B0604020202020204"/>
              </a:rPr>
              <a:t>2008 recession &amp; EU debt crisis</a:t>
            </a:r>
          </a:p>
        </p:txBody>
      </p:sp>
      <p:sp>
        <p:nvSpPr>
          <p:cNvPr id="11" name="Rectangle: Rounded Corners 10">
            <a:extLst>
              <a:ext uri="{FF2B5EF4-FFF2-40B4-BE49-F238E27FC236}">
                <a16:creationId xmlns:a16="http://schemas.microsoft.com/office/drawing/2014/main" id="{93BBED03-D98F-4F2D-8250-937D8D27DED5}"/>
              </a:ext>
            </a:extLst>
          </p:cNvPr>
          <p:cNvSpPr/>
          <p:nvPr/>
        </p:nvSpPr>
        <p:spPr>
          <a:xfrm>
            <a:off x="8057287" y="2012283"/>
            <a:ext cx="299546" cy="3634740"/>
          </a:xfrm>
          <a:prstGeom prst="roundRect">
            <a:avLst/>
          </a:prstGeom>
          <a:solidFill>
            <a:schemeClr val="bg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685800">
              <a:defRPr/>
            </a:pPr>
            <a:r>
              <a:rPr lang="en-US" sz="1050" dirty="0">
                <a:solidFill>
                  <a:prstClr val="black"/>
                </a:solidFill>
                <a:latin typeface="Arial" panose="020B0604020202020204"/>
              </a:rPr>
              <a:t>Asian financial crisis &amp; dotcom bubble</a:t>
            </a:r>
          </a:p>
        </p:txBody>
      </p:sp>
      <p:sp>
        <p:nvSpPr>
          <p:cNvPr id="12" name="Rectangle: Rounded Corners 11">
            <a:extLst>
              <a:ext uri="{FF2B5EF4-FFF2-40B4-BE49-F238E27FC236}">
                <a16:creationId xmlns:a16="http://schemas.microsoft.com/office/drawing/2014/main" id="{84B5F075-9DB3-46BF-A188-5BE4835876BB}"/>
              </a:ext>
            </a:extLst>
          </p:cNvPr>
          <p:cNvSpPr/>
          <p:nvPr/>
        </p:nvSpPr>
        <p:spPr>
          <a:xfrm>
            <a:off x="6969023" y="2012283"/>
            <a:ext cx="172269" cy="3634740"/>
          </a:xfrm>
          <a:prstGeom prst="roundRect">
            <a:avLst/>
          </a:prstGeom>
          <a:solidFill>
            <a:schemeClr val="bg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685800">
              <a:defRPr/>
            </a:pPr>
            <a:r>
              <a:rPr lang="en-US" sz="1050" dirty="0">
                <a:solidFill>
                  <a:prstClr val="black"/>
                </a:solidFill>
                <a:latin typeface="Arial" panose="020B0604020202020204"/>
              </a:rPr>
              <a:t>Energy crisis &amp; recession</a:t>
            </a:r>
          </a:p>
        </p:txBody>
      </p:sp>
      <p:sp>
        <p:nvSpPr>
          <p:cNvPr id="13" name="TextBox 12">
            <a:extLst>
              <a:ext uri="{FF2B5EF4-FFF2-40B4-BE49-F238E27FC236}">
                <a16:creationId xmlns:a16="http://schemas.microsoft.com/office/drawing/2014/main" id="{962805E3-82D7-4632-AFE7-FB0EB7C229A8}"/>
              </a:ext>
            </a:extLst>
          </p:cNvPr>
          <p:cNvSpPr txBox="1"/>
          <p:nvPr/>
        </p:nvSpPr>
        <p:spPr>
          <a:xfrm rot="16200000">
            <a:off x="1642819" y="3814412"/>
            <a:ext cx="710451" cy="207749"/>
          </a:xfrm>
          <a:prstGeom prst="rect">
            <a:avLst/>
          </a:prstGeom>
          <a:noFill/>
        </p:spPr>
        <p:txBody>
          <a:bodyPr wrap="none" rtlCol="0">
            <a:spAutoFit/>
          </a:bodyPr>
          <a:lstStyle/>
          <a:p>
            <a:pPr defTabSz="685800">
              <a:defRPr/>
            </a:pPr>
            <a:r>
              <a:rPr lang="en-US" sz="750" dirty="0">
                <a:solidFill>
                  <a:prstClr val="black"/>
                </a:solidFill>
                <a:latin typeface="Arial" panose="020B0604020202020204"/>
              </a:rPr>
              <a:t>Membership</a:t>
            </a:r>
          </a:p>
        </p:txBody>
      </p:sp>
      <p:sp>
        <p:nvSpPr>
          <p:cNvPr id="14" name="TextBox 13">
            <a:extLst>
              <a:ext uri="{FF2B5EF4-FFF2-40B4-BE49-F238E27FC236}">
                <a16:creationId xmlns:a16="http://schemas.microsoft.com/office/drawing/2014/main" id="{BD280DD6-F507-4E15-A358-49107560195B}"/>
              </a:ext>
            </a:extLst>
          </p:cNvPr>
          <p:cNvSpPr txBox="1"/>
          <p:nvPr/>
        </p:nvSpPr>
        <p:spPr>
          <a:xfrm rot="16200000">
            <a:off x="9603755" y="3833648"/>
            <a:ext cx="748923" cy="207749"/>
          </a:xfrm>
          <a:prstGeom prst="rect">
            <a:avLst/>
          </a:prstGeom>
          <a:noFill/>
        </p:spPr>
        <p:txBody>
          <a:bodyPr wrap="none" rtlCol="0">
            <a:spAutoFit/>
          </a:bodyPr>
          <a:lstStyle/>
          <a:p>
            <a:pPr defTabSz="685800">
              <a:defRPr/>
            </a:pPr>
            <a:r>
              <a:rPr lang="en-US" sz="750" dirty="0">
                <a:solidFill>
                  <a:prstClr val="black"/>
                </a:solidFill>
                <a:latin typeface="Arial" panose="020B0604020202020204"/>
              </a:rPr>
              <a:t>Giving (USD)</a:t>
            </a:r>
          </a:p>
        </p:txBody>
      </p:sp>
      <p:sp>
        <p:nvSpPr>
          <p:cNvPr id="15" name="Rectangle: Rounded Corners 14">
            <a:extLst>
              <a:ext uri="{FF2B5EF4-FFF2-40B4-BE49-F238E27FC236}">
                <a16:creationId xmlns:a16="http://schemas.microsoft.com/office/drawing/2014/main" id="{39757BBA-8241-442D-9951-59AA016017E2}"/>
              </a:ext>
            </a:extLst>
          </p:cNvPr>
          <p:cNvSpPr/>
          <p:nvPr/>
        </p:nvSpPr>
        <p:spPr>
          <a:xfrm>
            <a:off x="6368856" y="2012282"/>
            <a:ext cx="100455" cy="3634740"/>
          </a:xfrm>
          <a:prstGeom prst="roundRect">
            <a:avLst/>
          </a:prstGeom>
          <a:solidFill>
            <a:schemeClr val="bg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685800">
              <a:defRPr/>
            </a:pPr>
            <a:r>
              <a:rPr lang="en-US" sz="825" dirty="0">
                <a:solidFill>
                  <a:prstClr val="white">
                    <a:lumMod val="50000"/>
                  </a:prstClr>
                </a:solidFill>
                <a:latin typeface="Arial" panose="020B0604020202020204"/>
              </a:rPr>
              <a:t>Hong Kong flu 1M perished</a:t>
            </a:r>
          </a:p>
        </p:txBody>
      </p:sp>
      <p:graphicFrame>
        <p:nvGraphicFramePr>
          <p:cNvPr id="16" name="Chart 15">
            <a:extLst>
              <a:ext uri="{FF2B5EF4-FFF2-40B4-BE49-F238E27FC236}">
                <a16:creationId xmlns:a16="http://schemas.microsoft.com/office/drawing/2014/main" id="{E57B3CC0-2879-4759-8E79-AD50B5B248B8}"/>
              </a:ext>
            </a:extLst>
          </p:cNvPr>
          <p:cNvGraphicFramePr>
            <a:graphicFrameLocks/>
          </p:cNvGraphicFramePr>
          <p:nvPr/>
        </p:nvGraphicFramePr>
        <p:xfrm>
          <a:off x="1973654" y="1650090"/>
          <a:ext cx="8108436" cy="43591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19835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50D14AF6-2B44-4820-BA19-AAA67D87C961}"/>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22598" b="22598"/>
          <a:stretch/>
        </p:blipFill>
        <p:spPr>
          <a:xfrm>
            <a:off x="0" y="2419962"/>
            <a:ext cx="12192000" cy="4454665"/>
          </a:xfrm>
        </p:spPr>
      </p:pic>
      <p:sp>
        <p:nvSpPr>
          <p:cNvPr id="32" name="Text Placeholder 31">
            <a:extLst>
              <a:ext uri="{FF2B5EF4-FFF2-40B4-BE49-F238E27FC236}">
                <a16:creationId xmlns:a16="http://schemas.microsoft.com/office/drawing/2014/main" id="{1795E47C-A002-435B-8925-1D746E720246}"/>
              </a:ext>
            </a:extLst>
          </p:cNvPr>
          <p:cNvSpPr>
            <a:spLocks noGrp="1"/>
          </p:cNvSpPr>
          <p:nvPr>
            <p:ph type="body" sz="quarter" idx="14"/>
          </p:nvPr>
        </p:nvSpPr>
        <p:spPr>
          <a:xfrm>
            <a:off x="296333" y="115570"/>
            <a:ext cx="11065934" cy="2153805"/>
          </a:xfrm>
        </p:spPr>
        <p:txBody>
          <a:bodyPr>
            <a:normAutofit fontScale="47500" lnSpcReduction="20000"/>
          </a:bodyPr>
          <a:lstStyle/>
          <a:p>
            <a:pPr algn="ctr"/>
            <a:endParaRPr lang="en-US" sz="5100" dirty="0">
              <a:latin typeface="Tahoma" panose="020B0604030504040204" pitchFamily="34" charset="0"/>
              <a:ea typeface="Tahoma" panose="020B0604030504040204" pitchFamily="34" charset="0"/>
              <a:cs typeface="Tahoma" panose="020B0604030504040204" pitchFamily="34" charset="0"/>
            </a:endParaRPr>
          </a:p>
          <a:p>
            <a:pPr algn="ctr"/>
            <a:r>
              <a:rPr lang="en-US" sz="5900" dirty="0">
                <a:latin typeface="Tahoma" panose="020B0604030504040204" pitchFamily="34" charset="0"/>
                <a:ea typeface="Tahoma" panose="020B0604030504040204" pitchFamily="34" charset="0"/>
                <a:cs typeface="Tahoma" panose="020B0604030504040204" pitchFamily="34" charset="0"/>
              </a:rPr>
              <a:t>District 7620</a:t>
            </a:r>
          </a:p>
          <a:p>
            <a:pPr algn="ctr"/>
            <a:r>
              <a:rPr lang="en-US" sz="3800" dirty="0">
                <a:latin typeface="Tahoma" panose="020B0604030504040204" pitchFamily="34" charset="0"/>
                <a:ea typeface="Tahoma" panose="020B0604030504040204" pitchFamily="34" charset="0"/>
                <a:cs typeface="Tahoma" panose="020B0604030504040204" pitchFamily="34" charset="0"/>
              </a:rPr>
              <a:t>Member Donors and Club Recognition Dinner 2021</a:t>
            </a:r>
          </a:p>
          <a:p>
            <a:pPr algn="ctr"/>
            <a:r>
              <a:rPr lang="en-US" sz="3800" dirty="0">
                <a:latin typeface="Tahoma" panose="020B0604030504040204" pitchFamily="34" charset="0"/>
                <a:ea typeface="Tahoma" panose="020B0604030504040204" pitchFamily="34" charset="0"/>
                <a:cs typeface="Tahoma" panose="020B0604030504040204" pitchFamily="34" charset="0"/>
              </a:rPr>
              <a:t>Featuring special Recognition for our Legacy Fund Donors</a:t>
            </a:r>
          </a:p>
          <a:p>
            <a:pPr algn="ctr"/>
            <a:r>
              <a:rPr lang="en-US" sz="2100" dirty="0">
                <a:latin typeface="Tahoma" panose="020B0604030504040204" pitchFamily="34" charset="0"/>
                <a:ea typeface="Tahoma" panose="020B0604030504040204" pitchFamily="34" charset="0"/>
                <a:cs typeface="Tahoma" panose="020B0604030504040204" pitchFamily="34" charset="0"/>
              </a:rPr>
              <a:t>Sunday, November 21, 2021, 6:00pm – 9:00pm</a:t>
            </a:r>
          </a:p>
          <a:p>
            <a:pPr algn="ctr"/>
            <a:r>
              <a:rPr lang="en-US" sz="2100" dirty="0">
                <a:latin typeface="Tahoma" panose="020B0604030504040204" pitchFamily="34" charset="0"/>
                <a:ea typeface="Tahoma" panose="020B0604030504040204" pitchFamily="34" charset="0"/>
                <a:cs typeface="Tahoma" panose="020B0604030504040204" pitchFamily="34" charset="0"/>
              </a:rPr>
              <a:t>TuRf Valley Resort &amp; Conference Center</a:t>
            </a:r>
          </a:p>
          <a:p>
            <a:pPr algn="ctr"/>
            <a:r>
              <a:rPr lang="en-US" sz="2100" dirty="0">
                <a:effectLst/>
                <a:latin typeface="Tahoma" panose="020B0604030504040204" pitchFamily="34" charset="0"/>
                <a:ea typeface="Tahoma" panose="020B0604030504040204" pitchFamily="34" charset="0"/>
                <a:cs typeface="Tahoma" panose="020B0604030504040204" pitchFamily="34" charset="0"/>
              </a:rPr>
              <a:t>2700 Turf Valley Rd, Ellicott City, MD 21042</a:t>
            </a:r>
            <a:endParaRPr lang="en-US" sz="2100" dirty="0">
              <a:latin typeface="Tahoma" panose="020B0604030504040204" pitchFamily="34" charset="0"/>
              <a:ea typeface="Tahoma" panose="020B0604030504040204" pitchFamily="34" charset="0"/>
              <a:cs typeface="Tahoma" panose="020B0604030504040204" pitchFamily="34" charset="0"/>
            </a:endParaRPr>
          </a:p>
        </p:txBody>
      </p:sp>
      <p:sp>
        <p:nvSpPr>
          <p:cNvPr id="6" name="Slide Number Placeholder 5">
            <a:extLst>
              <a:ext uri="{FF2B5EF4-FFF2-40B4-BE49-F238E27FC236}">
                <a16:creationId xmlns:a16="http://schemas.microsoft.com/office/drawing/2014/main" id="{6BA18819-234B-4658-8E2A-3445600937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7BB3911-B5B5-46C4-A9F5-1217DF3FA811}"/>
              </a:ext>
            </a:extLst>
          </p:cNvPr>
          <p:cNvPicPr>
            <a:picLocks noChangeAspect="1"/>
          </p:cNvPicPr>
          <p:nvPr/>
        </p:nvPicPr>
        <p:blipFill>
          <a:blip r:embed="rId4">
            <a:alphaModFix/>
          </a:blip>
          <a:stretch>
            <a:fillRect/>
          </a:stretch>
        </p:blipFill>
        <p:spPr>
          <a:xfrm>
            <a:off x="143933" y="2530264"/>
            <a:ext cx="2454908" cy="2464650"/>
          </a:xfrm>
          <a:prstGeom prst="rect">
            <a:avLst/>
          </a:prstGeom>
          <a:effectLst>
            <a:outerShdw blurRad="342900" dist="50800" dir="5400000" algn="ctr" rotWithShape="0">
              <a:srgbClr val="000000">
                <a:alpha val="46000"/>
              </a:srgbClr>
            </a:outerShdw>
          </a:effectLst>
        </p:spPr>
      </p:pic>
    </p:spTree>
    <p:extLst>
      <p:ext uri="{BB962C8B-B14F-4D97-AF65-F5344CB8AC3E}">
        <p14:creationId xmlns:p14="http://schemas.microsoft.com/office/powerpoint/2010/main" val="1714714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05937-6002-467B-9116-BDD760340531}"/>
              </a:ext>
            </a:extLst>
          </p:cNvPr>
          <p:cNvSpPr>
            <a:spLocks noGrp="1"/>
          </p:cNvSpPr>
          <p:nvPr>
            <p:ph type="title"/>
          </p:nvPr>
        </p:nvSpPr>
        <p:spPr>
          <a:xfrm>
            <a:off x="381000" y="1"/>
            <a:ext cx="11506200" cy="1072341"/>
          </a:xfrm>
        </p:spPr>
        <p:txBody>
          <a:bodyPr>
            <a:normAutofit/>
          </a:bodyPr>
          <a:lstStyle/>
          <a:p>
            <a:r>
              <a:rPr lang="en-US" sz="3600" b="1" dirty="0">
                <a:latin typeface="Tahoma" panose="020B0604030504040204" pitchFamily="34" charset="0"/>
                <a:ea typeface="Tahoma" panose="020B0604030504040204" pitchFamily="34" charset="0"/>
                <a:cs typeface="Tahoma" panose="020B0604030504040204" pitchFamily="34" charset="0"/>
              </a:rPr>
              <a:t>Questions and answers you need to know</a:t>
            </a:r>
          </a:p>
        </p:txBody>
      </p:sp>
      <p:sp>
        <p:nvSpPr>
          <p:cNvPr id="3" name="Content Placeholder 2">
            <a:extLst>
              <a:ext uri="{FF2B5EF4-FFF2-40B4-BE49-F238E27FC236}">
                <a16:creationId xmlns:a16="http://schemas.microsoft.com/office/drawing/2014/main" id="{8C800424-1568-4D4F-A0D0-D924BF17F905}"/>
              </a:ext>
            </a:extLst>
          </p:cNvPr>
          <p:cNvSpPr>
            <a:spLocks noGrp="1"/>
          </p:cNvSpPr>
          <p:nvPr>
            <p:ph idx="1"/>
          </p:nvPr>
        </p:nvSpPr>
        <p:spPr>
          <a:xfrm>
            <a:off x="380999" y="2718262"/>
            <a:ext cx="11506199" cy="3865417"/>
          </a:xfrm>
        </p:spPr>
        <p:txBody>
          <a:bodyPr>
            <a:normAutofit fontScale="55000" lnSpcReduction="20000"/>
          </a:bodyPr>
          <a:lstStyle/>
          <a:p>
            <a:r>
              <a:rPr lang="en-US" dirty="0"/>
              <a:t>Learn the facts first-hand from the Event Chairman on what this Legacy event represents.</a:t>
            </a:r>
          </a:p>
          <a:p>
            <a:r>
              <a:rPr lang="en-US" dirty="0"/>
              <a:t>Why is it so important for club officers to be familiar with the Legacy event facts?</a:t>
            </a:r>
          </a:p>
          <a:p>
            <a:r>
              <a:rPr lang="en-US" dirty="0"/>
              <a:t>Is the district putting out the hand “looking for a check” for this event? (</a:t>
            </a:r>
            <a:r>
              <a:rPr lang="en-US" sz="2200" b="1" dirty="0">
                <a:solidFill>
                  <a:srgbClr val="FF0000"/>
                </a:solidFill>
              </a:rPr>
              <a:t>No</a:t>
            </a:r>
            <a:r>
              <a:rPr lang="en-US" dirty="0"/>
              <a:t>)</a:t>
            </a:r>
          </a:p>
          <a:p>
            <a:r>
              <a:rPr lang="en-US" dirty="0"/>
              <a:t>How does the COVID-19 pandemic impact member consideration to participate?</a:t>
            </a:r>
          </a:p>
          <a:p>
            <a:r>
              <a:rPr lang="en-US" dirty="0"/>
              <a:t>Is participating in this legacy campaign required?</a:t>
            </a:r>
          </a:p>
          <a:p>
            <a:r>
              <a:rPr lang="en-US" dirty="0"/>
              <a:t>What is the time-line window to promote this event?</a:t>
            </a:r>
          </a:p>
          <a:p>
            <a:r>
              <a:rPr lang="en-US" dirty="0"/>
              <a:t>Who is eligible?</a:t>
            </a:r>
          </a:p>
          <a:p>
            <a:r>
              <a:rPr lang="en-US" dirty="0"/>
              <a:t>What does a “Pledge” mean?</a:t>
            </a:r>
          </a:p>
          <a:p>
            <a:r>
              <a:rPr lang="en-US" dirty="0"/>
              <a:t>What is the level of confidentiality?</a:t>
            </a:r>
          </a:p>
          <a:p>
            <a:r>
              <a:rPr lang="en-US" dirty="0"/>
              <a:t>How do we successfully promote this Legacy event?</a:t>
            </a:r>
          </a:p>
          <a:p>
            <a:r>
              <a:rPr lang="en-US" dirty="0"/>
              <a:t>What is the meaning and impact of this Legacy campaign?</a:t>
            </a:r>
          </a:p>
          <a:p>
            <a:r>
              <a:rPr lang="en-US" dirty="0"/>
              <a:t>Is there a goal?</a:t>
            </a:r>
          </a:p>
          <a:p>
            <a:r>
              <a:rPr lang="en-US" dirty="0"/>
              <a:t>What are helpful “talking points”?</a:t>
            </a:r>
          </a:p>
          <a:p>
            <a:r>
              <a:rPr lang="en-US" dirty="0"/>
              <a:t>Will we have a review of the Legacy Fund opportunities?</a:t>
            </a:r>
          </a:p>
          <a:p>
            <a:endParaRPr lang="en-US" dirty="0"/>
          </a:p>
        </p:txBody>
      </p:sp>
      <p:sp>
        <p:nvSpPr>
          <p:cNvPr id="4" name="Subtitle 3">
            <a:extLst>
              <a:ext uri="{FF2B5EF4-FFF2-40B4-BE49-F238E27FC236}">
                <a16:creationId xmlns:a16="http://schemas.microsoft.com/office/drawing/2014/main" id="{10825AA5-DADD-4D80-94B1-30C268BE7BA3}"/>
              </a:ext>
            </a:extLst>
          </p:cNvPr>
          <p:cNvSpPr>
            <a:spLocks noGrp="1"/>
          </p:cNvSpPr>
          <p:nvPr>
            <p:ph type="subTitle" idx="13"/>
          </p:nvPr>
        </p:nvSpPr>
        <p:spPr>
          <a:xfrm>
            <a:off x="380999" y="1695796"/>
            <a:ext cx="11506199" cy="723208"/>
          </a:xfrm>
        </p:spPr>
        <p:txBody>
          <a:bodyPr>
            <a:normAutofit fontScale="47500" lnSpcReduction="20000"/>
          </a:bodyPr>
          <a:lstStyle/>
          <a:p>
            <a:pPr algn="ctr"/>
            <a:r>
              <a:rPr lang="en-US" dirty="0">
                <a:latin typeface="Tahoma" panose="020B0604030504040204" pitchFamily="34" charset="0"/>
                <a:ea typeface="Tahoma" panose="020B0604030504040204" pitchFamily="34" charset="0"/>
                <a:cs typeface="Tahoma" panose="020B0604030504040204" pitchFamily="34" charset="0"/>
              </a:rPr>
              <a:t>Our district leadership’s understanding and support</a:t>
            </a:r>
          </a:p>
          <a:p>
            <a:pPr algn="ctr"/>
            <a:r>
              <a:rPr lang="en-US" dirty="0">
                <a:latin typeface="Tahoma" panose="020B0604030504040204" pitchFamily="34" charset="0"/>
                <a:ea typeface="Tahoma" panose="020B0604030504040204" pitchFamily="34" charset="0"/>
                <a:cs typeface="Tahoma" panose="020B0604030504040204" pitchFamily="34" charset="0"/>
              </a:rPr>
              <a:t>Will make the difference of success</a:t>
            </a:r>
          </a:p>
          <a:p>
            <a:pPr algn="ctr"/>
            <a:r>
              <a:rPr lang="en-US" dirty="0">
                <a:latin typeface="Tahoma" panose="020B0604030504040204" pitchFamily="34" charset="0"/>
                <a:ea typeface="Tahoma" panose="020B0604030504040204" pitchFamily="34" charset="0"/>
                <a:cs typeface="Tahoma" panose="020B0604030504040204" pitchFamily="34" charset="0"/>
              </a:rPr>
              <a:t>Those in need are the customer – Leadership is the driver - The club members deliver results</a:t>
            </a:r>
          </a:p>
          <a:p>
            <a:endParaRPr lang="en-US" dirty="0"/>
          </a:p>
        </p:txBody>
      </p:sp>
    </p:spTree>
    <p:extLst>
      <p:ext uri="{BB962C8B-B14F-4D97-AF65-F5344CB8AC3E}">
        <p14:creationId xmlns:p14="http://schemas.microsoft.com/office/powerpoint/2010/main" val="546662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134100" y="2039816"/>
            <a:ext cx="5292969" cy="328592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ts val="0"/>
              </a:spcBef>
              <a:spcAft>
                <a:spcPts val="1200"/>
              </a:spcAft>
              <a:buClrTx/>
              <a:buSzTx/>
              <a:buFont typeface="Arial"/>
              <a:buNone/>
              <a:tabLst/>
              <a:defRPr/>
            </a:pPr>
            <a:endParaRPr kumimoji="0" lang="en-US" sz="2800" b="0" i="0" u="none" strike="noStrike" kern="1200" cap="none" spc="0" normalizeH="0" baseline="0" noProof="0" dirty="0">
              <a:ln>
                <a:noFill/>
              </a:ln>
              <a:solidFill>
                <a:srgbClr val="958D85"/>
              </a:solidFill>
              <a:effectLst/>
              <a:uLnTx/>
              <a:uFillTx/>
              <a:latin typeface="Georgia"/>
              <a:ea typeface="+mn-ea"/>
              <a:cs typeface="Georgia"/>
            </a:endParaRPr>
          </a:p>
        </p:txBody>
      </p:sp>
      <p:sp>
        <p:nvSpPr>
          <p:cNvPr id="2" name="Title 1"/>
          <p:cNvSpPr>
            <a:spLocks noGrp="1"/>
          </p:cNvSpPr>
          <p:nvPr>
            <p:ph type="title"/>
          </p:nvPr>
        </p:nvSpPr>
        <p:spPr>
          <a:xfrm>
            <a:off x="380999" y="232796"/>
            <a:ext cx="11506200" cy="1074894"/>
          </a:xfrm>
        </p:spPr>
        <p:txBody>
          <a:bodyPr>
            <a:normAutofit/>
          </a:bodyPr>
          <a:lstStyle/>
          <a:p>
            <a:pPr algn="ctr"/>
            <a:r>
              <a:rPr lang="en-US" sz="4000" b="1" dirty="0">
                <a:latin typeface="Tahoma" panose="020B0604030504040204" pitchFamily="34" charset="0"/>
                <a:ea typeface="Tahoma" panose="020B0604030504040204" pitchFamily="34" charset="0"/>
                <a:cs typeface="Tahoma" panose="020B0604030504040204" pitchFamily="34" charset="0"/>
              </a:rPr>
              <a:t>Why is the TRF such a big deal</a:t>
            </a:r>
            <a:br>
              <a:rPr lang="en-US" sz="40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We are the best stewards of your Money</a:t>
            </a:r>
          </a:p>
        </p:txBody>
      </p:sp>
      <p:sp>
        <p:nvSpPr>
          <p:cNvPr id="8" name="Content Placeholder 7">
            <a:extLst>
              <a:ext uri="{FF2B5EF4-FFF2-40B4-BE49-F238E27FC236}">
                <a16:creationId xmlns:a16="http://schemas.microsoft.com/office/drawing/2014/main" id="{F5F74D54-3826-4FCB-8C80-761783F8F7B6}"/>
              </a:ext>
            </a:extLst>
          </p:cNvPr>
          <p:cNvSpPr>
            <a:spLocks noGrp="1"/>
          </p:cNvSpPr>
          <p:nvPr>
            <p:ph idx="1"/>
          </p:nvPr>
        </p:nvSpPr>
        <p:spPr>
          <a:xfrm>
            <a:off x="380999" y="2411410"/>
            <a:ext cx="11506199" cy="4446589"/>
          </a:xfrm>
        </p:spPr>
        <p:txBody>
          <a:bodyPr>
            <a:normAutofit fontScale="85000" lnSpcReduction="10000"/>
          </a:bodyPr>
          <a:lstStyle/>
          <a:p>
            <a:r>
              <a:rPr lang="en-US" altLang="en-US" dirty="0">
                <a:latin typeface="Arial" panose="020B0604020202020204" pitchFamily="34" charset="0"/>
                <a:ea typeface="ＭＳ Ｐゴシック" panose="020B0600070205080204" pitchFamily="34" charset="-128"/>
                <a:cs typeface="ヒラギノ角ゴ Pro W3" charset="0"/>
              </a:rPr>
              <a:t>As a global organization, we are efficient with over </a:t>
            </a:r>
            <a:r>
              <a:rPr lang="en-US" altLang="en-US" sz="4000" b="1" dirty="0">
                <a:latin typeface="Arial" panose="020B0604020202020204" pitchFamily="34" charset="0"/>
                <a:ea typeface="ＭＳ Ｐゴシック" panose="020B0600070205080204" pitchFamily="34" charset="-128"/>
                <a:cs typeface="ヒラギノ角ゴ Pro W3" charset="0"/>
              </a:rPr>
              <a:t>92%</a:t>
            </a:r>
            <a:r>
              <a:rPr lang="en-US" altLang="en-US" dirty="0">
                <a:latin typeface="Arial" panose="020B0604020202020204" pitchFamily="34" charset="0"/>
                <a:ea typeface="ＭＳ Ｐゴシック" panose="020B0600070205080204" pitchFamily="34" charset="-128"/>
                <a:cs typeface="ヒラギノ角ゴ Pro W3" charset="0"/>
              </a:rPr>
              <a:t> of the funds raised going to programs.  This efficiency contributes to significant recognition from independent evaluators. </a:t>
            </a:r>
            <a:r>
              <a:rPr lang="en-US" altLang="en-US" u="sng" dirty="0">
                <a:latin typeface="Arial" panose="020B0604020202020204" pitchFamily="34" charset="0"/>
                <a:ea typeface="ＭＳ Ｐゴシック" panose="020B0600070205080204" pitchFamily="34" charset="-128"/>
                <a:cs typeface="ヒラギノ角ゴ Pro W3" charset="0"/>
                <a:hlinkClick r:id="rId3"/>
              </a:rPr>
              <a:t>TRF has received yet another four-star rating from Charity Navigator</a:t>
            </a:r>
            <a:r>
              <a:rPr lang="en-US" altLang="en-US" dirty="0">
                <a:latin typeface="Arial" panose="020B0604020202020204" pitchFamily="34" charset="0"/>
                <a:ea typeface="ＭＳ Ｐゴシック" panose="020B0600070205080204" pitchFamily="34" charset="-128"/>
                <a:cs typeface="ヒラギノ角ゴ Pro W3" charset="0"/>
              </a:rPr>
              <a:t>, America’s largest independent charity evaluator. This is the thirteenth consecutive year that TRF has received a four-star rating. </a:t>
            </a:r>
          </a:p>
          <a:p>
            <a:r>
              <a:rPr lang="en-US" altLang="en-US" dirty="0">
                <a:latin typeface="Arial" panose="020B0604020202020204" pitchFamily="34" charset="0"/>
                <a:ea typeface="ＭＳ Ｐゴシック" panose="020B0600070205080204" pitchFamily="34" charset="-128"/>
                <a:cs typeface="ヒラギノ角ゴ Pro W3" charset="0"/>
              </a:rPr>
              <a:t>Only </a:t>
            </a:r>
            <a:r>
              <a:rPr lang="en-US" altLang="en-US" sz="4000" b="1" dirty="0">
                <a:latin typeface="Arial" panose="020B0604020202020204" pitchFamily="34" charset="0"/>
                <a:ea typeface="ＭＳ Ｐゴシック" panose="020B0600070205080204" pitchFamily="34" charset="-128"/>
                <a:cs typeface="ヒラギノ角ゴ Pro W3" charset="0"/>
              </a:rPr>
              <a:t>1%</a:t>
            </a:r>
            <a:r>
              <a:rPr lang="en-US" altLang="en-US" dirty="0">
                <a:latin typeface="Arial" panose="020B0604020202020204" pitchFamily="34" charset="0"/>
                <a:ea typeface="ＭＳ Ｐゴシック" panose="020B0600070205080204" pitchFamily="34" charset="-128"/>
                <a:cs typeface="ヒラギノ角ゴ Pro W3" charset="0"/>
              </a:rPr>
              <a:t> of the charities they evaluate have received at least ten consecutive four-star evaluations. </a:t>
            </a:r>
          </a:p>
          <a:p>
            <a:r>
              <a:rPr lang="en-US" altLang="en-US" dirty="0">
                <a:latin typeface="Arial" panose="020B0604020202020204" pitchFamily="34" charset="0"/>
                <a:ea typeface="ＭＳ Ｐゴシック" panose="020B0600070205080204" pitchFamily="34" charset="-128"/>
                <a:cs typeface="ヒラギノ角ゴ Pro W3" charset="0"/>
              </a:rPr>
              <a:t>Charity Navigator rates over</a:t>
            </a:r>
            <a:r>
              <a:rPr lang="en-US" altLang="en-US" baseline="0" dirty="0">
                <a:latin typeface="Arial" panose="020B0604020202020204" pitchFamily="34" charset="0"/>
                <a:ea typeface="ＭＳ Ｐゴシック" panose="020B0600070205080204" pitchFamily="34" charset="-128"/>
                <a:cs typeface="ヒラギノ角ゴ Pro W3" charset="0"/>
              </a:rPr>
              <a:t> </a:t>
            </a:r>
            <a:r>
              <a:rPr lang="en-US" altLang="en-US" sz="4000" b="1" dirty="0">
                <a:latin typeface="Arial" panose="020B0604020202020204" pitchFamily="34" charset="0"/>
                <a:ea typeface="ＭＳ Ｐゴシック" panose="020B0600070205080204" pitchFamily="34" charset="-128"/>
                <a:cs typeface="ヒラギノ角ゴ Pro W3" charset="0"/>
              </a:rPr>
              <a:t>9000</a:t>
            </a:r>
            <a:r>
              <a:rPr lang="en-US" altLang="en-US" baseline="0" dirty="0">
                <a:latin typeface="Arial" panose="020B0604020202020204" pitchFamily="34" charset="0"/>
                <a:ea typeface="ＭＳ Ｐゴシック" panose="020B0600070205080204" pitchFamily="34" charset="-128"/>
                <a:cs typeface="ヒラギノ角ゴ Pro W3" charset="0"/>
              </a:rPr>
              <a:t> charities and </a:t>
            </a:r>
            <a:r>
              <a:rPr lang="en-US" altLang="en-US" sz="4000" b="1" dirty="0">
                <a:latin typeface="Arial" panose="020B0604020202020204" pitchFamily="34" charset="0"/>
                <a:ea typeface="ＭＳ Ｐゴシック" panose="020B0600070205080204" pitchFamily="34" charset="-128"/>
                <a:cs typeface="ヒラギノ角ゴ Pro W3" charset="0"/>
              </a:rPr>
              <a:t>only about 60 receive 4 stars</a:t>
            </a:r>
            <a:r>
              <a:rPr lang="en-US" altLang="en-US" baseline="0" dirty="0">
                <a:latin typeface="Arial" panose="020B0604020202020204" pitchFamily="34" charset="0"/>
                <a:ea typeface="ＭＳ Ｐゴシック" panose="020B0600070205080204" pitchFamily="34" charset="-128"/>
                <a:cs typeface="ヒラギノ角ゴ Pro W3" charset="0"/>
              </a:rPr>
              <a:t>.  </a:t>
            </a:r>
          </a:p>
          <a:p>
            <a:r>
              <a:rPr lang="en-US" altLang="en-US" baseline="0" dirty="0">
                <a:latin typeface="Arial" panose="020B0604020202020204" pitchFamily="34" charset="0"/>
                <a:ea typeface="ＭＳ Ｐゴシック" panose="020B0600070205080204" pitchFamily="34" charset="-128"/>
                <a:cs typeface="ヒラギノ角ゴ Pro W3" charset="0"/>
              </a:rPr>
              <a:t>How many charities are in the US?  </a:t>
            </a:r>
            <a:r>
              <a:rPr lang="en-US" altLang="en-US" sz="4000" b="1" dirty="0">
                <a:latin typeface="Arial" panose="020B0604020202020204" pitchFamily="34" charset="0"/>
                <a:ea typeface="ＭＳ Ｐゴシック" panose="020B0600070205080204" pitchFamily="34" charset="-128"/>
                <a:cs typeface="ヒラギノ角ゴ Pro W3" charset="0"/>
              </a:rPr>
              <a:t>Over a million</a:t>
            </a:r>
            <a:r>
              <a:rPr lang="en-US" altLang="en-US" baseline="0" dirty="0">
                <a:latin typeface="Arial" panose="020B0604020202020204" pitchFamily="34" charset="0"/>
                <a:ea typeface="ＭＳ Ｐゴシック" panose="020B0600070205080204" pitchFamily="34" charset="-128"/>
                <a:cs typeface="ヒラギノ角ゴ Pro W3" charset="0"/>
              </a:rPr>
              <a:t>. </a:t>
            </a:r>
            <a:r>
              <a:rPr lang="en-US" altLang="en-US" dirty="0">
                <a:latin typeface="Arial" panose="020B0604020202020204" pitchFamily="34" charset="0"/>
                <a:ea typeface="ＭＳ Ｐゴシック" panose="020B0600070205080204" pitchFamily="34" charset="-128"/>
                <a:cs typeface="ヒラギノ角ゴ Pro W3" charset="0"/>
              </a:rPr>
              <a:t>TRF is also </a:t>
            </a:r>
            <a:r>
              <a:rPr lang="en-US" altLang="en-US" sz="4400" b="1" dirty="0">
                <a:latin typeface="Arial" panose="020B0604020202020204" pitchFamily="34" charset="0"/>
                <a:ea typeface="ＭＳ Ｐゴシック" panose="020B0600070205080204" pitchFamily="34" charset="-128"/>
                <a:cs typeface="ヒラギノ角ゴ Pro W3" charset="0"/>
              </a:rPr>
              <a:t>#1</a:t>
            </a:r>
            <a:r>
              <a:rPr lang="en-US" altLang="en-US" dirty="0">
                <a:latin typeface="Arial" panose="020B0604020202020204" pitchFamily="34" charset="0"/>
                <a:ea typeface="ＭＳ Ｐゴシック" panose="020B0600070205080204" pitchFamily="34" charset="-128"/>
                <a:cs typeface="ヒラギノ角ゴ Pro W3" charset="0"/>
              </a:rPr>
              <a:t> of the listed charities on</a:t>
            </a:r>
            <a:r>
              <a:rPr lang="en-US" altLang="en-US" baseline="0" dirty="0">
                <a:latin typeface="Arial" panose="020B0604020202020204" pitchFamily="34" charset="0"/>
                <a:ea typeface="ＭＳ Ｐゴシック" panose="020B0600070205080204" pitchFamily="34" charset="-128"/>
                <a:cs typeface="ヒラギノ角ゴ Pro W3" charset="0"/>
              </a:rPr>
              <a:t> GuideStar</a:t>
            </a:r>
            <a:r>
              <a:rPr lang="en-US" altLang="en-US" dirty="0">
                <a:latin typeface="Arial" panose="020B0604020202020204" pitchFamily="34" charset="0"/>
                <a:ea typeface="ＭＳ Ｐゴシック" panose="020B0600070205080204" pitchFamily="34" charset="-128"/>
                <a:cs typeface="ヒラギノ角ゴ Pro W3" charset="0"/>
              </a:rPr>
              <a:t> website as one of the </a:t>
            </a:r>
            <a:r>
              <a:rPr lang="en-US" altLang="en-US" u="sng" dirty="0">
                <a:latin typeface="Arial" panose="020B0604020202020204" pitchFamily="34" charset="0"/>
                <a:ea typeface="ＭＳ Ｐゴシック" panose="020B0600070205080204" pitchFamily="34" charset="-128"/>
                <a:cs typeface="ヒラギノ角ゴ Pro W3" charset="0"/>
                <a:hlinkClick r:id="rId4"/>
              </a:rPr>
              <a:t>ten best charities that everyone’s heard of</a:t>
            </a:r>
            <a:r>
              <a:rPr lang="en-US" altLang="en-US" dirty="0">
                <a:latin typeface="Arial" panose="020B0604020202020204" pitchFamily="34" charset="0"/>
                <a:ea typeface="ＭＳ Ｐゴシック" panose="020B0600070205080204" pitchFamily="34" charset="-128"/>
                <a:cs typeface="ヒラギノ角ゴ Pro W3" charset="0"/>
              </a:rPr>
              <a:t>.  </a:t>
            </a:r>
          </a:p>
          <a:p>
            <a:r>
              <a:rPr lang="en-US" altLang="en-US" dirty="0">
                <a:latin typeface="Arial" panose="020B0604020202020204" pitchFamily="34" charset="0"/>
                <a:ea typeface="ＭＳ Ｐゴシック" panose="020B0600070205080204" pitchFamily="34" charset="-128"/>
                <a:cs typeface="ヒラギノ角ゴ Pro W3" charset="0"/>
              </a:rPr>
              <a:t>Last year we also received: An A+ rating from the American Institute of Philanthropy; We are named “World’s Outstanding Foundation” by the Association of Fundraising Professionals</a:t>
            </a:r>
            <a:endParaRPr lang="en-US" dirty="0"/>
          </a:p>
        </p:txBody>
      </p:sp>
      <p:sp>
        <p:nvSpPr>
          <p:cNvPr id="9" name="Subtitle 8">
            <a:extLst>
              <a:ext uri="{FF2B5EF4-FFF2-40B4-BE49-F238E27FC236}">
                <a16:creationId xmlns:a16="http://schemas.microsoft.com/office/drawing/2014/main" id="{310F9F00-E718-4D2C-A7C6-FA2F4CE4957A}"/>
              </a:ext>
            </a:extLst>
          </p:cNvPr>
          <p:cNvSpPr>
            <a:spLocks noGrp="1"/>
          </p:cNvSpPr>
          <p:nvPr>
            <p:ph type="subTitle" idx="13"/>
          </p:nvPr>
        </p:nvSpPr>
        <p:spPr/>
        <p:txBody>
          <a:bodyPr>
            <a:normAutofit fontScale="70000" lnSpcReduction="20000"/>
          </a:bodyPr>
          <a:lstStyle/>
          <a:p>
            <a:pPr algn="ctr"/>
            <a:r>
              <a:rPr lang="en-US" dirty="0">
                <a:latin typeface="Tahoma" panose="020B0604030504040204" pitchFamily="34" charset="0"/>
                <a:ea typeface="Tahoma" panose="020B0604030504040204" pitchFamily="34" charset="0"/>
                <a:cs typeface="Tahoma" panose="020B0604030504040204" pitchFamily="34" charset="0"/>
              </a:rPr>
              <a:t>TRF is an award winning Global organization </a:t>
            </a:r>
          </a:p>
          <a:p>
            <a:pPr algn="ctr"/>
            <a:r>
              <a:rPr lang="en-US" dirty="0">
                <a:latin typeface="Tahoma" panose="020B0604030504040204" pitchFamily="34" charset="0"/>
                <a:ea typeface="Tahoma" panose="020B0604030504040204" pitchFamily="34" charset="0"/>
                <a:cs typeface="Tahoma" panose="020B0604030504040204" pitchFamily="34" charset="0"/>
              </a:rPr>
              <a:t>by how we steward our money</a:t>
            </a:r>
          </a:p>
        </p:txBody>
      </p:sp>
      <p:sp>
        <p:nvSpPr>
          <p:cNvPr id="6" name="Rectangle 3"/>
          <p:cNvSpPr>
            <a:spLocks noChangeArrowheads="1"/>
          </p:cNvSpPr>
          <p:nvPr/>
        </p:nvSpPr>
        <p:spPr bwMode="auto">
          <a:xfrm>
            <a:off x="6025342" y="1857907"/>
            <a:ext cx="396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buClr>
                <a:schemeClr val="hlink"/>
              </a:buClr>
              <a:buSzPct val="90000"/>
              <a:buFont typeface="Wingdings" pitchFamily="2" charset="2"/>
              <a:buNone/>
              <a:defRPr/>
            </a:pPr>
            <a:endParaRPr lang="en-US" sz="1800" b="1" dirty="0">
              <a:solidFill>
                <a:schemeClr val="accent5">
                  <a:lumMod val="75000"/>
                </a:schemeClr>
              </a:solidFill>
              <a:latin typeface="Georgia" panose="02040502050405020303" pitchFamily="18" charset="0"/>
            </a:endParaRPr>
          </a:p>
          <a:p>
            <a:pPr marL="342900" indent="-342900" algn="ctr">
              <a:spcBef>
                <a:spcPct val="20000"/>
              </a:spcBef>
              <a:buClr>
                <a:schemeClr val="hlink"/>
              </a:buClr>
              <a:buSzPct val="90000"/>
              <a:buFont typeface="Wingdings" pitchFamily="2" charset="2"/>
              <a:buNone/>
              <a:defRPr/>
            </a:pPr>
            <a:endParaRPr lang="en-US" sz="1800" b="1" dirty="0">
              <a:solidFill>
                <a:schemeClr val="accent5">
                  <a:lumMod val="75000"/>
                </a:schemeClr>
              </a:solidFill>
              <a:latin typeface="Georgia" panose="02040502050405020303" pitchFamily="18" charset="0"/>
            </a:endParaRPr>
          </a:p>
          <a:p>
            <a:pPr marL="342900" indent="-342900" algn="ctr">
              <a:spcBef>
                <a:spcPct val="20000"/>
              </a:spcBef>
              <a:buClr>
                <a:schemeClr val="hlink"/>
              </a:buClr>
              <a:buSzPct val="90000"/>
              <a:buFont typeface="Wingdings" pitchFamily="2" charset="2"/>
              <a:buNone/>
              <a:defRPr/>
            </a:pPr>
            <a:endParaRPr lang="en-US" sz="1800" b="1" dirty="0">
              <a:solidFill>
                <a:schemeClr val="accent5">
                  <a:lumMod val="75000"/>
                </a:schemeClr>
              </a:solidFill>
              <a:latin typeface="Georgia" panose="02040502050405020303" pitchFamily="18" charset="0"/>
            </a:endParaRPr>
          </a:p>
        </p:txBody>
      </p:sp>
    </p:spTree>
    <p:extLst>
      <p:ext uri="{BB962C8B-B14F-4D97-AF65-F5344CB8AC3E}">
        <p14:creationId xmlns:p14="http://schemas.microsoft.com/office/powerpoint/2010/main" val="2858336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562391B0-9CD9-40EB-9236-7513CFBFA8AB}"/>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l="377" r="377"/>
          <a:stretch/>
        </p:blipFill>
        <p:spPr/>
      </p:pic>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p:txBody>
          <a:bodyPr/>
          <a:lstStyle/>
          <a:p>
            <a:r>
              <a:rPr lang="en-US" dirty="0"/>
              <a:t>subhead</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141316" y="2921955"/>
            <a:ext cx="2722654" cy="3936046"/>
          </a:xfrm>
        </p:spPr>
        <p:txBody>
          <a:bodyPr>
            <a:normAutofit fontScale="47500" lnSpcReduction="20000"/>
          </a:bodyPr>
          <a:lstStyle/>
          <a:p>
            <a:pPr>
              <a:spcBef>
                <a:spcPct val="20000"/>
              </a:spcBef>
              <a:buClr>
                <a:srgbClr val="01B4E7"/>
              </a:buClr>
              <a:buSzPct val="120000"/>
            </a:pPr>
            <a:endParaRPr lang="en-US" altLang="en-US" sz="4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spcBef>
                <a:spcPct val="20000"/>
              </a:spcBef>
              <a:buClr>
                <a:srgbClr val="01B4E7"/>
              </a:buClr>
              <a:buSzPct val="120000"/>
            </a:pPr>
            <a:r>
              <a:rPr lang="en-US" altLang="en-US" sz="4200" b="1" dirty="0">
                <a:latin typeface="Tahoma" panose="020B0604030504040204" pitchFamily="34" charset="0"/>
                <a:ea typeface="Tahoma" panose="020B0604030504040204" pitchFamily="34" charset="0"/>
                <a:cs typeface="Tahoma" panose="020B0604030504040204" pitchFamily="34" charset="0"/>
              </a:rPr>
              <a:t>TRF </a:t>
            </a:r>
            <a:r>
              <a:rPr lang="en-US" altLang="en-US" sz="4200" b="1" dirty="0">
                <a:solidFill>
                  <a:schemeClr val="bg1"/>
                </a:solidFill>
                <a:latin typeface="Tahoma" panose="020B0604030504040204" pitchFamily="34" charset="0"/>
                <a:ea typeface="Tahoma" panose="020B0604030504040204" pitchFamily="34" charset="0"/>
                <a:cs typeface="Tahoma" panose="020B0604030504040204" pitchFamily="34" charset="0"/>
              </a:rPr>
              <a:t>Ambassador one-on-ones</a:t>
            </a:r>
          </a:p>
          <a:p>
            <a:pPr lvl="1" algn="l">
              <a:spcBef>
                <a:spcPct val="20000"/>
              </a:spcBef>
              <a:buClr>
                <a:srgbClr val="01B4E7"/>
              </a:buClr>
              <a:buSzPct val="120000"/>
            </a:pPr>
            <a:endParaRPr lang="en-US" altLang="en-US" sz="4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spcBef>
                <a:spcPct val="20000"/>
              </a:spcBef>
              <a:buClr>
                <a:srgbClr val="01B4E7"/>
              </a:buClr>
              <a:buSzPct val="120000"/>
            </a:pPr>
            <a:r>
              <a:rPr lang="en-US" altLang="en-US" sz="4200" b="1" dirty="0">
                <a:solidFill>
                  <a:schemeClr val="bg1"/>
                </a:solidFill>
                <a:latin typeface="Tahoma" panose="020B0604030504040204" pitchFamily="34" charset="0"/>
                <a:ea typeface="Tahoma" panose="020B0604030504040204" pitchFamily="34" charset="0"/>
                <a:cs typeface="Tahoma" panose="020B0604030504040204" pitchFamily="34" charset="0"/>
              </a:rPr>
              <a:t>Introduction Trainings x 3</a:t>
            </a:r>
          </a:p>
          <a:p>
            <a:pPr lvl="1" algn="l">
              <a:spcBef>
                <a:spcPct val="20000"/>
              </a:spcBef>
              <a:buClr>
                <a:srgbClr val="01B4E7"/>
              </a:buClr>
              <a:buSzPct val="120000"/>
            </a:pPr>
            <a:endParaRPr lang="en-US" altLang="en-US" sz="4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spcBef>
                <a:spcPct val="20000"/>
              </a:spcBef>
              <a:buClr>
                <a:srgbClr val="01B4E7"/>
              </a:buClr>
              <a:buSzPct val="120000"/>
            </a:pPr>
            <a:r>
              <a:rPr lang="en-US" altLang="en-US" sz="4200" b="1" dirty="0">
                <a:solidFill>
                  <a:schemeClr val="bg1"/>
                </a:solidFill>
                <a:latin typeface="Tahoma" panose="020B0604030504040204" pitchFamily="34" charset="0"/>
                <a:ea typeface="Tahoma" panose="020B0604030504040204" pitchFamily="34" charset="0"/>
                <a:cs typeface="Tahoma" panose="020B0604030504040204" pitchFamily="34" charset="0"/>
              </a:rPr>
              <a:t>Event Flyer</a:t>
            </a:r>
          </a:p>
          <a:p>
            <a:pPr lvl="1" algn="l">
              <a:spcBef>
                <a:spcPct val="20000"/>
              </a:spcBef>
              <a:buClr>
                <a:srgbClr val="01B4E7"/>
              </a:buClr>
              <a:buSzPct val="120000"/>
            </a:pPr>
            <a:endParaRPr lang="en-US" altLang="en-US" sz="4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spcBef>
                <a:spcPct val="20000"/>
              </a:spcBef>
              <a:buClr>
                <a:srgbClr val="01B4E7"/>
              </a:buClr>
              <a:buSzPct val="120000"/>
            </a:pPr>
            <a:r>
              <a:rPr lang="en-US" altLang="en-US" sz="4200" b="1" dirty="0">
                <a:solidFill>
                  <a:schemeClr val="bg1"/>
                </a:solidFill>
                <a:latin typeface="Tahoma" panose="020B0604030504040204" pitchFamily="34" charset="0"/>
                <a:ea typeface="Tahoma" panose="020B0604030504040204" pitchFamily="34" charset="0"/>
                <a:cs typeface="Tahoma" panose="020B0604030504040204" pitchFamily="34" charset="0"/>
              </a:rPr>
              <a:t>Zoom – Ambassadors, DELT, AG, P, PE, Club TRF, COG, Exec. Secretary, Treasurer, Grants Committee</a:t>
            </a:r>
            <a:endParaRPr lang="en-US" sz="4200" dirty="0">
              <a:latin typeface="Tahoma" panose="020B0604030504040204" pitchFamily="34" charset="0"/>
              <a:ea typeface="Tahoma" panose="020B0604030504040204" pitchFamily="34" charset="0"/>
              <a:cs typeface="Tahoma" panose="020B0604030504040204" pitchFamily="34" charset="0"/>
            </a:endParaRPr>
          </a:p>
        </p:txBody>
      </p:sp>
      <p:sp>
        <p:nvSpPr>
          <p:cNvPr id="18" name="Slide Number Placeholder 17">
            <a:extLst>
              <a:ext uri="{FF2B5EF4-FFF2-40B4-BE49-F238E27FC236}">
                <a16:creationId xmlns:a16="http://schemas.microsoft.com/office/drawing/2014/main" id="{2FE50637-E003-4339-80E5-B30EC06F6B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141316" y="271841"/>
            <a:ext cx="5835535" cy="1877437"/>
          </a:xfrm>
          <a:prstGeom prst="rect">
            <a:avLst/>
          </a:prstGeom>
          <a:noFill/>
        </p:spPr>
        <p:txBody>
          <a:bodyPr wrap="square" rtlCol="0">
            <a:spAutoFit/>
          </a:bodyPr>
          <a:lstStyle/>
          <a:p>
            <a:pPr algn="ctr"/>
            <a:r>
              <a:rPr lang="en-US" sz="3600" b="1" dirty="0">
                <a:solidFill>
                  <a:schemeClr val="bg1"/>
                </a:solidFill>
                <a:latin typeface="Arial Narrow" panose="020B0606020202030204" pitchFamily="34" charset="0"/>
              </a:rPr>
              <a:t>Time Line for Launch</a:t>
            </a:r>
          </a:p>
          <a:p>
            <a:pPr algn="ctr"/>
            <a:r>
              <a:rPr lang="en-US" sz="2000" dirty="0">
                <a:latin typeface="Tahoma" panose="020B0604030504040204" pitchFamily="34" charset="0"/>
                <a:ea typeface="Tahoma" panose="020B0604030504040204" pitchFamily="34" charset="0"/>
                <a:cs typeface="Tahoma" panose="020B0604030504040204" pitchFamily="34" charset="0"/>
              </a:rPr>
              <a:t>“May our happiness increase with our usefulness. What Rotary will be one hundred years hence, none living can imagine.” – Paul Harris, Founder</a:t>
            </a:r>
          </a:p>
          <a:p>
            <a:pPr algn="ctr"/>
            <a:endParaRPr lang="en-US" sz="2000" dirty="0">
              <a:solidFill>
                <a:schemeClr val="bg1"/>
              </a:solidFill>
              <a:latin typeface="Arial Narrow" panose="020B0606020202030204" pitchFamily="34" charset="0"/>
            </a:endParaRPr>
          </a:p>
        </p:txBody>
      </p:sp>
      <p:sp>
        <p:nvSpPr>
          <p:cNvPr id="5" name="TextBox 4"/>
          <p:cNvSpPr txBox="1"/>
          <p:nvPr/>
        </p:nvSpPr>
        <p:spPr>
          <a:xfrm>
            <a:off x="141316" y="2240621"/>
            <a:ext cx="2722654" cy="523220"/>
          </a:xfrm>
          <a:prstGeom prst="rect">
            <a:avLst/>
          </a:prstGeom>
          <a:noFill/>
          <a:ln w="41275">
            <a:solidFill>
              <a:schemeClr val="accent1"/>
            </a:solidFill>
          </a:ln>
        </p:spPr>
        <p:txBody>
          <a:bodyPr wrap="square" rtlCol="0">
            <a:spAutoFit/>
          </a:bodyPr>
          <a:lstStyle/>
          <a:p>
            <a:pPr algn="ctr"/>
            <a:r>
              <a:rPr lang="en-US" sz="2800" dirty="0">
                <a:solidFill>
                  <a:schemeClr val="bg1"/>
                </a:solidFill>
                <a:latin typeface="Arial Narrow" panose="020B0606020202030204" pitchFamily="34" charset="0"/>
              </a:rPr>
              <a:t>DRFC Team </a:t>
            </a:r>
          </a:p>
        </p:txBody>
      </p:sp>
      <p:sp>
        <p:nvSpPr>
          <p:cNvPr id="11" name="TextBox 10"/>
          <p:cNvSpPr txBox="1"/>
          <p:nvPr/>
        </p:nvSpPr>
        <p:spPr>
          <a:xfrm>
            <a:off x="3189131" y="2240621"/>
            <a:ext cx="2662084" cy="523220"/>
          </a:xfrm>
          <a:prstGeom prst="rect">
            <a:avLst/>
          </a:prstGeom>
          <a:noFill/>
          <a:ln w="34925">
            <a:solidFill>
              <a:schemeClr val="accent1"/>
            </a:solidFill>
          </a:ln>
        </p:spPr>
        <p:txBody>
          <a:bodyPr wrap="square" rtlCol="0">
            <a:spAutoFit/>
          </a:bodyPr>
          <a:lstStyle/>
          <a:p>
            <a:r>
              <a:rPr lang="en-US" sz="2800" dirty="0">
                <a:solidFill>
                  <a:schemeClr val="bg1"/>
                </a:solidFill>
                <a:latin typeface="Arial Narrow" panose="020B0606020202030204" pitchFamily="34" charset="0"/>
              </a:rPr>
              <a:t>Ambassador Team </a:t>
            </a:r>
          </a:p>
        </p:txBody>
      </p:sp>
      <p:sp>
        <p:nvSpPr>
          <p:cNvPr id="12" name="Text Placeholder 25">
            <a:extLst>
              <a:ext uri="{FF2B5EF4-FFF2-40B4-BE49-F238E27FC236}">
                <a16:creationId xmlns:a16="http://schemas.microsoft.com/office/drawing/2014/main" id="{A6C75375-C8EB-4734-93C9-E33AFCA93406}"/>
              </a:ext>
            </a:extLst>
          </p:cNvPr>
          <p:cNvSpPr>
            <a:spLocks noGrp="1"/>
          </p:cNvSpPr>
          <p:nvPr>
            <p:ph type="body" sz="quarter" idx="12"/>
          </p:nvPr>
        </p:nvSpPr>
        <p:spPr>
          <a:xfrm>
            <a:off x="3189131" y="3206338"/>
            <a:ext cx="2662084" cy="3379823"/>
          </a:xfrm>
        </p:spPr>
        <p:txBody>
          <a:bodyPr>
            <a:normAutofit lnSpcReduction="10000"/>
          </a:bodyPr>
          <a:lstStyle/>
          <a:p>
            <a:pPr lvl="1">
              <a:buClr>
                <a:srgbClr val="00B0F0"/>
              </a:buClr>
            </a:pP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Present to Club BOD</a:t>
            </a:r>
          </a:p>
          <a:p>
            <a:pPr lvl="1">
              <a:buClr>
                <a:srgbClr val="00B0F0"/>
              </a:buClr>
            </a:pPr>
            <a:endParaRPr lang="en-US"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lvl="1">
              <a:buClr>
                <a:srgbClr val="00B0F0"/>
              </a:buClr>
            </a:pP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Club Notification</a:t>
            </a:r>
          </a:p>
          <a:p>
            <a:pPr lvl="1">
              <a:buClr>
                <a:srgbClr val="00B0F0"/>
              </a:buClr>
            </a:pPr>
            <a:endParaRPr lang="en-US"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lvl="1">
              <a:buClr>
                <a:srgbClr val="00B0F0"/>
              </a:buClr>
            </a:pP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Club Presentation</a:t>
            </a:r>
          </a:p>
          <a:p>
            <a:pPr lvl="1">
              <a:buClr>
                <a:srgbClr val="00B0F0"/>
              </a:buClr>
            </a:pPr>
            <a:endParaRPr lang="en-US"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lvl="1">
              <a:buClr>
                <a:srgbClr val="00B0F0"/>
              </a:buClr>
            </a:pP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Fireside Presentation</a:t>
            </a:r>
          </a:p>
          <a:p>
            <a:pPr lvl="1">
              <a:buClr>
                <a:srgbClr val="00B0F0"/>
              </a:buClr>
            </a:pPr>
            <a:endParaRPr lang="en-US"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lvl="1">
              <a:buClr>
                <a:srgbClr val="00B0F0"/>
              </a:buClr>
            </a:pP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Individual Presentation  </a:t>
            </a:r>
          </a:p>
          <a:p>
            <a:pPr lvl="1">
              <a:buClr>
                <a:srgbClr val="00B0F0"/>
              </a:buClr>
            </a:pPr>
            <a:endParaRPr lang="en-US" b="1" dirty="0">
              <a:solidFill>
                <a:schemeClr val="bg1"/>
              </a:solidFill>
              <a:latin typeface="Georgia" panose="02040502050405020303" pitchFamily="18" charset="0"/>
              <a:cs typeface="Arial" panose="020B0604020202020204" pitchFamily="34" charset="0"/>
            </a:endParaRPr>
          </a:p>
        </p:txBody>
      </p:sp>
    </p:spTree>
    <p:extLst>
      <p:ext uri="{BB962C8B-B14F-4D97-AF65-F5344CB8AC3E}">
        <p14:creationId xmlns:p14="http://schemas.microsoft.com/office/powerpoint/2010/main" val="267295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562391B0-9CD9-40EB-9236-7513CFBFA8AB}"/>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l="377" r="377"/>
          <a:stretch/>
        </p:blipFill>
        <p:spPr/>
      </p:pic>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a:xfrm>
            <a:off x="48722" y="0"/>
            <a:ext cx="6096000" cy="6858000"/>
          </a:xfrm>
        </p:spPr>
        <p:txBody>
          <a:bodyPr/>
          <a:lstStyle/>
          <a:p>
            <a:r>
              <a:rPr lang="en-US" dirty="0"/>
              <a:t>subhead</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141315" y="3637973"/>
            <a:ext cx="2906683" cy="3220027"/>
          </a:xfrm>
        </p:spPr>
        <p:txBody>
          <a:bodyPr>
            <a:normAutofit fontScale="32500" lnSpcReduction="20000"/>
          </a:bodyPr>
          <a:lstStyle/>
          <a:p>
            <a:pPr lvl="1" algn="l">
              <a:spcBef>
                <a:spcPct val="20000"/>
              </a:spcBef>
              <a:buClr>
                <a:srgbClr val="01B4E7"/>
              </a:buClr>
              <a:buSzPct val="120000"/>
            </a:pPr>
            <a:endParaRPr lang="en-US" altLang="en-US" sz="5500" b="1" dirty="0">
              <a:solidFill>
                <a:schemeClr val="bg1"/>
              </a:solidFill>
              <a:latin typeface="Georgia" panose="02040502050405020303" pitchFamily="18" charset="0"/>
            </a:endParaRPr>
          </a:p>
          <a:p>
            <a:pPr marL="800100" lvl="1" indent="-342900" algn="l">
              <a:spcBef>
                <a:spcPct val="20000"/>
              </a:spcBef>
              <a:buClr>
                <a:srgbClr val="01B4E7"/>
              </a:buClr>
              <a:buSzPct val="120000"/>
              <a:buFont typeface="Wingdings" panose="05000000000000000000" pitchFamily="2" charset="2"/>
              <a:buChar char="§"/>
            </a:pPr>
            <a:r>
              <a:rPr lang="en-US" altLang="en-US" sz="5500" b="1" dirty="0">
                <a:solidFill>
                  <a:schemeClr val="bg1"/>
                </a:solidFill>
                <a:latin typeface="Georgia" panose="02040502050405020303" pitchFamily="18" charset="0"/>
              </a:rPr>
              <a:t>Pledge- Gift of $10,000+ Three years with equal payments </a:t>
            </a:r>
          </a:p>
          <a:p>
            <a:pPr marL="800100" lvl="1" indent="-342900" algn="l">
              <a:spcBef>
                <a:spcPct val="20000"/>
              </a:spcBef>
              <a:buClr>
                <a:srgbClr val="01B4E7"/>
              </a:buClr>
              <a:buSzPct val="120000"/>
              <a:buFont typeface="Wingdings" panose="05000000000000000000" pitchFamily="2" charset="2"/>
              <a:buChar char="§"/>
            </a:pPr>
            <a:r>
              <a:rPr lang="en-US" altLang="en-US" sz="5500" b="1" dirty="0">
                <a:solidFill>
                  <a:schemeClr val="bg1"/>
                </a:solidFill>
                <a:latin typeface="Georgia" panose="02040502050405020303" pitchFamily="18" charset="0"/>
              </a:rPr>
              <a:t>Gift of Appreciated Stock </a:t>
            </a:r>
          </a:p>
          <a:p>
            <a:pPr marL="800100" lvl="1" indent="-342900" algn="l">
              <a:spcBef>
                <a:spcPct val="20000"/>
              </a:spcBef>
              <a:buClr>
                <a:srgbClr val="01B4E7"/>
              </a:buClr>
              <a:buSzPct val="120000"/>
              <a:buFont typeface="Wingdings" panose="05000000000000000000" pitchFamily="2" charset="2"/>
              <a:buChar char="§"/>
            </a:pPr>
            <a:r>
              <a:rPr lang="en-US" altLang="en-US" sz="5500" b="1" dirty="0">
                <a:solidFill>
                  <a:schemeClr val="bg1"/>
                </a:solidFill>
                <a:latin typeface="Georgia" panose="02040502050405020303" pitchFamily="18" charset="0"/>
              </a:rPr>
              <a:t>IRA (Qualified Charitable Distribution)</a:t>
            </a:r>
          </a:p>
          <a:p>
            <a:pPr marL="800100" lvl="1" indent="-342900" algn="l">
              <a:spcBef>
                <a:spcPct val="20000"/>
              </a:spcBef>
              <a:buClr>
                <a:srgbClr val="01B4E7"/>
              </a:buClr>
              <a:buSzPct val="120000"/>
              <a:buFont typeface="Wingdings" panose="05000000000000000000" pitchFamily="2" charset="2"/>
              <a:buChar char="§"/>
            </a:pPr>
            <a:r>
              <a:rPr lang="en-US" altLang="en-US" sz="5500" b="1" dirty="0">
                <a:solidFill>
                  <a:schemeClr val="bg1"/>
                </a:solidFill>
                <a:latin typeface="Georgia" panose="02040502050405020303" pitchFamily="18" charset="0"/>
              </a:rPr>
              <a:t>Donor Advised Fund</a:t>
            </a:r>
          </a:p>
          <a:p>
            <a:endParaRPr lang="en-US" dirty="0"/>
          </a:p>
        </p:txBody>
      </p:sp>
      <p:sp>
        <p:nvSpPr>
          <p:cNvPr id="18" name="Slide Number Placeholder 17">
            <a:extLst>
              <a:ext uri="{FF2B5EF4-FFF2-40B4-BE49-F238E27FC236}">
                <a16:creationId xmlns:a16="http://schemas.microsoft.com/office/drawing/2014/main" id="{2FE50637-E003-4339-80E5-B30EC06F6B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141316" y="271841"/>
            <a:ext cx="5835535" cy="1877437"/>
          </a:xfrm>
          <a:prstGeom prst="rect">
            <a:avLst/>
          </a:prstGeom>
          <a:noFill/>
        </p:spPr>
        <p:txBody>
          <a:bodyPr wrap="square" rtlCol="0">
            <a:spAutoFit/>
          </a:bodyPr>
          <a:lstStyle/>
          <a:p>
            <a:pPr algn="ctr"/>
            <a:r>
              <a:rPr lang="en-US" sz="3600" b="1" dirty="0">
                <a:solidFill>
                  <a:schemeClr val="bg1"/>
                </a:solidFill>
                <a:latin typeface="Arial Narrow" panose="020B0606020202030204" pitchFamily="34" charset="0"/>
              </a:rPr>
              <a:t>FACT SHEET - WAYS TO GIVE</a:t>
            </a:r>
          </a:p>
          <a:p>
            <a:r>
              <a:rPr lang="en-US" sz="2000" dirty="0">
                <a:solidFill>
                  <a:schemeClr val="bg1"/>
                </a:solidFill>
                <a:latin typeface="Arial Narrow" panose="020B0606020202030204" pitchFamily="34" charset="0"/>
              </a:rPr>
              <a:t>Interested in supporting TRF &amp; D-7620 Legacy Funds Recognition Dinner? We ask you to consider a gift of $10,000 or more to The Rotary Foundation. Your Legacy – Rotary’s Promise</a:t>
            </a:r>
          </a:p>
        </p:txBody>
      </p:sp>
      <p:sp>
        <p:nvSpPr>
          <p:cNvPr id="5" name="TextBox 4"/>
          <p:cNvSpPr txBox="1"/>
          <p:nvPr/>
        </p:nvSpPr>
        <p:spPr>
          <a:xfrm>
            <a:off x="141316" y="2240621"/>
            <a:ext cx="2906684" cy="1384995"/>
          </a:xfrm>
          <a:prstGeom prst="rect">
            <a:avLst/>
          </a:prstGeom>
          <a:noFill/>
          <a:ln w="41275">
            <a:solidFill>
              <a:schemeClr val="accent1"/>
            </a:solidFill>
          </a:ln>
        </p:spPr>
        <p:txBody>
          <a:bodyPr wrap="square" rtlCol="0">
            <a:spAutoFit/>
          </a:bodyPr>
          <a:lstStyle/>
          <a:p>
            <a:pPr algn="ctr"/>
            <a:r>
              <a:rPr lang="en-US" sz="2800" dirty="0">
                <a:solidFill>
                  <a:schemeClr val="bg1"/>
                </a:solidFill>
                <a:latin typeface="Arial Narrow" panose="020B0606020202030204" pitchFamily="34" charset="0"/>
              </a:rPr>
              <a:t>Support the cause </a:t>
            </a:r>
            <a:r>
              <a:rPr lang="en-US" sz="2800" b="1" i="1" dirty="0">
                <a:solidFill>
                  <a:schemeClr val="bg1"/>
                </a:solidFill>
                <a:latin typeface="Arial Narrow" panose="020B0606020202030204" pitchFamily="34" charset="0"/>
              </a:rPr>
              <a:t>You</a:t>
            </a:r>
            <a:r>
              <a:rPr lang="en-US" sz="2800" dirty="0">
                <a:solidFill>
                  <a:schemeClr val="bg1"/>
                </a:solidFill>
                <a:latin typeface="Arial Narrow" panose="020B0606020202030204" pitchFamily="34" charset="0"/>
              </a:rPr>
              <a:t> care about Today</a:t>
            </a:r>
          </a:p>
        </p:txBody>
      </p:sp>
      <p:sp>
        <p:nvSpPr>
          <p:cNvPr id="11" name="TextBox 10"/>
          <p:cNvSpPr txBox="1"/>
          <p:nvPr/>
        </p:nvSpPr>
        <p:spPr>
          <a:xfrm>
            <a:off x="3048000" y="2252976"/>
            <a:ext cx="2754285" cy="954107"/>
          </a:xfrm>
          <a:prstGeom prst="rect">
            <a:avLst/>
          </a:prstGeom>
          <a:noFill/>
          <a:ln w="34925">
            <a:solidFill>
              <a:schemeClr val="accent1"/>
            </a:solidFill>
          </a:ln>
        </p:spPr>
        <p:txBody>
          <a:bodyPr wrap="square" rtlCol="0">
            <a:spAutoFit/>
          </a:bodyPr>
          <a:lstStyle/>
          <a:p>
            <a:pPr algn="ctr"/>
            <a:r>
              <a:rPr lang="en-US" sz="2800" dirty="0">
                <a:solidFill>
                  <a:schemeClr val="bg1"/>
                </a:solidFill>
                <a:latin typeface="Arial Narrow" panose="020B0606020202030204" pitchFamily="34" charset="0"/>
              </a:rPr>
              <a:t>Leave </a:t>
            </a:r>
            <a:r>
              <a:rPr lang="en-US" sz="2800" b="1" i="1" dirty="0">
                <a:solidFill>
                  <a:schemeClr val="bg1"/>
                </a:solidFill>
                <a:latin typeface="Arial Narrow" panose="020B0606020202030204" pitchFamily="34" charset="0"/>
              </a:rPr>
              <a:t>Your</a:t>
            </a:r>
            <a:r>
              <a:rPr lang="en-US" sz="2800" dirty="0">
                <a:solidFill>
                  <a:schemeClr val="bg1"/>
                </a:solidFill>
                <a:latin typeface="Arial Narrow" panose="020B0606020202030204" pitchFamily="34" charset="0"/>
              </a:rPr>
              <a:t> Legacy for Future Impact</a:t>
            </a:r>
          </a:p>
        </p:txBody>
      </p:sp>
      <p:sp>
        <p:nvSpPr>
          <p:cNvPr id="12" name="Text Placeholder 25">
            <a:extLst>
              <a:ext uri="{FF2B5EF4-FFF2-40B4-BE49-F238E27FC236}">
                <a16:creationId xmlns:a16="http://schemas.microsoft.com/office/drawing/2014/main" id="{A6C75375-C8EB-4734-93C9-E33AFCA93406}"/>
              </a:ext>
            </a:extLst>
          </p:cNvPr>
          <p:cNvSpPr>
            <a:spLocks noGrp="1"/>
          </p:cNvSpPr>
          <p:nvPr>
            <p:ph type="body" sz="quarter" idx="12"/>
          </p:nvPr>
        </p:nvSpPr>
        <p:spPr>
          <a:xfrm>
            <a:off x="3048001" y="3625616"/>
            <a:ext cx="2809242" cy="2960543"/>
          </a:xfrm>
        </p:spPr>
        <p:txBody>
          <a:bodyPr>
            <a:normAutofit fontScale="92500" lnSpcReduction="20000"/>
          </a:bodyPr>
          <a:lstStyle/>
          <a:p>
            <a:pPr marL="171450" indent="-171450">
              <a:buClr>
                <a:srgbClr val="00B0F0"/>
              </a:buClr>
              <a:buFont typeface="Wingdings" panose="05000000000000000000" pitchFamily="2" charset="2"/>
              <a:buChar char="§"/>
            </a:pPr>
            <a:endParaRPr lang="en-US" b="1" dirty="0">
              <a:latin typeface="Arial" panose="020B0604020202020204" pitchFamily="34" charset="0"/>
              <a:cs typeface="Arial" panose="020B0604020202020204" pitchFamily="34" charset="0"/>
            </a:endParaRPr>
          </a:p>
          <a:p>
            <a:pPr marL="742950" lvl="1" indent="-285750">
              <a:buClr>
                <a:srgbClr val="00B0F0"/>
              </a:buClr>
              <a:buFont typeface="Wingdings" panose="05000000000000000000" pitchFamily="2" charset="2"/>
              <a:buChar char="§"/>
            </a:pPr>
            <a:r>
              <a:rPr lang="en-US" b="1" dirty="0">
                <a:solidFill>
                  <a:schemeClr val="bg1"/>
                </a:solidFill>
                <a:latin typeface="Georgia" panose="02040502050405020303" pitchFamily="18" charset="0"/>
                <a:cs typeface="Arial" panose="020B0604020202020204" pitchFamily="34" charset="0"/>
              </a:rPr>
              <a:t>Naming Rotary in your will or living trust</a:t>
            </a:r>
          </a:p>
          <a:p>
            <a:pPr marL="742950" lvl="1" indent="-285750">
              <a:buClr>
                <a:srgbClr val="00B0F0"/>
              </a:buClr>
              <a:buFont typeface="Wingdings" panose="05000000000000000000" pitchFamily="2" charset="2"/>
              <a:buChar char="§"/>
            </a:pPr>
            <a:r>
              <a:rPr lang="en-US" b="1" dirty="0">
                <a:solidFill>
                  <a:schemeClr val="bg1"/>
                </a:solidFill>
                <a:latin typeface="Georgia" panose="02040502050405020303" pitchFamily="18" charset="0"/>
                <a:cs typeface="Arial" panose="020B0604020202020204" pitchFamily="34" charset="0"/>
              </a:rPr>
              <a:t>Designate Rotary as a Beneficiary of your Retirement Plan</a:t>
            </a:r>
          </a:p>
          <a:p>
            <a:pPr marL="742950" lvl="1" indent="-285750">
              <a:buClr>
                <a:srgbClr val="00B0F0"/>
              </a:buClr>
              <a:buFont typeface="Wingdings" panose="05000000000000000000" pitchFamily="2" charset="2"/>
              <a:buChar char="§"/>
            </a:pPr>
            <a:r>
              <a:rPr lang="en-US" b="1" dirty="0">
                <a:solidFill>
                  <a:schemeClr val="bg1"/>
                </a:solidFill>
                <a:latin typeface="Georgia" panose="02040502050405020303" pitchFamily="18" charset="0"/>
                <a:cs typeface="Arial" panose="020B0604020202020204" pitchFamily="34" charset="0"/>
              </a:rPr>
              <a:t>Designate Rotary as a Beneficiary of your Whole Life Insurance Policy </a:t>
            </a:r>
          </a:p>
        </p:txBody>
      </p:sp>
    </p:spTree>
    <p:extLst>
      <p:ext uri="{BB962C8B-B14F-4D97-AF65-F5344CB8AC3E}">
        <p14:creationId xmlns:p14="http://schemas.microsoft.com/office/powerpoint/2010/main" val="42971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26308"/>
          <a:stretch/>
        </p:blipFill>
        <p:spPr>
          <a:xfrm>
            <a:off x="-759890" y="-114302"/>
            <a:ext cx="4719428" cy="7078438"/>
          </a:xfrm>
          <a:prstGeom prst="rect">
            <a:avLst/>
          </a:prstGeom>
        </p:spPr>
      </p:pic>
      <p:sp>
        <p:nvSpPr>
          <p:cNvPr id="12" name="Rectangle 11"/>
          <p:cNvSpPr/>
          <p:nvPr/>
        </p:nvSpPr>
        <p:spPr>
          <a:xfrm>
            <a:off x="3959537" y="-114300"/>
            <a:ext cx="8451247" cy="70784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6"/>
          <p:cNvSpPr txBox="1">
            <a:spLocks/>
          </p:cNvSpPr>
          <p:nvPr/>
        </p:nvSpPr>
        <p:spPr>
          <a:xfrm>
            <a:off x="11272057" y="6281880"/>
            <a:ext cx="78832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lumMod val="50000"/>
                    <a:lumOff val="50000"/>
                  </a:schemeClr>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B82C84-17F9-2F44-A4CB-3025980683CD}" type="slidenum">
              <a:rPr lang="en-US" smtClean="0"/>
              <a:pPr/>
              <a:t>9</a:t>
            </a:fld>
            <a:endParaRPr lang="en-US" dirty="0"/>
          </a:p>
        </p:txBody>
      </p:sp>
      <p:cxnSp>
        <p:nvCxnSpPr>
          <p:cNvPr id="16" name="Straight Connector 15"/>
          <p:cNvCxnSpPr/>
          <p:nvPr/>
        </p:nvCxnSpPr>
        <p:spPr>
          <a:xfrm>
            <a:off x="3959537" y="-114302"/>
            <a:ext cx="0" cy="7078438"/>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4324350" y="1501254"/>
            <a:ext cx="7709210" cy="3793201"/>
          </a:xfrm>
        </p:spPr>
        <p:txBody>
          <a:bodyPr wrap="square" anchor="ctr">
            <a:noAutofit/>
          </a:bodyPr>
          <a:lstStyle/>
          <a:p>
            <a:pPr algn="ctr">
              <a:lnSpc>
                <a:spcPct val="100000"/>
              </a:lnSpc>
            </a:pPr>
            <a:r>
              <a:rPr lang="en-US" sz="5400" b="0" spc="-60" dirty="0">
                <a:solidFill>
                  <a:schemeClr val="bg1"/>
                </a:solidFill>
              </a:rPr>
              <a:t>Annual gifts </a:t>
            </a:r>
            <a:br>
              <a:rPr lang="en-US" sz="5400" b="0" spc="-60" dirty="0">
                <a:solidFill>
                  <a:schemeClr val="bg1"/>
                </a:solidFill>
              </a:rPr>
            </a:br>
            <a:r>
              <a:rPr lang="en-US" sz="3200" b="0" spc="-60" dirty="0">
                <a:solidFill>
                  <a:schemeClr val="bg1"/>
                </a:solidFill>
              </a:rPr>
              <a:t>to The Rotary Foundation help</a:t>
            </a:r>
            <a:br>
              <a:rPr lang="en-US" sz="3200" b="0" spc="-60" dirty="0">
                <a:solidFill>
                  <a:schemeClr val="bg1"/>
                </a:solidFill>
              </a:rPr>
            </a:br>
            <a:r>
              <a:rPr lang="en-US" sz="3200" b="0" spc="-60" dirty="0">
                <a:solidFill>
                  <a:schemeClr val="bg1"/>
                </a:solidFill>
              </a:rPr>
              <a:t>people  in our communities and around the globe live </a:t>
            </a:r>
            <a:br>
              <a:rPr lang="en-US" sz="3200" b="0" spc="-60" dirty="0">
                <a:solidFill>
                  <a:schemeClr val="bg1"/>
                </a:solidFill>
              </a:rPr>
            </a:br>
            <a:r>
              <a:rPr lang="en-US" sz="4800" b="0" spc="-60" dirty="0">
                <a:solidFill>
                  <a:schemeClr val="bg1"/>
                </a:solidFill>
              </a:rPr>
              <a:t>better lives </a:t>
            </a:r>
            <a:r>
              <a:rPr lang="en-US" sz="4800" b="0" u="sng" spc="-60" dirty="0">
                <a:solidFill>
                  <a:schemeClr val="bg1"/>
                </a:solidFill>
              </a:rPr>
              <a:t>today</a:t>
            </a:r>
            <a:r>
              <a:rPr lang="en-US" sz="3200" b="0" spc="-60" dirty="0">
                <a:solidFill>
                  <a:schemeClr val="bg1"/>
                </a:solidFill>
              </a:rPr>
              <a:t>.</a:t>
            </a:r>
            <a:br>
              <a:rPr lang="en-US" sz="1400" b="0" spc="-60" dirty="0">
                <a:solidFill>
                  <a:schemeClr val="bg1"/>
                </a:solidFill>
              </a:rPr>
            </a:br>
            <a:br>
              <a:rPr lang="en-US" sz="1400" b="0" spc="-60" dirty="0">
                <a:solidFill>
                  <a:schemeClr val="bg1"/>
                </a:solidFill>
              </a:rPr>
            </a:br>
            <a:endParaRPr lang="en-US" sz="3200" b="0" spc="-60" dirty="0">
              <a:solidFill>
                <a:schemeClr val="bg1"/>
              </a:solidFill>
            </a:endParaRPr>
          </a:p>
        </p:txBody>
      </p:sp>
      <p:sp>
        <p:nvSpPr>
          <p:cNvPr id="6" name="Slide Number Placeholder 5"/>
          <p:cNvSpPr>
            <a:spLocks noGrp="1"/>
          </p:cNvSpPr>
          <p:nvPr>
            <p:ph type="sldNum" sz="quarter" idx="12"/>
          </p:nvPr>
        </p:nvSpPr>
        <p:spPr>
          <a:xfrm>
            <a:off x="11253007" y="6281880"/>
            <a:ext cx="788323" cy="365125"/>
          </a:xfrm>
        </p:spPr>
        <p:txBody>
          <a:bodyPr/>
          <a:lstStyle/>
          <a:p>
            <a:fld id="{A0B82C84-17F9-2F44-A4CB-3025980683CD}" type="slidenum">
              <a:rPr lang="en-US" smtClean="0">
                <a:solidFill>
                  <a:schemeClr val="bg1"/>
                </a:solidFill>
              </a:rPr>
              <a:t>9</a:t>
            </a:fld>
            <a:endParaRPr lang="en-US" dirty="0">
              <a:solidFill>
                <a:schemeClr val="bg1"/>
              </a:solidFill>
            </a:endParaRPr>
          </a:p>
        </p:txBody>
      </p:sp>
      <p:sp>
        <p:nvSpPr>
          <p:cNvPr id="10" name="Rectangle 9"/>
          <p:cNvSpPr/>
          <p:nvPr/>
        </p:nvSpPr>
        <p:spPr>
          <a:xfrm>
            <a:off x="-48665" y="-114300"/>
            <a:ext cx="321009" cy="70784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42230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4743</TotalTime>
  <Words>2755</Words>
  <Application>Microsoft Office PowerPoint</Application>
  <PresentationFormat>Widescreen</PresentationFormat>
  <Paragraphs>315</Paragraphs>
  <Slides>31</Slides>
  <Notes>26</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41" baseType="lpstr">
      <vt:lpstr>Arial</vt:lpstr>
      <vt:lpstr>Arial Narrow</vt:lpstr>
      <vt:lpstr>Calibri</vt:lpstr>
      <vt:lpstr>Calibri Light</vt:lpstr>
      <vt:lpstr>Freestyle Script</vt:lpstr>
      <vt:lpstr>Georgia</vt:lpstr>
      <vt:lpstr>Tahoma</vt:lpstr>
      <vt:lpstr>Wingdings</vt:lpstr>
      <vt:lpstr>Office Theme</vt:lpstr>
      <vt:lpstr>Acrobat Document</vt:lpstr>
      <vt:lpstr>PowerPoint Presentation</vt:lpstr>
      <vt:lpstr>THE ROTARY FOUNDATION Your Legacy – Rotary’s Promise Part V TRF Learning Series</vt:lpstr>
      <vt:lpstr>Introduction Your Legacy – Rotary’s Promise</vt:lpstr>
      <vt:lpstr>PowerPoint Presentation</vt:lpstr>
      <vt:lpstr>Questions and answers you need to know</vt:lpstr>
      <vt:lpstr>Why is the TRF such a big deal We are the best stewards of your Money</vt:lpstr>
      <vt:lpstr>PowerPoint Presentation</vt:lpstr>
      <vt:lpstr>PowerPoint Presentation</vt:lpstr>
      <vt:lpstr>Annual gifts  to The Rotary Foundation help people  in our communities and around the globe live  better lives today.  </vt:lpstr>
      <vt:lpstr>PowerPoint Presentation</vt:lpstr>
      <vt:lpstr>PowerPoint Presentation</vt:lpstr>
      <vt:lpstr>PowerPoint Presentation</vt:lpstr>
      <vt:lpstr>PowerPoint Presentation</vt:lpstr>
      <vt:lpstr>PowerPoint Presentation</vt:lpstr>
      <vt:lpstr>District’s strong financial position leads to creation of an endowment fund to benefit district clubs</vt:lpstr>
      <vt:lpstr>PowerPoint Presentation</vt:lpstr>
      <vt:lpstr>PowerPoint Presentation</vt:lpstr>
      <vt:lpstr>Strategy   Results</vt:lpstr>
      <vt:lpstr>Endowment INVESTMENT EARNINGS</vt:lpstr>
      <vt:lpstr>7620 Central MD &amp; DC endowment Fund</vt:lpstr>
      <vt:lpstr>PowerPoint Presentation</vt:lpstr>
      <vt:lpstr>Arch Klumph Society </vt:lpstr>
      <vt:lpstr>Gift Cultivation Ideas</vt:lpstr>
      <vt:lpstr>Endowment Investments  &amp;  Allocation Targets</vt:lpstr>
      <vt:lpstr>Rotary’s tomorrow depends on what we do today.</vt:lpstr>
      <vt:lpstr>The Rotary Foundation and Trustees — 1928</vt:lpstr>
      <vt:lpstr>Point of Contacts</vt:lpstr>
      <vt:lpstr>PowerPoint Presentation</vt:lpstr>
      <vt:lpstr>Be Aware – Be Informed – be inspired</vt:lpstr>
      <vt:lpstr>What can your legacy support?</vt:lpstr>
      <vt:lpstr>Worldwide Events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rich@glovercrew.net</dc:creator>
  <cp:lastModifiedBy>rich@glovercrew.net</cp:lastModifiedBy>
  <cp:revision>105</cp:revision>
  <cp:lastPrinted>2020-10-08T22:25:36Z</cp:lastPrinted>
  <dcterms:created xsi:type="dcterms:W3CDTF">2020-09-11T13:35:09Z</dcterms:created>
  <dcterms:modified xsi:type="dcterms:W3CDTF">2021-02-21T01:46:59Z</dcterms:modified>
</cp:coreProperties>
</file>