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sldIdLst>
    <p:sldId id="257" r:id="rId2"/>
    <p:sldId id="256" r:id="rId3"/>
    <p:sldId id="726" r:id="rId4"/>
    <p:sldId id="480" r:id="rId5"/>
    <p:sldId id="492" r:id="rId6"/>
    <p:sldId id="493" r:id="rId7"/>
    <p:sldId id="491" r:id="rId8"/>
    <p:sldId id="666" r:id="rId9"/>
    <p:sldId id="481" r:id="rId10"/>
    <p:sldId id="663" r:id="rId11"/>
    <p:sldId id="667" r:id="rId12"/>
    <p:sldId id="469" r:id="rId13"/>
    <p:sldId id="466" r:id="rId14"/>
    <p:sldId id="470" r:id="rId15"/>
    <p:sldId id="457" r:id="rId16"/>
    <p:sldId id="473" r:id="rId17"/>
    <p:sldId id="485" r:id="rId18"/>
    <p:sldId id="769" r:id="rId19"/>
    <p:sldId id="266" r:id="rId20"/>
    <p:sldId id="751" r:id="rId21"/>
    <p:sldId id="475" r:id="rId22"/>
    <p:sldId id="771" r:id="rId23"/>
    <p:sldId id="486" r:id="rId24"/>
    <p:sldId id="484" r:id="rId25"/>
    <p:sldId id="479" r:id="rId26"/>
    <p:sldId id="775" r:id="rId27"/>
    <p:sldId id="772" r:id="rId28"/>
    <p:sldId id="773" r:id="rId29"/>
    <p:sldId id="487" r:id="rId30"/>
    <p:sldId id="774" r:id="rId31"/>
    <p:sldId id="471" r:id="rId32"/>
    <p:sldId id="661" r:id="rId33"/>
    <p:sldId id="310" r:id="rId34"/>
    <p:sldId id="483" r:id="rId3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glovercrew.net" initials="r" lastIdx="1" clrIdx="0">
    <p:extLst>
      <p:ext uri="{19B8F6BF-5375-455C-9EA6-DF929625EA0E}">
        <p15:presenceInfo xmlns:p15="http://schemas.microsoft.com/office/powerpoint/2012/main" userId="63ad1785ba1041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94660"/>
  </p:normalViewPr>
  <p:slideViewPr>
    <p:cSldViewPr snapToGrid="0">
      <p:cViewPr varScale="1">
        <p:scale>
          <a:sx n="97" d="100"/>
          <a:sy n="97" d="100"/>
        </p:scale>
        <p:origin x="102" y="600"/>
      </p:cViewPr>
      <p:guideLst/>
    </p:cSldViewPr>
  </p:slideViewPr>
  <p:notesTextViewPr>
    <p:cViewPr>
      <p:scale>
        <a:sx n="1" d="1"/>
        <a:sy n="1" d="1"/>
      </p:scale>
      <p:origin x="0" y="0"/>
    </p:cViewPr>
  </p:notesTextViewPr>
  <p:notesViewPr>
    <p:cSldViewPr snapToGrid="0">
      <p:cViewPr varScale="1">
        <p:scale>
          <a:sx n="96" d="100"/>
          <a:sy n="96" d="100"/>
        </p:scale>
        <p:origin x="274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wner\Documents\Rotary%20-%20District\Polio\7620%20Polio%20Giving%20Summary%202015-20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n-US" b="1" dirty="0"/>
              <a:t>Contributions to PolioPlus in 2019-2020</a:t>
            </a:r>
            <a:r>
              <a:rPr lang="en-US" dirty="0"/>
              <a:t> </a:t>
            </a:r>
          </a:p>
        </c:rich>
      </c:tx>
      <c:layout>
        <c:manualLayout>
          <c:xMode val="edge"/>
          <c:yMode val="edge"/>
          <c:x val="0.37907370141956781"/>
          <c:y val="2.0896526816249601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020141566288586E-2"/>
          <c:y val="0.13148816380324821"/>
          <c:w val="0.90697985843371143"/>
          <c:h val="0.73809074160782873"/>
        </c:manualLayout>
      </c:layout>
      <c:barChart>
        <c:barDir val="col"/>
        <c:grouping val="clustered"/>
        <c:varyColors val="0"/>
        <c:ser>
          <c:idx val="0"/>
          <c:order val="0"/>
          <c:tx>
            <c:strRef>
              <c:f>'PP 5 YR Summary'!$E$41</c:f>
              <c:strCache>
                <c:ptCount val="1"/>
                <c:pt idx="0">
                  <c:v>Members</c:v>
                </c:pt>
              </c:strCache>
            </c:strRef>
          </c:tx>
          <c:spPr>
            <a:solidFill>
              <a:schemeClr val="accent1"/>
            </a:solidFill>
            <a:ln>
              <a:noFill/>
            </a:ln>
            <a:effectLst/>
          </c:spPr>
          <c:invertIfNegative val="0"/>
          <c:cat>
            <c:strRef>
              <c:f>'PP 5 YR Summary'!$C$42:$C$46</c:f>
              <c:strCache>
                <c:ptCount val="5"/>
                <c:pt idx="0">
                  <c:v>15-16</c:v>
                </c:pt>
                <c:pt idx="1">
                  <c:v>16-17</c:v>
                </c:pt>
                <c:pt idx="2">
                  <c:v>17-18</c:v>
                </c:pt>
                <c:pt idx="3">
                  <c:v>18-19</c:v>
                </c:pt>
                <c:pt idx="4">
                  <c:v>19-20</c:v>
                </c:pt>
              </c:strCache>
            </c:strRef>
          </c:cat>
          <c:val>
            <c:numRef>
              <c:f>'PP 5 YR Summary'!$E$42:$E$46</c:f>
              <c:numCache>
                <c:formatCode>\$#,##0.00</c:formatCode>
                <c:ptCount val="5"/>
                <c:pt idx="0">
                  <c:v>93913.29</c:v>
                </c:pt>
                <c:pt idx="1">
                  <c:v>118493.6</c:v>
                </c:pt>
                <c:pt idx="2" formatCode="\$#,##0.00;[Red]&quot;($&quot;#,##0.00\)">
                  <c:v>79537</c:v>
                </c:pt>
                <c:pt idx="3">
                  <c:v>81688.7</c:v>
                </c:pt>
                <c:pt idx="4">
                  <c:v>99832.55</c:v>
                </c:pt>
              </c:numCache>
            </c:numRef>
          </c:val>
          <c:extLst>
            <c:ext xmlns:c16="http://schemas.microsoft.com/office/drawing/2014/chart" uri="{C3380CC4-5D6E-409C-BE32-E72D297353CC}">
              <c16:uniqueId val="{00000000-B9F4-4640-B706-5037F03FDA82}"/>
            </c:ext>
          </c:extLst>
        </c:ser>
        <c:ser>
          <c:idx val="1"/>
          <c:order val="1"/>
          <c:tx>
            <c:strRef>
              <c:f>'PP 5 YR Summary'!$G$41</c:f>
              <c:strCache>
                <c:ptCount val="1"/>
                <c:pt idx="0">
                  <c:v>District DDF</c:v>
                </c:pt>
              </c:strCache>
            </c:strRef>
          </c:tx>
          <c:spPr>
            <a:solidFill>
              <a:schemeClr val="accent2"/>
            </a:solidFill>
            <a:ln>
              <a:noFill/>
            </a:ln>
            <a:effectLst/>
          </c:spPr>
          <c:invertIfNegative val="0"/>
          <c:cat>
            <c:strRef>
              <c:f>'PP 5 YR Summary'!$C$42:$C$46</c:f>
              <c:strCache>
                <c:ptCount val="5"/>
                <c:pt idx="0">
                  <c:v>15-16</c:v>
                </c:pt>
                <c:pt idx="1">
                  <c:v>16-17</c:v>
                </c:pt>
                <c:pt idx="2">
                  <c:v>17-18</c:v>
                </c:pt>
                <c:pt idx="3">
                  <c:v>18-19</c:v>
                </c:pt>
                <c:pt idx="4">
                  <c:v>19-20</c:v>
                </c:pt>
              </c:strCache>
            </c:strRef>
          </c:cat>
          <c:val>
            <c:numRef>
              <c:f>'PP 5 YR Summary'!$G$42:$G$46</c:f>
              <c:numCache>
                <c:formatCode>\$#,##0;[Red]"($"#,##0\)</c:formatCode>
                <c:ptCount val="5"/>
                <c:pt idx="0">
                  <c:v>10000</c:v>
                </c:pt>
                <c:pt idx="1">
                  <c:v>25000</c:v>
                </c:pt>
                <c:pt idx="2">
                  <c:v>28000</c:v>
                </c:pt>
                <c:pt idx="3">
                  <c:v>20000</c:v>
                </c:pt>
                <c:pt idx="4">
                  <c:v>10000</c:v>
                </c:pt>
              </c:numCache>
            </c:numRef>
          </c:val>
          <c:extLst>
            <c:ext xmlns:c16="http://schemas.microsoft.com/office/drawing/2014/chart" uri="{C3380CC4-5D6E-409C-BE32-E72D297353CC}">
              <c16:uniqueId val="{00000001-B9F4-4640-B706-5037F03FDA82}"/>
            </c:ext>
          </c:extLst>
        </c:ser>
        <c:dLbls>
          <c:showLegendKey val="0"/>
          <c:showVal val="0"/>
          <c:showCatName val="0"/>
          <c:showSerName val="0"/>
          <c:showPercent val="0"/>
          <c:showBubbleSize val="0"/>
        </c:dLbls>
        <c:gapWidth val="219"/>
        <c:overlap val="-27"/>
        <c:axId val="561419480"/>
        <c:axId val="561421120"/>
      </c:barChart>
      <c:catAx>
        <c:axId val="561419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421120"/>
        <c:crosses val="autoZero"/>
        <c:auto val="1"/>
        <c:lblAlgn val="ctr"/>
        <c:lblOffset val="100"/>
        <c:noMultiLvlLbl val="0"/>
      </c:catAx>
      <c:valAx>
        <c:axId val="5614211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1419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0.83145</cdr:x>
      <cdr:y>0.13112</cdr:y>
    </cdr:from>
    <cdr:to>
      <cdr:x>0.93009</cdr:x>
      <cdr:y>0.24938</cdr:y>
    </cdr:to>
    <cdr:sp macro="" textlink="">
      <cdr:nvSpPr>
        <cdr:cNvPr id="2" name="Rectangle: Rounded Corners 1">
          <a:extLst xmlns:a="http://schemas.openxmlformats.org/drawingml/2006/main">
            <a:ext uri="{FF2B5EF4-FFF2-40B4-BE49-F238E27FC236}">
              <a16:creationId xmlns:a16="http://schemas.microsoft.com/office/drawing/2014/main" id="{9A9B5B17-7DB1-42F2-A95C-51A8CE1A5103}"/>
            </a:ext>
          </a:extLst>
        </cdr:cNvPr>
        <cdr:cNvSpPr/>
      </cdr:nvSpPr>
      <cdr:spPr>
        <a:xfrm xmlns:a="http://schemas.openxmlformats.org/drawingml/2006/main">
          <a:off x="8068767" y="621399"/>
          <a:ext cx="957246" cy="560452"/>
        </a:xfrm>
        <a:prstGeom xmlns:a="http://schemas.openxmlformats.org/drawingml/2006/main" prst="round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dirty="0">
              <a:latin typeface="Tahoma" panose="020B0604030504040204" pitchFamily="34" charset="0"/>
              <a:ea typeface="Tahoma" panose="020B0604030504040204" pitchFamily="34" charset="0"/>
              <a:cs typeface="Tahoma" panose="020B0604030504040204" pitchFamily="34" charset="0"/>
            </a:rPr>
            <a:t>Member Contributions $99,833</a:t>
          </a:r>
        </a:p>
        <a:p xmlns:a="http://schemas.openxmlformats.org/drawingml/2006/main">
          <a:endParaRPr lang="en-US" sz="8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0.92025</cdr:x>
      <cdr:y>0.43102</cdr:y>
    </cdr:from>
    <cdr:to>
      <cdr:x>0.99121</cdr:x>
      <cdr:y>0.71773</cdr:y>
    </cdr:to>
    <cdr:sp macro="" textlink="">
      <cdr:nvSpPr>
        <cdr:cNvPr id="3" name="Flowchart: Alternate Process 2">
          <a:extLst xmlns:a="http://schemas.openxmlformats.org/drawingml/2006/main">
            <a:ext uri="{FF2B5EF4-FFF2-40B4-BE49-F238E27FC236}">
              <a16:creationId xmlns:a16="http://schemas.microsoft.com/office/drawing/2014/main" id="{C4C47A68-50C9-4CA8-AEB8-81772B242D4D}"/>
            </a:ext>
          </a:extLst>
        </cdr:cNvPr>
        <cdr:cNvSpPr/>
      </cdr:nvSpPr>
      <cdr:spPr>
        <a:xfrm xmlns:a="http://schemas.openxmlformats.org/drawingml/2006/main">
          <a:off x="8930502" y="2042652"/>
          <a:ext cx="688647" cy="1358764"/>
        </a:xfrm>
        <a:prstGeom xmlns:a="http://schemas.openxmlformats.org/drawingml/2006/main" prst="flowChartAlternateProcess">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dirty="0">
              <a:latin typeface="Tahoma" panose="020B0604030504040204" pitchFamily="34" charset="0"/>
              <a:ea typeface="Tahoma" panose="020B0604030504040204" pitchFamily="34" charset="0"/>
              <a:cs typeface="Tahoma" panose="020B0604030504040204" pitchFamily="34" charset="0"/>
            </a:rPr>
            <a:t>District DDF  Pledge $10k</a:t>
          </a:r>
        </a:p>
        <a:p xmlns:a="http://schemas.openxmlformats.org/drawingml/2006/main">
          <a:endParaRPr lang="en-US" sz="800" dirty="0">
            <a:latin typeface="Tahoma" panose="020B0604030504040204" pitchFamily="34" charset="0"/>
            <a:ea typeface="Tahoma" panose="020B0604030504040204" pitchFamily="34" charset="0"/>
            <a:cs typeface="Tahoma" panose="020B0604030504040204" pitchFamily="34" charset="0"/>
          </a:endParaRPr>
        </a:p>
        <a:p xmlns:a="http://schemas.openxmlformats.org/drawingml/2006/main">
          <a:r>
            <a:rPr lang="en-US" sz="800" dirty="0">
              <a:latin typeface="Tahoma" panose="020B0604030504040204" pitchFamily="34" charset="0"/>
              <a:ea typeface="Tahoma" panose="020B0604030504040204" pitchFamily="34" charset="0"/>
              <a:cs typeface="Tahoma" panose="020B0604030504040204" pitchFamily="34" charset="0"/>
            </a:rPr>
            <a:t>World Match $10k</a:t>
          </a:r>
        </a:p>
        <a:p xmlns:a="http://schemas.openxmlformats.org/drawingml/2006/main">
          <a:r>
            <a:rPr lang="en-US" sz="800" dirty="0">
              <a:latin typeface="Tahoma" panose="020B0604030504040204" pitchFamily="34" charset="0"/>
              <a:ea typeface="Tahoma" panose="020B0604030504040204" pitchFamily="34" charset="0"/>
              <a:cs typeface="Tahoma" panose="020B0604030504040204" pitchFamily="34" charset="0"/>
            </a:rPr>
            <a:t>Gates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FAAB0F1-02F6-4EB5-85D8-27B4D6DCB4AA}" type="datetimeFigureOut">
              <a:rPr lang="en-US" smtClean="0"/>
              <a:t>3/19/2021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697D67-441E-467C-97B9-35E8153FBC4B}" type="slidenum">
              <a:rPr lang="en-US" smtClean="0"/>
              <a:t>‹#›</a:t>
            </a:fld>
            <a:endParaRPr lang="en-US" dirty="0"/>
          </a:p>
        </p:txBody>
      </p:sp>
    </p:spTree>
    <p:extLst>
      <p:ext uri="{BB962C8B-B14F-4D97-AF65-F5344CB8AC3E}">
        <p14:creationId xmlns:p14="http://schemas.microsoft.com/office/powerpoint/2010/main" val="506510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aretodreamfilm.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97D67-441E-467C-97B9-35E8153FBC4B}" type="slidenum">
              <a:rPr lang="en-US" smtClean="0"/>
              <a:t>4</a:t>
            </a:fld>
            <a:endParaRPr lang="en-US" dirty="0"/>
          </a:p>
        </p:txBody>
      </p:sp>
    </p:spTree>
    <p:extLst>
      <p:ext uri="{BB962C8B-B14F-4D97-AF65-F5344CB8AC3E}">
        <p14:creationId xmlns:p14="http://schemas.microsoft.com/office/powerpoint/2010/main" val="426657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8780937-F7E7-4447-8D95-7FA4EFF077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980" indent="-295917">
              <a:spcBef>
                <a:spcPct val="30000"/>
              </a:spcBef>
              <a:defRPr sz="1200">
                <a:solidFill>
                  <a:schemeClr val="tx1"/>
                </a:solidFill>
                <a:latin typeface="Arial" panose="020B0604020202020204" pitchFamily="34" charset="0"/>
              </a:defRPr>
            </a:lvl2pPr>
            <a:lvl3pPr marL="1185263" indent="-236733">
              <a:spcBef>
                <a:spcPct val="30000"/>
              </a:spcBef>
              <a:defRPr sz="1200">
                <a:solidFill>
                  <a:schemeClr val="tx1"/>
                </a:solidFill>
                <a:latin typeface="Arial" panose="020B0604020202020204" pitchFamily="34" charset="0"/>
              </a:defRPr>
            </a:lvl3pPr>
            <a:lvl4pPr marL="1660327" indent="-236733">
              <a:spcBef>
                <a:spcPct val="30000"/>
              </a:spcBef>
              <a:defRPr sz="1200">
                <a:solidFill>
                  <a:schemeClr val="tx1"/>
                </a:solidFill>
                <a:latin typeface="Arial" panose="020B0604020202020204" pitchFamily="34" charset="0"/>
              </a:defRPr>
            </a:lvl4pPr>
            <a:lvl5pPr marL="2135393" indent="-236733">
              <a:spcBef>
                <a:spcPct val="30000"/>
              </a:spcBef>
              <a:defRPr sz="1200">
                <a:solidFill>
                  <a:schemeClr val="tx1"/>
                </a:solidFill>
                <a:latin typeface="Arial" panose="020B0604020202020204" pitchFamily="34" charset="0"/>
              </a:defRPr>
            </a:lvl5pPr>
            <a:lvl6pPr marL="2596061" indent="-236733" eaLnBrk="0" fontAlgn="base" hangingPunct="0">
              <a:spcBef>
                <a:spcPct val="30000"/>
              </a:spcBef>
              <a:spcAft>
                <a:spcPct val="0"/>
              </a:spcAft>
              <a:defRPr sz="1200">
                <a:solidFill>
                  <a:schemeClr val="tx1"/>
                </a:solidFill>
                <a:latin typeface="Arial" panose="020B0604020202020204" pitchFamily="34" charset="0"/>
              </a:defRPr>
            </a:lvl6pPr>
            <a:lvl7pPr marL="3056730" indent="-236733" eaLnBrk="0" fontAlgn="base" hangingPunct="0">
              <a:spcBef>
                <a:spcPct val="30000"/>
              </a:spcBef>
              <a:spcAft>
                <a:spcPct val="0"/>
              </a:spcAft>
              <a:defRPr sz="1200">
                <a:solidFill>
                  <a:schemeClr val="tx1"/>
                </a:solidFill>
                <a:latin typeface="Arial" panose="020B0604020202020204" pitchFamily="34" charset="0"/>
              </a:defRPr>
            </a:lvl7pPr>
            <a:lvl8pPr marL="3517399" indent="-236733" eaLnBrk="0" fontAlgn="base" hangingPunct="0">
              <a:spcBef>
                <a:spcPct val="30000"/>
              </a:spcBef>
              <a:spcAft>
                <a:spcPct val="0"/>
              </a:spcAft>
              <a:defRPr sz="1200">
                <a:solidFill>
                  <a:schemeClr val="tx1"/>
                </a:solidFill>
                <a:latin typeface="Arial" panose="020B0604020202020204" pitchFamily="34" charset="0"/>
              </a:defRPr>
            </a:lvl8pPr>
            <a:lvl9pPr marL="3978068" indent="-2367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ECF969-2091-46C3-B05C-EDCEE123BEE6}" type="slidenum">
              <a:rPr lang="en-US" altLang="en-US"/>
              <a:pPr>
                <a:spcBef>
                  <a:spcPct val="0"/>
                </a:spcBef>
              </a:pPr>
              <a:t>15</a:t>
            </a:fld>
            <a:endParaRPr lang="en-US" altLang="en-US" dirty="0"/>
          </a:p>
        </p:txBody>
      </p:sp>
      <p:sp>
        <p:nvSpPr>
          <p:cNvPr id="15363" name="Rectangle 2">
            <a:extLst>
              <a:ext uri="{FF2B5EF4-FFF2-40B4-BE49-F238E27FC236}">
                <a16:creationId xmlns:a16="http://schemas.microsoft.com/office/drawing/2014/main" id="{140DDD65-CA82-4A04-9F3F-FE03DDC91D77}"/>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4BDF68E1-7483-467D-9618-E16628CED8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ECF644A9-733D-4CB1-8040-9490D6F6E7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980" indent="-295917">
              <a:spcBef>
                <a:spcPct val="30000"/>
              </a:spcBef>
              <a:defRPr sz="1200">
                <a:solidFill>
                  <a:schemeClr val="tx1"/>
                </a:solidFill>
                <a:latin typeface="Arial" panose="020B0604020202020204" pitchFamily="34" charset="0"/>
              </a:defRPr>
            </a:lvl2pPr>
            <a:lvl3pPr marL="1185263" indent="-236733">
              <a:spcBef>
                <a:spcPct val="30000"/>
              </a:spcBef>
              <a:defRPr sz="1200">
                <a:solidFill>
                  <a:schemeClr val="tx1"/>
                </a:solidFill>
                <a:latin typeface="Arial" panose="020B0604020202020204" pitchFamily="34" charset="0"/>
              </a:defRPr>
            </a:lvl3pPr>
            <a:lvl4pPr marL="1660327" indent="-236733">
              <a:spcBef>
                <a:spcPct val="30000"/>
              </a:spcBef>
              <a:defRPr sz="1200">
                <a:solidFill>
                  <a:schemeClr val="tx1"/>
                </a:solidFill>
                <a:latin typeface="Arial" panose="020B0604020202020204" pitchFamily="34" charset="0"/>
              </a:defRPr>
            </a:lvl4pPr>
            <a:lvl5pPr marL="2135393" indent="-236733">
              <a:spcBef>
                <a:spcPct val="30000"/>
              </a:spcBef>
              <a:defRPr sz="1200">
                <a:solidFill>
                  <a:schemeClr val="tx1"/>
                </a:solidFill>
                <a:latin typeface="Arial" panose="020B0604020202020204" pitchFamily="34" charset="0"/>
              </a:defRPr>
            </a:lvl5pPr>
            <a:lvl6pPr marL="2596061" indent="-236733" eaLnBrk="0" fontAlgn="base" hangingPunct="0">
              <a:spcBef>
                <a:spcPct val="30000"/>
              </a:spcBef>
              <a:spcAft>
                <a:spcPct val="0"/>
              </a:spcAft>
              <a:defRPr sz="1200">
                <a:solidFill>
                  <a:schemeClr val="tx1"/>
                </a:solidFill>
                <a:latin typeface="Arial" panose="020B0604020202020204" pitchFamily="34" charset="0"/>
              </a:defRPr>
            </a:lvl6pPr>
            <a:lvl7pPr marL="3056730" indent="-236733" eaLnBrk="0" fontAlgn="base" hangingPunct="0">
              <a:spcBef>
                <a:spcPct val="30000"/>
              </a:spcBef>
              <a:spcAft>
                <a:spcPct val="0"/>
              </a:spcAft>
              <a:defRPr sz="1200">
                <a:solidFill>
                  <a:schemeClr val="tx1"/>
                </a:solidFill>
                <a:latin typeface="Arial" panose="020B0604020202020204" pitchFamily="34" charset="0"/>
              </a:defRPr>
            </a:lvl7pPr>
            <a:lvl8pPr marL="3517399" indent="-236733" eaLnBrk="0" fontAlgn="base" hangingPunct="0">
              <a:spcBef>
                <a:spcPct val="30000"/>
              </a:spcBef>
              <a:spcAft>
                <a:spcPct val="0"/>
              </a:spcAft>
              <a:defRPr sz="1200">
                <a:solidFill>
                  <a:schemeClr val="tx1"/>
                </a:solidFill>
                <a:latin typeface="Arial" panose="020B0604020202020204" pitchFamily="34" charset="0"/>
              </a:defRPr>
            </a:lvl8pPr>
            <a:lvl9pPr marL="3978068" indent="-2367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D96120-F8B7-449A-A401-E59F4872B4AF}" type="slidenum">
              <a:rPr lang="en-US" altLang="en-US"/>
              <a:pPr>
                <a:spcBef>
                  <a:spcPct val="0"/>
                </a:spcBef>
              </a:pPr>
              <a:t>16</a:t>
            </a:fld>
            <a:endParaRPr lang="en-US" altLang="en-US" dirty="0"/>
          </a:p>
        </p:txBody>
      </p:sp>
      <p:sp>
        <p:nvSpPr>
          <p:cNvPr id="17411" name="Rectangle 2">
            <a:extLst>
              <a:ext uri="{FF2B5EF4-FFF2-40B4-BE49-F238E27FC236}">
                <a16:creationId xmlns:a16="http://schemas.microsoft.com/office/drawing/2014/main" id="{0267C605-1CD7-4C96-8888-838FA046C755}"/>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11442A7B-A28F-49FD-B449-68E5C6A311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Rotarians’ contributions to PolioPlus help fund planning by technical experts, large-scale communication efforts to make people aware of the benefits of vaccinations, and support for volunteers who go door to door.</a:t>
            </a:r>
          </a:p>
          <a:p>
            <a:r>
              <a:rPr lang="en-US" dirty="0"/>
              <a:t>(R) Polio vaccination campaigns are difficult to carry out where insurgency has displaced millions of people, leading to malnutrition and spikes in disease. When security allows, health workers diligently work to bring the polio vaccine and other health services to every child, including going tent to tent in camps for displaced people. </a:t>
            </a:r>
          </a:p>
        </p:txBody>
      </p:sp>
      <p:sp>
        <p:nvSpPr>
          <p:cNvPr id="4" name="Slide Number Placeholder 3"/>
          <p:cNvSpPr>
            <a:spLocks noGrp="1"/>
          </p:cNvSpPr>
          <p:nvPr>
            <p:ph type="sldNum" sz="quarter" idx="5"/>
          </p:nvPr>
        </p:nvSpPr>
        <p:spPr/>
        <p:txBody>
          <a:bodyPr/>
          <a:lstStyle/>
          <a:p>
            <a:pPr>
              <a:defRPr/>
            </a:pPr>
            <a:fld id="{C06D6F42-A564-4642-AF7B-72FCFA7468E1}" type="slidenum">
              <a:rPr lang="en-US" altLang="en-US" smtClean="0"/>
              <a:pPr>
                <a:defRPr/>
              </a:pPr>
              <a:t>17</a:t>
            </a:fld>
            <a:endParaRPr lang="en-US" altLang="en-US" dirty="0"/>
          </a:p>
        </p:txBody>
      </p:sp>
    </p:spTree>
    <p:extLst>
      <p:ext uri="{BB962C8B-B14F-4D97-AF65-F5344CB8AC3E}">
        <p14:creationId xmlns:p14="http://schemas.microsoft.com/office/powerpoint/2010/main" val="3544056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was this option changed?  Two years ago, we changed the WF match from 50% to 100% in hopes of attracting more DDF transfers, especially knowing almost $50M in DDF on average has been rolling over for years.  Unfortunately. this did not result in the transfers we anticipated.</a:t>
            </a:r>
          </a:p>
          <a:p>
            <a:endParaRPr lang="en-US" dirty="0"/>
          </a:p>
          <a:p>
            <a:r>
              <a:rPr lang="en-US" dirty="0"/>
              <a:t>This decision along may provide up to an additional $5M in WF money to support GG beginning 2021-22.</a:t>
            </a:r>
          </a:p>
          <a:p>
            <a:endParaRPr lang="en-US" dirty="0"/>
          </a:p>
          <a:p>
            <a:r>
              <a:rPr lang="en-US" dirty="0"/>
              <a:t>Remember, the Gates 2 to 1 match will not change.  That generous foundation will continue to match every dollar Rotary commits to for polio eradication  up to $50 million each year resulting in up to $100M each year.</a:t>
            </a:r>
          </a:p>
          <a:p>
            <a:endParaRPr lang="en-US" dirty="0"/>
          </a:p>
          <a:p>
            <a:r>
              <a:rPr lang="en-US" dirty="0"/>
              <a:t>Please also remember that we continue raising the $50M to take full advantage of the Bill and Melinda Gates match.  Please continue to keep this a top priority in your club, communities and with government officials.</a:t>
            </a:r>
          </a:p>
        </p:txBody>
      </p:sp>
      <p:sp>
        <p:nvSpPr>
          <p:cNvPr id="4" name="Slide Number Placeholder 3"/>
          <p:cNvSpPr>
            <a:spLocks noGrp="1"/>
          </p:cNvSpPr>
          <p:nvPr>
            <p:ph type="sldNum" sz="quarter" idx="5"/>
          </p:nvPr>
        </p:nvSpPr>
        <p:spPr/>
        <p:txBody>
          <a:bodyPr/>
          <a:lstStyle/>
          <a:p>
            <a:fld id="{7F9484E9-046F-4669-8688-759516FCADAE}" type="slidenum">
              <a:rPr lang="en-US" smtClean="0"/>
              <a:t>19</a:t>
            </a:fld>
            <a:endParaRPr lang="en-US" dirty="0"/>
          </a:p>
        </p:txBody>
      </p:sp>
    </p:spTree>
    <p:extLst>
      <p:ext uri="{BB962C8B-B14F-4D97-AF65-F5344CB8AC3E}">
        <p14:creationId xmlns:p14="http://schemas.microsoft.com/office/powerpoint/2010/main" val="101119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97D67-441E-467C-97B9-35E8153FBC4B}" type="slidenum">
              <a:rPr lang="en-US" smtClean="0"/>
              <a:t>20</a:t>
            </a:fld>
            <a:endParaRPr lang="en-US" dirty="0"/>
          </a:p>
        </p:txBody>
      </p:sp>
    </p:spTree>
    <p:extLst>
      <p:ext uri="{BB962C8B-B14F-4D97-AF65-F5344CB8AC3E}">
        <p14:creationId xmlns:p14="http://schemas.microsoft.com/office/powerpoint/2010/main" val="111204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B979A96-85BB-4912-A7A5-7B58E6BCDE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980" indent="-295917">
              <a:spcBef>
                <a:spcPct val="30000"/>
              </a:spcBef>
              <a:defRPr sz="1200">
                <a:solidFill>
                  <a:schemeClr val="tx1"/>
                </a:solidFill>
                <a:latin typeface="Arial" panose="020B0604020202020204" pitchFamily="34" charset="0"/>
              </a:defRPr>
            </a:lvl2pPr>
            <a:lvl3pPr marL="1185263" indent="-236733">
              <a:spcBef>
                <a:spcPct val="30000"/>
              </a:spcBef>
              <a:defRPr sz="1200">
                <a:solidFill>
                  <a:schemeClr val="tx1"/>
                </a:solidFill>
                <a:latin typeface="Arial" panose="020B0604020202020204" pitchFamily="34" charset="0"/>
              </a:defRPr>
            </a:lvl3pPr>
            <a:lvl4pPr marL="1660327" indent="-236733">
              <a:spcBef>
                <a:spcPct val="30000"/>
              </a:spcBef>
              <a:defRPr sz="1200">
                <a:solidFill>
                  <a:schemeClr val="tx1"/>
                </a:solidFill>
                <a:latin typeface="Arial" panose="020B0604020202020204" pitchFamily="34" charset="0"/>
              </a:defRPr>
            </a:lvl4pPr>
            <a:lvl5pPr marL="2135393" indent="-236733">
              <a:spcBef>
                <a:spcPct val="30000"/>
              </a:spcBef>
              <a:defRPr sz="1200">
                <a:solidFill>
                  <a:schemeClr val="tx1"/>
                </a:solidFill>
                <a:latin typeface="Arial" panose="020B0604020202020204" pitchFamily="34" charset="0"/>
              </a:defRPr>
            </a:lvl5pPr>
            <a:lvl6pPr marL="2596061" indent="-236733" eaLnBrk="0" fontAlgn="base" hangingPunct="0">
              <a:spcBef>
                <a:spcPct val="30000"/>
              </a:spcBef>
              <a:spcAft>
                <a:spcPct val="0"/>
              </a:spcAft>
              <a:defRPr sz="1200">
                <a:solidFill>
                  <a:schemeClr val="tx1"/>
                </a:solidFill>
                <a:latin typeface="Arial" panose="020B0604020202020204" pitchFamily="34" charset="0"/>
              </a:defRPr>
            </a:lvl6pPr>
            <a:lvl7pPr marL="3056730" indent="-236733" eaLnBrk="0" fontAlgn="base" hangingPunct="0">
              <a:spcBef>
                <a:spcPct val="30000"/>
              </a:spcBef>
              <a:spcAft>
                <a:spcPct val="0"/>
              </a:spcAft>
              <a:defRPr sz="1200">
                <a:solidFill>
                  <a:schemeClr val="tx1"/>
                </a:solidFill>
                <a:latin typeface="Arial" panose="020B0604020202020204" pitchFamily="34" charset="0"/>
              </a:defRPr>
            </a:lvl7pPr>
            <a:lvl8pPr marL="3517399" indent="-236733" eaLnBrk="0" fontAlgn="base" hangingPunct="0">
              <a:spcBef>
                <a:spcPct val="30000"/>
              </a:spcBef>
              <a:spcAft>
                <a:spcPct val="0"/>
              </a:spcAft>
              <a:defRPr sz="1200">
                <a:solidFill>
                  <a:schemeClr val="tx1"/>
                </a:solidFill>
                <a:latin typeface="Arial" panose="020B0604020202020204" pitchFamily="34" charset="0"/>
              </a:defRPr>
            </a:lvl8pPr>
            <a:lvl9pPr marL="3978068" indent="-2367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A6337D-CBEC-4B54-AEDB-E7B310FEABA1}" type="slidenum">
              <a:rPr lang="en-US" altLang="en-US"/>
              <a:pPr>
                <a:spcBef>
                  <a:spcPct val="0"/>
                </a:spcBef>
              </a:pPr>
              <a:t>22</a:t>
            </a:fld>
            <a:endParaRPr lang="en-US" altLang="en-US" dirty="0"/>
          </a:p>
        </p:txBody>
      </p:sp>
      <p:sp>
        <p:nvSpPr>
          <p:cNvPr id="19459" name="Rectangle 2">
            <a:extLst>
              <a:ext uri="{FF2B5EF4-FFF2-40B4-BE49-F238E27FC236}">
                <a16:creationId xmlns:a16="http://schemas.microsoft.com/office/drawing/2014/main" id="{A826D87E-DD3F-46C0-8083-A3B37B515D3A}"/>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671EF70-2D0E-4419-AAE5-10F7DC2253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KEN Weiss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38697D67-441E-467C-97B9-35E8153FBC4B}" type="slidenum">
              <a:rPr lang="en-US" smtClean="0"/>
              <a:t>27</a:t>
            </a:fld>
            <a:endParaRPr lang="en-US" dirty="0"/>
          </a:p>
        </p:txBody>
      </p:sp>
    </p:spTree>
    <p:extLst>
      <p:ext uri="{BB962C8B-B14F-4D97-AF65-F5344CB8AC3E}">
        <p14:creationId xmlns:p14="http://schemas.microsoft.com/office/powerpoint/2010/main" val="95031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36BE05C-3511-4826-81AD-3BF9B4EA6EC4}"/>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477A0979-D2CB-4BF1-B71D-79BB6CED54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1508" name="Slide Number Placeholder 3">
            <a:extLst>
              <a:ext uri="{FF2B5EF4-FFF2-40B4-BE49-F238E27FC236}">
                <a16:creationId xmlns:a16="http://schemas.microsoft.com/office/drawing/2014/main" id="{67A3F837-ED3E-4BB2-9680-B9E443072A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980" indent="-295917">
              <a:spcBef>
                <a:spcPct val="30000"/>
              </a:spcBef>
              <a:defRPr sz="1200">
                <a:solidFill>
                  <a:schemeClr val="tx1"/>
                </a:solidFill>
                <a:latin typeface="Arial" panose="020B0604020202020204" pitchFamily="34" charset="0"/>
              </a:defRPr>
            </a:lvl2pPr>
            <a:lvl3pPr marL="1185263" indent="-236733">
              <a:spcBef>
                <a:spcPct val="30000"/>
              </a:spcBef>
              <a:defRPr sz="1200">
                <a:solidFill>
                  <a:schemeClr val="tx1"/>
                </a:solidFill>
                <a:latin typeface="Arial" panose="020B0604020202020204" pitchFamily="34" charset="0"/>
              </a:defRPr>
            </a:lvl3pPr>
            <a:lvl4pPr marL="1660327" indent="-236733">
              <a:spcBef>
                <a:spcPct val="30000"/>
              </a:spcBef>
              <a:defRPr sz="1200">
                <a:solidFill>
                  <a:schemeClr val="tx1"/>
                </a:solidFill>
                <a:latin typeface="Arial" panose="020B0604020202020204" pitchFamily="34" charset="0"/>
              </a:defRPr>
            </a:lvl4pPr>
            <a:lvl5pPr marL="2135393" indent="-236733">
              <a:spcBef>
                <a:spcPct val="30000"/>
              </a:spcBef>
              <a:defRPr sz="1200">
                <a:solidFill>
                  <a:schemeClr val="tx1"/>
                </a:solidFill>
                <a:latin typeface="Arial" panose="020B0604020202020204" pitchFamily="34" charset="0"/>
              </a:defRPr>
            </a:lvl5pPr>
            <a:lvl6pPr marL="2596061" indent="-236733" eaLnBrk="0" fontAlgn="base" hangingPunct="0">
              <a:spcBef>
                <a:spcPct val="30000"/>
              </a:spcBef>
              <a:spcAft>
                <a:spcPct val="0"/>
              </a:spcAft>
              <a:defRPr sz="1200">
                <a:solidFill>
                  <a:schemeClr val="tx1"/>
                </a:solidFill>
                <a:latin typeface="Arial" panose="020B0604020202020204" pitchFamily="34" charset="0"/>
              </a:defRPr>
            </a:lvl6pPr>
            <a:lvl7pPr marL="3056730" indent="-236733" eaLnBrk="0" fontAlgn="base" hangingPunct="0">
              <a:spcBef>
                <a:spcPct val="30000"/>
              </a:spcBef>
              <a:spcAft>
                <a:spcPct val="0"/>
              </a:spcAft>
              <a:defRPr sz="1200">
                <a:solidFill>
                  <a:schemeClr val="tx1"/>
                </a:solidFill>
                <a:latin typeface="Arial" panose="020B0604020202020204" pitchFamily="34" charset="0"/>
              </a:defRPr>
            </a:lvl7pPr>
            <a:lvl8pPr marL="3517399" indent="-236733" eaLnBrk="0" fontAlgn="base" hangingPunct="0">
              <a:spcBef>
                <a:spcPct val="30000"/>
              </a:spcBef>
              <a:spcAft>
                <a:spcPct val="0"/>
              </a:spcAft>
              <a:defRPr sz="1200">
                <a:solidFill>
                  <a:schemeClr val="tx1"/>
                </a:solidFill>
                <a:latin typeface="Arial" panose="020B0604020202020204" pitchFamily="34" charset="0"/>
              </a:defRPr>
            </a:lvl8pPr>
            <a:lvl9pPr marL="3978068" indent="-2367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DECE58-7D7F-4129-84D6-D4652780D591}" type="slidenum">
              <a:rPr lang="en-US" altLang="en-US"/>
              <a:pPr>
                <a:spcBef>
                  <a:spcPct val="0"/>
                </a:spcBef>
              </a:pPr>
              <a:t>31</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3/19/2021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32</a:t>
            </a:fld>
            <a:endParaRPr lang="en-US" dirty="0"/>
          </a:p>
        </p:txBody>
      </p:sp>
    </p:spTree>
    <p:extLst>
      <p:ext uri="{BB962C8B-B14F-4D97-AF65-F5344CB8AC3E}">
        <p14:creationId xmlns:p14="http://schemas.microsoft.com/office/powerpoint/2010/main" val="2175989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___________ minutes remaining in the hour and I would enjoy any clarifications and questions may have.</a:t>
            </a:r>
          </a:p>
        </p:txBody>
      </p:sp>
      <p:sp>
        <p:nvSpPr>
          <p:cNvPr id="4" name="Date Placeholder 3"/>
          <p:cNvSpPr>
            <a:spLocks noGrp="1"/>
          </p:cNvSpPr>
          <p:nvPr>
            <p:ph type="dt" idx="1"/>
          </p:nvPr>
        </p:nvSpPr>
        <p:spPr/>
        <p:txBody>
          <a:bodyPr/>
          <a:lstStyle/>
          <a:p>
            <a:pPr>
              <a:defRPr/>
            </a:pPr>
            <a:fld id="{2EB3FD11-F4A1-4B36-A0F0-C667122A5EF3}" type="datetime1">
              <a:rPr lang="en-US" smtClean="0"/>
              <a:pPr>
                <a:defRPr/>
              </a:pPr>
              <a:t>3/19/2021</a:t>
            </a:fld>
            <a:endParaRPr lang="en-US" dirty="0"/>
          </a:p>
        </p:txBody>
      </p:sp>
      <p:sp>
        <p:nvSpPr>
          <p:cNvPr id="5" name="Slide Number Placeholder 4"/>
          <p:cNvSpPr>
            <a:spLocks noGrp="1"/>
          </p:cNvSpPr>
          <p:nvPr>
            <p:ph type="sldNum" sz="quarter" idx="5"/>
          </p:nvPr>
        </p:nvSpPr>
        <p:spPr/>
        <p:txBody>
          <a:bodyPr/>
          <a:lstStyle/>
          <a:p>
            <a:pPr>
              <a:defRPr/>
            </a:pPr>
            <a:fld id="{650A5DD0-1CB4-4EBD-9286-DD7038B13226}" type="slidenum">
              <a:rPr lang="en-US" smtClean="0"/>
              <a:pPr>
                <a:defRPr/>
              </a:pPr>
              <a:t>33</a:t>
            </a:fld>
            <a:endParaRPr lang="en-US" dirty="0"/>
          </a:p>
        </p:txBody>
      </p:sp>
    </p:spTree>
    <p:extLst>
      <p:ext uri="{BB962C8B-B14F-4D97-AF65-F5344CB8AC3E}">
        <p14:creationId xmlns:p14="http://schemas.microsoft.com/office/powerpoint/2010/main" val="60884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eaLnBrk="0" fontAlgn="base" hangingPunct="0">
              <a:spcBef>
                <a:spcPct val="30000"/>
              </a:spcBef>
              <a:spcAft>
                <a:spcPct val="0"/>
              </a:spcAft>
              <a:buFont typeface="Arial" panose="020B0604020202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“Founding Fathers:”  There are two of the Rotary leaders who were instrumental in leading Rotary towards polio eradication in the late 1970’s. Sir Clem Renouf, RI President 1978-79 - Australia, and Dr. John Sever, Chief of the Infectious Disease Branch, Institute of Neurological Disease, NIH and District Governor of Rotary District 7620 1978-79.</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a:latin typeface="Arial" pitchFamily="34" charset="0"/>
                <a:ea typeface="ＭＳ Ｐゴシック" pitchFamily="34" charset="-128"/>
                <a:cs typeface="ヒラギノ角ゴ Pro W3" pitchFamily="-84" charset="-128"/>
              </a:rPr>
              <a:t>Rotary International’s effort to eradicate polio began in 1979, with a multiyear 3-H grant to immunize 6 million children in the Philippines.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a:latin typeface="Arial" pitchFamily="34" charset="0"/>
                <a:ea typeface="ＭＳ Ｐゴシック" pitchFamily="34" charset="-128"/>
                <a:cs typeface="ヒラギノ角ゴ Pro W3" pitchFamily="-84" charset="-128"/>
              </a:rPr>
              <a:t>In 1918, PDG Ken Solow 2015-2016 Produced the Polio Documentary “Dare to Dream”. View this film </a:t>
            </a:r>
            <a:r>
              <a:rPr lang="en-US" dirty="0">
                <a:solidFill>
                  <a:srgbClr val="141412"/>
                </a:solidFill>
                <a:latin typeface="Tahoma" panose="020B0604030504040204" pitchFamily="34" charset="0"/>
                <a:ea typeface="Tahoma" panose="020B0604030504040204" pitchFamily="34" charset="0"/>
                <a:cs typeface="Tahoma" panose="020B0604030504040204" pitchFamily="34" charset="0"/>
                <a:hlinkClick r:id="rId3"/>
              </a:rPr>
              <a:t>https://daretodreamfilm.com/</a:t>
            </a:r>
            <a:r>
              <a:rPr lang="en-US" dirty="0">
                <a:solidFill>
                  <a:srgbClr val="141412"/>
                </a:solidFill>
                <a:latin typeface="Tahoma" panose="020B0604030504040204" pitchFamily="34" charset="0"/>
                <a:ea typeface="Tahoma" panose="020B0604030504040204" pitchFamily="34" charset="0"/>
                <a:cs typeface="Tahoma" panose="020B0604030504040204" pitchFamily="34" charset="0"/>
              </a:rPr>
              <a:t> </a:t>
            </a:r>
          </a:p>
          <a:p>
            <a:pPr marL="174708" indent="-174708" defTabSz="931774" eaLnBrk="0" fontAlgn="base" hangingPunct="0">
              <a:spcBef>
                <a:spcPct val="30000"/>
              </a:spcBef>
              <a:spcAft>
                <a:spcPct val="0"/>
              </a:spcAft>
              <a:buFont typeface="Arial" panose="020B0604020202020204" pitchFamily="34" charset="0"/>
              <a:buChar char="•"/>
              <a:defRPr/>
            </a:pPr>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Slide Number Placeholder 3"/>
          <p:cNvSpPr>
            <a:spLocks noGrp="1"/>
          </p:cNvSpPr>
          <p:nvPr>
            <p:ph type="sldNum" sz="quarter" idx="5"/>
          </p:nvPr>
        </p:nvSpPr>
        <p:spPr/>
        <p:txBody>
          <a:bodyPr/>
          <a:lstStyle/>
          <a:p>
            <a:fld id="{38697D67-441E-467C-97B9-35E8153FBC4B}" type="slidenum">
              <a:rPr lang="en-US" smtClean="0"/>
              <a:t>7</a:t>
            </a:fld>
            <a:endParaRPr lang="en-US" dirty="0"/>
          </a:p>
        </p:txBody>
      </p:sp>
    </p:spTree>
    <p:extLst>
      <p:ext uri="{BB962C8B-B14F-4D97-AF65-F5344CB8AC3E}">
        <p14:creationId xmlns:p14="http://schemas.microsoft.com/office/powerpoint/2010/main" val="93776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  The polio eradication initiative owes much of its success to its adoption of mass immunizations, which were advocated by Dr. Albert Sabin (shown at left in the photo), who developed the oral polio vaccine, and Rotary leaders and physicians Carlos Canseco (shown at right in the photo)</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and D-7620 PDG Dr. John Sever – 1978-1979. </a:t>
            </a:r>
          </a:p>
          <a:p>
            <a:r>
              <a:rPr lang="en-US" altLang="en-US" dirty="0">
                <a:latin typeface="Arial" pitchFamily="34" charset="0"/>
                <a:ea typeface="ＭＳ Ｐゴシック" pitchFamily="34" charset="-128"/>
                <a:cs typeface="ヒラギノ角ゴ Pro W3" pitchFamily="-84" charset="-128"/>
              </a:rPr>
              <a:t>*  For a typical National Immunization Day, or NID, thousands of immunization posts are set up throughout a country. Health workers and volunteers immunize millions of children in one day. In what’s known</a:t>
            </a:r>
            <a:r>
              <a:rPr lang="en-US" altLang="en-US" baseline="0" dirty="0">
                <a:latin typeface="Arial" pitchFamily="34" charset="0"/>
                <a:ea typeface="ＭＳ Ｐゴシック" pitchFamily="34" charset="-128"/>
                <a:cs typeface="ヒラギノ角ゴ Pro W3" pitchFamily="-84" charset="-128"/>
              </a:rPr>
              <a:t> as social mobilization, both during the NID and before, v</a:t>
            </a:r>
            <a:r>
              <a:rPr lang="en-US" altLang="en-US" dirty="0">
                <a:latin typeface="Arial" pitchFamily="34" charset="0"/>
                <a:ea typeface="ＭＳ Ｐゴシック" pitchFamily="34" charset="-128"/>
                <a:cs typeface="ヒラギノ角ゴ Pro W3" pitchFamily="-84" charset="-128"/>
              </a:rPr>
              <a:t>olunteers hang posters, distribute handbills, and even ride through the streets with bullhorns to urge parents to bring all children younger than five to be vaccinated. </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Those who receive the oral polio vaccine have their fingers marked with indelible ink. Over the following few days, health workers go from home to home, administering vaccine to eligible children with unmarked fingers. The process is repeated once a few</a:t>
            </a:r>
            <a:r>
              <a:rPr lang="en-US" altLang="en-US" baseline="0" dirty="0">
                <a:latin typeface="Arial" pitchFamily="34" charset="0"/>
                <a:ea typeface="ＭＳ Ｐゴシック" pitchFamily="34" charset="-128"/>
                <a:cs typeface="ヒラギノ角ゴ Pro W3" pitchFamily="-84" charset="-128"/>
              </a:rPr>
              <a:t> months later</a:t>
            </a:r>
            <a:r>
              <a:rPr lang="en-US" altLang="en-US" dirty="0">
                <a:latin typeface="Arial" pitchFamily="34" charset="0"/>
                <a:ea typeface="ＭＳ Ｐゴシック" pitchFamily="34" charset="-128"/>
                <a:cs typeface="ヒラギノ角ゴ Pro W3" pitchFamily="-84" charset="-128"/>
              </a:rPr>
              <a:t>, and then again, with the goal of reaching every child under age five every time.</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3/19/2021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8</a:t>
            </a:fld>
            <a:endParaRPr lang="en-US" dirty="0"/>
          </a:p>
        </p:txBody>
      </p:sp>
    </p:spTree>
    <p:extLst>
      <p:ext uri="{BB962C8B-B14F-4D97-AF65-F5344CB8AC3E}">
        <p14:creationId xmlns:p14="http://schemas.microsoft.com/office/powerpoint/2010/main" val="39718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97D67-441E-467C-97B9-35E8153FBC4B}" type="slidenum">
              <a:rPr lang="en-US" smtClean="0"/>
              <a:t>9</a:t>
            </a:fld>
            <a:endParaRPr lang="en-US" dirty="0"/>
          </a:p>
        </p:txBody>
      </p:sp>
    </p:spTree>
    <p:extLst>
      <p:ext uri="{BB962C8B-B14F-4D97-AF65-F5344CB8AC3E}">
        <p14:creationId xmlns:p14="http://schemas.microsoft.com/office/powerpoint/2010/main" val="307909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The project in the Philippines was just the beginning. </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The 1980 Council on Legislation endorsed a proposal from the RI Board to “eliminate polio through immunization.” This allowed Rotary to promote immunization without violating a 1923 decision that prohibited “corporate projects.”</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In 1984, the RI Board made a series of decisions that resulted in what we now know as the PolioPlus program and established a fund to support it. Initially, the program was called Polio 2005, in reference to a goal of immunizing all the world’s children by 2005.</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Rotary leaders announced these ambitious plans in early 1985, and later that year, they introduced the program’s new name: PolioPlus. The “Plus” initially referred to the additional vaccines that were administered</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along with polio vaccine. </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Today, it also reflects the</a:t>
            </a:r>
            <a:r>
              <a:rPr lang="en-US" altLang="en-US" baseline="0" dirty="0">
                <a:latin typeface="Arial" pitchFamily="34" charset="0"/>
                <a:ea typeface="ＭＳ Ｐゴシック" pitchFamily="34" charset="-128"/>
                <a:cs typeface="ヒラギノ角ゴ Pro W3" pitchFamily="-84" charset="-128"/>
              </a:rPr>
              <a:t> idea that the </a:t>
            </a:r>
            <a:r>
              <a:rPr lang="en-US" altLang="en-US" dirty="0">
                <a:latin typeface="Arial" pitchFamily="34" charset="0"/>
                <a:ea typeface="ＭＳ Ｐゴシック" pitchFamily="34" charset="-128"/>
                <a:cs typeface="ヒラギノ角ゴ Pro W3" pitchFamily="-84" charset="-128"/>
              </a:rPr>
              <a:t>infrastructure, fundraising, and advocacy methods implemented by the polio eradication effort will support future battles against infectious disease. </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3/19/2021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10</a:t>
            </a:fld>
            <a:endParaRPr lang="en-US" dirty="0"/>
          </a:p>
        </p:txBody>
      </p:sp>
    </p:spTree>
    <p:extLst>
      <p:ext uri="{BB962C8B-B14F-4D97-AF65-F5344CB8AC3E}">
        <p14:creationId xmlns:p14="http://schemas.microsoft.com/office/powerpoint/2010/main" val="30764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  The social mobilization that precedes an </a:t>
            </a:r>
            <a:r>
              <a:rPr lang="en-US" altLang="en-US" u="sng" dirty="0">
                <a:latin typeface="Arial" pitchFamily="34" charset="0"/>
                <a:ea typeface="ＭＳ Ｐゴシック" pitchFamily="34" charset="-128"/>
                <a:cs typeface="ヒラギノ角ゴ Pro W3" pitchFamily="-84" charset="-128"/>
              </a:rPr>
              <a:t>NID</a:t>
            </a:r>
            <a:r>
              <a:rPr lang="en-US" altLang="en-US" dirty="0">
                <a:latin typeface="Arial" pitchFamily="34" charset="0"/>
                <a:ea typeface="ＭＳ Ｐゴシック" pitchFamily="34" charset="-128"/>
                <a:cs typeface="ヒラギノ角ゴ Pro W3" pitchFamily="-84" charset="-128"/>
              </a:rPr>
              <a:t> is critical to the success of mass immunizations.</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In 1995, the Foundation launched the </a:t>
            </a:r>
            <a:r>
              <a:rPr lang="en-US" altLang="en-US" u="sng" dirty="0">
                <a:latin typeface="Arial" pitchFamily="34" charset="0"/>
                <a:ea typeface="ＭＳ Ｐゴシック" pitchFamily="34" charset="-128"/>
                <a:cs typeface="ヒラギノ角ゴ Pro W3" pitchFamily="-84" charset="-128"/>
              </a:rPr>
              <a:t>PolioPlus Partners</a:t>
            </a:r>
            <a:r>
              <a:rPr lang="en-US" altLang="en-US" dirty="0">
                <a:latin typeface="Arial" pitchFamily="34" charset="0"/>
                <a:ea typeface="ＭＳ Ｐゴシック" pitchFamily="34" charset="-128"/>
                <a:cs typeface="ヒラギノ角ゴ Pro W3" pitchFamily="-84" charset="-128"/>
              </a:rPr>
              <a:t> program to support social mobilization for National Immunization Days. </a:t>
            </a:r>
          </a:p>
          <a:p>
            <a:r>
              <a:rPr lang="en-US" altLang="en-US" dirty="0">
                <a:latin typeface="Arial" pitchFamily="34" charset="0"/>
                <a:ea typeface="ＭＳ Ｐゴシック" pitchFamily="34" charset="-128"/>
                <a:cs typeface="ヒラギノ角ゴ Pro W3" pitchFamily="-84" charset="-128"/>
              </a:rPr>
              <a:t>*  Through </a:t>
            </a:r>
            <a:r>
              <a:rPr lang="en-US" altLang="en-US" u="none" dirty="0">
                <a:latin typeface="Arial" pitchFamily="34" charset="0"/>
                <a:ea typeface="ＭＳ Ｐゴシック" pitchFamily="34" charset="-128"/>
                <a:cs typeface="ヒラギノ角ゴ Pro W3" pitchFamily="-84" charset="-128"/>
              </a:rPr>
              <a:t>PolioPlus Partners, </a:t>
            </a:r>
            <a:r>
              <a:rPr lang="en-US" altLang="en-US" dirty="0">
                <a:latin typeface="Arial" pitchFamily="34" charset="0"/>
                <a:ea typeface="ＭＳ Ｐゴシック" pitchFamily="34" charset="-128"/>
                <a:cs typeface="ヒラギノ角ゴ Pro W3" pitchFamily="-84" charset="-128"/>
              </a:rPr>
              <a:t>a network of regional and national PolioPlus committees determine</a:t>
            </a:r>
            <a:r>
              <a:rPr lang="en-US" altLang="en-US" baseline="0" dirty="0">
                <a:latin typeface="Arial" pitchFamily="34" charset="0"/>
                <a:ea typeface="ＭＳ Ｐゴシック" pitchFamily="34" charset="-128"/>
                <a:cs typeface="ヒラギノ角ゴ Pro W3" pitchFamily="-84" charset="-128"/>
              </a:rPr>
              <a:t> what </a:t>
            </a:r>
            <a:r>
              <a:rPr lang="en-US" altLang="en-US" dirty="0">
                <a:latin typeface="Arial" pitchFamily="34" charset="0"/>
                <a:ea typeface="ＭＳ Ｐゴシック" pitchFamily="34" charset="-128"/>
                <a:cs typeface="ヒラギノ角ゴ Pro W3" pitchFamily="-84" charset="-128"/>
              </a:rPr>
              <a:t>supplies are needed, such as vaccine carriers, banners, brochures, and PolioPlus T-shirts, aprons, and caps to identify members of vaccination teams. The national committee chairs distribute the list, and the program provides funding. </a:t>
            </a:r>
          </a:p>
          <a:p>
            <a:r>
              <a:rPr lang="en-US" altLang="en-US" dirty="0">
                <a:latin typeface="Arial" pitchFamily="34" charset="0"/>
                <a:ea typeface="ＭＳ Ｐゴシック" pitchFamily="34" charset="-128"/>
                <a:cs typeface="ヒラギノ角ゴ Pro W3" pitchFamily="-84" charset="-128"/>
              </a:rPr>
              <a:t> *  When India prepared for its first National Immunization Days in 1995, it identified a need for hundreds of aprons for volunteers. Japanese Rotarians contributed enough funds to buy not only aprons but also caps, posters, banners, and vaccine carriers. Indian Rotarians mobilized about 100,000 volunteers to publicize the upcoming immunizations and administer the vaccine.</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3/19/2021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11</a:t>
            </a:fld>
            <a:endParaRPr lang="en-US" dirty="0"/>
          </a:p>
        </p:txBody>
      </p:sp>
    </p:spTree>
    <p:extLst>
      <p:ext uri="{BB962C8B-B14F-4D97-AF65-F5344CB8AC3E}">
        <p14:creationId xmlns:p14="http://schemas.microsoft.com/office/powerpoint/2010/main" val="4097888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3FC543D-EBF8-447D-8EB1-CB94480F45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980" indent="-295917">
              <a:spcBef>
                <a:spcPct val="30000"/>
              </a:spcBef>
              <a:defRPr sz="1200">
                <a:solidFill>
                  <a:schemeClr val="tx1"/>
                </a:solidFill>
                <a:latin typeface="Arial" panose="020B0604020202020204" pitchFamily="34" charset="0"/>
              </a:defRPr>
            </a:lvl2pPr>
            <a:lvl3pPr marL="1185263" indent="-236733">
              <a:spcBef>
                <a:spcPct val="30000"/>
              </a:spcBef>
              <a:defRPr sz="1200">
                <a:solidFill>
                  <a:schemeClr val="tx1"/>
                </a:solidFill>
                <a:latin typeface="Arial" panose="020B0604020202020204" pitchFamily="34" charset="0"/>
              </a:defRPr>
            </a:lvl3pPr>
            <a:lvl4pPr marL="1660327" indent="-236733">
              <a:spcBef>
                <a:spcPct val="30000"/>
              </a:spcBef>
              <a:defRPr sz="1200">
                <a:solidFill>
                  <a:schemeClr val="tx1"/>
                </a:solidFill>
                <a:latin typeface="Arial" panose="020B0604020202020204" pitchFamily="34" charset="0"/>
              </a:defRPr>
            </a:lvl4pPr>
            <a:lvl5pPr marL="2135393" indent="-236733">
              <a:spcBef>
                <a:spcPct val="30000"/>
              </a:spcBef>
              <a:defRPr sz="1200">
                <a:solidFill>
                  <a:schemeClr val="tx1"/>
                </a:solidFill>
                <a:latin typeface="Arial" panose="020B0604020202020204" pitchFamily="34" charset="0"/>
              </a:defRPr>
            </a:lvl5pPr>
            <a:lvl6pPr marL="2596061" indent="-236733" eaLnBrk="0" fontAlgn="base" hangingPunct="0">
              <a:spcBef>
                <a:spcPct val="30000"/>
              </a:spcBef>
              <a:spcAft>
                <a:spcPct val="0"/>
              </a:spcAft>
              <a:defRPr sz="1200">
                <a:solidFill>
                  <a:schemeClr val="tx1"/>
                </a:solidFill>
                <a:latin typeface="Arial" panose="020B0604020202020204" pitchFamily="34" charset="0"/>
              </a:defRPr>
            </a:lvl6pPr>
            <a:lvl7pPr marL="3056730" indent="-236733" eaLnBrk="0" fontAlgn="base" hangingPunct="0">
              <a:spcBef>
                <a:spcPct val="30000"/>
              </a:spcBef>
              <a:spcAft>
                <a:spcPct val="0"/>
              </a:spcAft>
              <a:defRPr sz="1200">
                <a:solidFill>
                  <a:schemeClr val="tx1"/>
                </a:solidFill>
                <a:latin typeface="Arial" panose="020B0604020202020204" pitchFamily="34" charset="0"/>
              </a:defRPr>
            </a:lvl7pPr>
            <a:lvl8pPr marL="3517399" indent="-236733" eaLnBrk="0" fontAlgn="base" hangingPunct="0">
              <a:spcBef>
                <a:spcPct val="30000"/>
              </a:spcBef>
              <a:spcAft>
                <a:spcPct val="0"/>
              </a:spcAft>
              <a:defRPr sz="1200">
                <a:solidFill>
                  <a:schemeClr val="tx1"/>
                </a:solidFill>
                <a:latin typeface="Arial" panose="020B0604020202020204" pitchFamily="34" charset="0"/>
              </a:defRPr>
            </a:lvl8pPr>
            <a:lvl9pPr marL="3978068" indent="-2367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3D2845-6A10-4ABB-BDE2-A91D2A037CA1}" type="slidenum">
              <a:rPr lang="en-US" altLang="en-US"/>
              <a:pPr>
                <a:spcBef>
                  <a:spcPct val="0"/>
                </a:spcBef>
              </a:pPr>
              <a:t>12</a:t>
            </a:fld>
            <a:endParaRPr lang="en-US" altLang="en-US" dirty="0"/>
          </a:p>
        </p:txBody>
      </p:sp>
      <p:sp>
        <p:nvSpPr>
          <p:cNvPr id="9219" name="Rectangle 2">
            <a:extLst>
              <a:ext uri="{FF2B5EF4-FFF2-40B4-BE49-F238E27FC236}">
                <a16:creationId xmlns:a16="http://schemas.microsoft.com/office/drawing/2014/main" id="{7C9839F0-B569-4E35-8C6D-FE3BE3DD7C3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A94D7BAA-7AC4-41E9-BB81-F0DAB6DE55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A83714A-5BDB-4F5B-86F4-E0D1E56E4F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980" indent="-295917">
              <a:spcBef>
                <a:spcPct val="30000"/>
              </a:spcBef>
              <a:defRPr sz="1200">
                <a:solidFill>
                  <a:schemeClr val="tx1"/>
                </a:solidFill>
                <a:latin typeface="Arial" panose="020B0604020202020204" pitchFamily="34" charset="0"/>
              </a:defRPr>
            </a:lvl2pPr>
            <a:lvl3pPr marL="1185263" indent="-236733">
              <a:spcBef>
                <a:spcPct val="30000"/>
              </a:spcBef>
              <a:defRPr sz="1200">
                <a:solidFill>
                  <a:schemeClr val="tx1"/>
                </a:solidFill>
                <a:latin typeface="Arial" panose="020B0604020202020204" pitchFamily="34" charset="0"/>
              </a:defRPr>
            </a:lvl3pPr>
            <a:lvl4pPr marL="1660327" indent="-236733">
              <a:spcBef>
                <a:spcPct val="30000"/>
              </a:spcBef>
              <a:defRPr sz="1200">
                <a:solidFill>
                  <a:schemeClr val="tx1"/>
                </a:solidFill>
                <a:latin typeface="Arial" panose="020B0604020202020204" pitchFamily="34" charset="0"/>
              </a:defRPr>
            </a:lvl4pPr>
            <a:lvl5pPr marL="2135393" indent="-236733">
              <a:spcBef>
                <a:spcPct val="30000"/>
              </a:spcBef>
              <a:defRPr sz="1200">
                <a:solidFill>
                  <a:schemeClr val="tx1"/>
                </a:solidFill>
                <a:latin typeface="Arial" panose="020B0604020202020204" pitchFamily="34" charset="0"/>
              </a:defRPr>
            </a:lvl5pPr>
            <a:lvl6pPr marL="2596061" indent="-236733" eaLnBrk="0" fontAlgn="base" hangingPunct="0">
              <a:spcBef>
                <a:spcPct val="30000"/>
              </a:spcBef>
              <a:spcAft>
                <a:spcPct val="0"/>
              </a:spcAft>
              <a:defRPr sz="1200">
                <a:solidFill>
                  <a:schemeClr val="tx1"/>
                </a:solidFill>
                <a:latin typeface="Arial" panose="020B0604020202020204" pitchFamily="34" charset="0"/>
              </a:defRPr>
            </a:lvl6pPr>
            <a:lvl7pPr marL="3056730" indent="-236733" eaLnBrk="0" fontAlgn="base" hangingPunct="0">
              <a:spcBef>
                <a:spcPct val="30000"/>
              </a:spcBef>
              <a:spcAft>
                <a:spcPct val="0"/>
              </a:spcAft>
              <a:defRPr sz="1200">
                <a:solidFill>
                  <a:schemeClr val="tx1"/>
                </a:solidFill>
                <a:latin typeface="Arial" panose="020B0604020202020204" pitchFamily="34" charset="0"/>
              </a:defRPr>
            </a:lvl7pPr>
            <a:lvl8pPr marL="3517399" indent="-236733" eaLnBrk="0" fontAlgn="base" hangingPunct="0">
              <a:spcBef>
                <a:spcPct val="30000"/>
              </a:spcBef>
              <a:spcAft>
                <a:spcPct val="0"/>
              </a:spcAft>
              <a:defRPr sz="1200">
                <a:solidFill>
                  <a:schemeClr val="tx1"/>
                </a:solidFill>
                <a:latin typeface="Arial" panose="020B0604020202020204" pitchFamily="34" charset="0"/>
              </a:defRPr>
            </a:lvl8pPr>
            <a:lvl9pPr marL="3978068" indent="-2367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C183C2-595D-49E6-9CAA-3C7D1B79E94A}" type="slidenum">
              <a:rPr lang="en-US" altLang="en-US"/>
              <a:pPr>
                <a:spcBef>
                  <a:spcPct val="0"/>
                </a:spcBef>
              </a:pPr>
              <a:t>13</a:t>
            </a:fld>
            <a:endParaRPr lang="en-US" altLang="en-US" dirty="0"/>
          </a:p>
        </p:txBody>
      </p:sp>
      <p:sp>
        <p:nvSpPr>
          <p:cNvPr id="7171" name="Rectangle 2">
            <a:extLst>
              <a:ext uri="{FF2B5EF4-FFF2-40B4-BE49-F238E27FC236}">
                <a16:creationId xmlns:a16="http://schemas.microsoft.com/office/drawing/2014/main" id="{39126CA7-2128-4654-AB6C-A1BF4F8D8AA8}"/>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C4E808D-87FC-4D62-9201-816BDE92C6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8D5EA5FA-9451-42B3-9BFD-9A3117B4A1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0980" indent="-295917">
              <a:spcBef>
                <a:spcPct val="30000"/>
              </a:spcBef>
              <a:defRPr sz="1200">
                <a:solidFill>
                  <a:schemeClr val="tx1"/>
                </a:solidFill>
                <a:latin typeface="Arial" panose="020B0604020202020204" pitchFamily="34" charset="0"/>
              </a:defRPr>
            </a:lvl2pPr>
            <a:lvl3pPr marL="1185263" indent="-236733">
              <a:spcBef>
                <a:spcPct val="30000"/>
              </a:spcBef>
              <a:defRPr sz="1200">
                <a:solidFill>
                  <a:schemeClr val="tx1"/>
                </a:solidFill>
                <a:latin typeface="Arial" panose="020B0604020202020204" pitchFamily="34" charset="0"/>
              </a:defRPr>
            </a:lvl3pPr>
            <a:lvl4pPr marL="1660327" indent="-236733">
              <a:spcBef>
                <a:spcPct val="30000"/>
              </a:spcBef>
              <a:defRPr sz="1200">
                <a:solidFill>
                  <a:schemeClr val="tx1"/>
                </a:solidFill>
                <a:latin typeface="Arial" panose="020B0604020202020204" pitchFamily="34" charset="0"/>
              </a:defRPr>
            </a:lvl4pPr>
            <a:lvl5pPr marL="2135393" indent="-236733">
              <a:spcBef>
                <a:spcPct val="30000"/>
              </a:spcBef>
              <a:defRPr sz="1200">
                <a:solidFill>
                  <a:schemeClr val="tx1"/>
                </a:solidFill>
                <a:latin typeface="Arial" panose="020B0604020202020204" pitchFamily="34" charset="0"/>
              </a:defRPr>
            </a:lvl5pPr>
            <a:lvl6pPr marL="2596061" indent="-236733" eaLnBrk="0" fontAlgn="base" hangingPunct="0">
              <a:spcBef>
                <a:spcPct val="30000"/>
              </a:spcBef>
              <a:spcAft>
                <a:spcPct val="0"/>
              </a:spcAft>
              <a:defRPr sz="1200">
                <a:solidFill>
                  <a:schemeClr val="tx1"/>
                </a:solidFill>
                <a:latin typeface="Arial" panose="020B0604020202020204" pitchFamily="34" charset="0"/>
              </a:defRPr>
            </a:lvl6pPr>
            <a:lvl7pPr marL="3056730" indent="-236733" eaLnBrk="0" fontAlgn="base" hangingPunct="0">
              <a:spcBef>
                <a:spcPct val="30000"/>
              </a:spcBef>
              <a:spcAft>
                <a:spcPct val="0"/>
              </a:spcAft>
              <a:defRPr sz="1200">
                <a:solidFill>
                  <a:schemeClr val="tx1"/>
                </a:solidFill>
                <a:latin typeface="Arial" panose="020B0604020202020204" pitchFamily="34" charset="0"/>
              </a:defRPr>
            </a:lvl7pPr>
            <a:lvl8pPr marL="3517399" indent="-236733" eaLnBrk="0" fontAlgn="base" hangingPunct="0">
              <a:spcBef>
                <a:spcPct val="30000"/>
              </a:spcBef>
              <a:spcAft>
                <a:spcPct val="0"/>
              </a:spcAft>
              <a:defRPr sz="1200">
                <a:solidFill>
                  <a:schemeClr val="tx1"/>
                </a:solidFill>
                <a:latin typeface="Arial" panose="020B0604020202020204" pitchFamily="34" charset="0"/>
              </a:defRPr>
            </a:lvl8pPr>
            <a:lvl9pPr marL="3978068" indent="-23673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03707F-DCFD-4E32-8EE8-B84237144960}" type="slidenum">
              <a:rPr lang="en-US" altLang="en-US"/>
              <a:pPr>
                <a:spcBef>
                  <a:spcPct val="0"/>
                </a:spcBef>
              </a:pPr>
              <a:t>14</a:t>
            </a:fld>
            <a:endParaRPr lang="en-US" altLang="en-US" dirty="0"/>
          </a:p>
        </p:txBody>
      </p:sp>
      <p:sp>
        <p:nvSpPr>
          <p:cNvPr id="13315" name="Rectangle 2">
            <a:extLst>
              <a:ext uri="{FF2B5EF4-FFF2-40B4-BE49-F238E27FC236}">
                <a16:creationId xmlns:a16="http://schemas.microsoft.com/office/drawing/2014/main" id="{939937A1-E212-43F6-B6C3-AA846F75DD91}"/>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D625A969-9670-4BF1-9C58-A967443759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3/19/2021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 Bullets +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F59E2-51A2-4A8F-8BFF-505B6780907A}"/>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3F282D-A255-43CF-BFF8-9FC02D33C3C6}"/>
              </a:ext>
            </a:extLst>
          </p:cNvPr>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 name="Title 1"/>
          <p:cNvSpPr>
            <a:spLocks noGrp="1"/>
          </p:cNvSpPr>
          <p:nvPr>
            <p:ph type="title" hasCustomPrompt="1"/>
          </p:nvPr>
        </p:nvSpPr>
        <p:spPr>
          <a:xfrm>
            <a:off x="508000" y="457200"/>
            <a:ext cx="11684000" cy="533400"/>
          </a:xfrm>
          <a:prstGeom prst="rect">
            <a:avLst/>
          </a:prstGeom>
        </p:spPr>
        <p:txBody>
          <a:bodyPr lIns="0" tIns="0" rIns="0" bIns="0" anchor="ctr" anchorCtr="0"/>
          <a:lstStyle>
            <a:lvl1pPr algn="l">
              <a:defRPr sz="4267" cap="all" baseline="0">
                <a:solidFill>
                  <a:schemeClr val="bg1"/>
                </a:solidFill>
                <a:latin typeface="Arial Narrow"/>
                <a:cs typeface="Arial Narrow"/>
              </a:defRPr>
            </a:lvl1pPr>
          </a:lstStyle>
          <a:p>
            <a:r>
              <a:rPr lang="en-US" dirty="0"/>
              <a:t>Click to edit slide title</a:t>
            </a:r>
          </a:p>
        </p:txBody>
      </p:sp>
      <p:sp>
        <p:nvSpPr>
          <p:cNvPr id="3" name="Content Placeholder 2"/>
          <p:cNvSpPr>
            <a:spLocks noGrp="1"/>
          </p:cNvSpPr>
          <p:nvPr>
            <p:ph idx="1"/>
          </p:nvPr>
        </p:nvSpPr>
        <p:spPr>
          <a:xfrm>
            <a:off x="609600" y="1904999"/>
            <a:ext cx="10972800" cy="3840164"/>
          </a:xfrm>
          <a:prstGeom prst="rect">
            <a:avLst/>
          </a:prstGeom>
        </p:spPr>
        <p:txBody>
          <a:bodyPr/>
          <a:lstStyle>
            <a:lvl1pPr marL="457189" indent="-457189">
              <a:buClr>
                <a:srgbClr val="005DAA"/>
              </a:buClr>
              <a:buFont typeface="Wingdings" panose="05000000000000000000" pitchFamily="2" charset="2"/>
              <a:buChar char="§"/>
              <a:defRPr sz="4000">
                <a:solidFill>
                  <a:srgbClr val="000000"/>
                </a:solidFill>
                <a:latin typeface="Georgia"/>
                <a:cs typeface="Georgia"/>
              </a:defRPr>
            </a:lvl1pPr>
            <a:lvl2pPr marL="990575" indent="-380990">
              <a:buClr>
                <a:srgbClr val="005DAA"/>
              </a:buClr>
              <a:buFont typeface="Wingdings" panose="05000000000000000000" pitchFamily="2" charset="2"/>
              <a:buChar char="§"/>
              <a:defRPr sz="3467">
                <a:solidFill>
                  <a:srgbClr val="000000"/>
                </a:solidFill>
                <a:latin typeface="Georgia"/>
                <a:cs typeface="Georgia"/>
              </a:defRPr>
            </a:lvl2pPr>
            <a:lvl3pPr marL="1523962" indent="-304792">
              <a:buClr>
                <a:srgbClr val="005DAA"/>
              </a:buClr>
              <a:buFont typeface="Wingdings" panose="05000000000000000000" pitchFamily="2" charset="2"/>
              <a:buChar char="§"/>
              <a:defRPr sz="2933">
                <a:solidFill>
                  <a:srgbClr val="000000"/>
                </a:solidFill>
                <a:latin typeface="Georgia"/>
                <a:cs typeface="Georgia"/>
              </a:defRPr>
            </a:lvl3pPr>
            <a:lvl4pPr marL="2133547" indent="-304792">
              <a:buClr>
                <a:srgbClr val="005DAA"/>
              </a:buClr>
              <a:buFont typeface="Wingdings" panose="05000000000000000000" pitchFamily="2" charset="2"/>
              <a:buChar char="§"/>
              <a:defRPr sz="2400">
                <a:solidFill>
                  <a:srgbClr val="000000"/>
                </a:solidFill>
                <a:latin typeface="Georgia"/>
                <a:cs typeface="Georgia"/>
              </a:defRPr>
            </a:lvl4pPr>
            <a:lvl5pPr marL="2743131" indent="-304792">
              <a:buClr>
                <a:srgbClr val="005DAA"/>
              </a:buClr>
              <a:buFont typeface="Wingdings" panose="05000000000000000000" pitchFamily="2" charset="2"/>
              <a:buChar cha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a:extLst>
              <a:ext uri="{FF2B5EF4-FFF2-40B4-BE49-F238E27FC236}">
                <a16:creationId xmlns:a16="http://schemas.microsoft.com/office/drawing/2014/main" id="{CEDE612F-5FB3-49F2-9146-2927973A5FC3}"/>
              </a:ext>
            </a:extLst>
          </p:cNvPr>
          <p:cNvSpPr>
            <a:spLocks noGrp="1"/>
          </p:cNvSpPr>
          <p:nvPr>
            <p:ph type="body" sz="quarter" idx="10" hasCustomPrompt="1"/>
          </p:nvPr>
        </p:nvSpPr>
        <p:spPr>
          <a:xfrm>
            <a:off x="609600" y="1193800"/>
            <a:ext cx="10972800" cy="609600"/>
          </a:xfrm>
          <a:prstGeom prst="rect">
            <a:avLst/>
          </a:prstGeom>
        </p:spPr>
        <p:txBody>
          <a:bodyPr/>
          <a:lstStyle>
            <a:lvl1pPr marL="0" indent="0">
              <a:buFont typeface="Arial" panose="020B0604020202020204" pitchFamily="34" charset="0"/>
              <a:buNone/>
              <a:defRPr lang="en-US" sz="3733" b="1" kern="1200" dirty="0">
                <a:solidFill>
                  <a:srgbClr val="005DAA"/>
                </a:solidFill>
                <a:latin typeface="Georgia" panose="02040502050405020303" pitchFamily="18" charset="0"/>
                <a:ea typeface="ＭＳ Ｐゴシック" panose="020B0600070205080204" pitchFamily="34" charset="-128"/>
                <a:cs typeface="Georgia"/>
              </a:defRPr>
            </a:lvl1pPr>
          </a:lstStyle>
          <a:p>
            <a:pPr lvl="0"/>
            <a:r>
              <a:rPr lang="en-US" dirty="0"/>
              <a:t>Click to edit header text</a:t>
            </a:r>
          </a:p>
        </p:txBody>
      </p:sp>
    </p:spTree>
    <p:extLst>
      <p:ext uri="{BB962C8B-B14F-4D97-AF65-F5344CB8AC3E}">
        <p14:creationId xmlns:p14="http://schemas.microsoft.com/office/powerpoint/2010/main" val="2207528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09600" y="3505200"/>
            <a:ext cx="11582400" cy="1828800"/>
          </a:xfrm>
          <a:prstGeom prst="rect">
            <a:avLst/>
          </a:prstGeom>
          <a:noFill/>
          <a:effectLst/>
        </p:spPr>
        <p:txBody>
          <a:bodyPr lIns="0" tIns="0" rIns="0" bIns="0" anchor="t" anchorCtr="0">
            <a:noAutofit/>
          </a:bodyPr>
          <a:lstStyle>
            <a:lvl1pPr algn="l">
              <a:defRPr sz="3600" b="0" i="0">
                <a:solidFill>
                  <a:schemeClr val="bg1"/>
                </a:solidFill>
                <a:latin typeface="Arial Narrow"/>
                <a:cs typeface="Arial Narrow"/>
              </a:defRPr>
            </a:lvl1pPr>
          </a:lstStyle>
          <a:p>
            <a:r>
              <a:rPr lang="en-US" dirty="0"/>
              <a:t>CLICK TO EDIT MASTER SECTION BREAK</a:t>
            </a:r>
          </a:p>
        </p:txBody>
      </p:sp>
    </p:spTree>
    <p:extLst>
      <p:ext uri="{BB962C8B-B14F-4D97-AF65-F5344CB8AC3E}">
        <p14:creationId xmlns:p14="http://schemas.microsoft.com/office/powerpoint/2010/main" val="926213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609601" y="1606712"/>
            <a:ext cx="544541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984679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44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3/19/2021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3/19/2021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ndpolio.org/donate?gclid=EAIaIQobChMIg-PJ_uSG7AIVFYTICh3YFgy8EAAYASAEEgJa9PD_Bw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wgmeal.com/"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8" Type="http://schemas.openxmlformats.org/officeDocument/2006/relationships/hyperlink" Target="https://kensolowrotary.com/category/leadership-team/" TargetMode="External"/><Relationship Id="rId3" Type="http://schemas.openxmlformats.org/officeDocument/2006/relationships/hyperlink" Target="http://www.daretodreamfilm.com/" TargetMode="External"/><Relationship Id="rId7" Type="http://schemas.openxmlformats.org/officeDocument/2006/relationships/hyperlink" Target="https://kensolowrotary.com/category/foundation/" TargetMode="External"/><Relationship Id="rId2" Type="http://schemas.openxmlformats.org/officeDocument/2006/relationships/hyperlink" Target="https://daretodreamfilm.com/" TargetMode="External"/><Relationship Id="rId1" Type="http://schemas.openxmlformats.org/officeDocument/2006/relationships/slideLayout" Target="../slideLayouts/slideLayout2.xml"/><Relationship Id="rId6" Type="http://schemas.openxmlformats.org/officeDocument/2006/relationships/hyperlink" Target="https://kensolowrotary.com/category/district-conference/" TargetMode="External"/><Relationship Id="rId5" Type="http://schemas.openxmlformats.org/officeDocument/2006/relationships/hyperlink" Target="https://kensolowrotary.com/category/dare-to-dream/" TargetMode="External"/><Relationship Id="rId4" Type="http://schemas.openxmlformats.org/officeDocument/2006/relationships/hyperlink" Target="https://kensolowrotary.com/2018/02/24/the-story-behind-the-dare-to-dream-polio-movie-trailer/" TargetMode="External"/><Relationship Id="rId9" Type="http://schemas.openxmlformats.org/officeDocument/2006/relationships/hyperlink" Target="https://kensolowrotary.com/category/trainin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a:extLst>
              <a:ext uri="{FF2B5EF4-FFF2-40B4-BE49-F238E27FC236}">
                <a16:creationId xmlns:a16="http://schemas.microsoft.com/office/drawing/2014/main" id="{5E094CBC-440B-4F67-BBB3-03F6842DC13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25777" y="737419"/>
            <a:ext cx="7740445" cy="2998839"/>
          </a:xfrm>
          <a:prstGeom prst="rect">
            <a:avLst/>
          </a:prstGeom>
          <a:noFill/>
          <a:ln>
            <a:noFill/>
          </a:ln>
        </p:spPr>
      </p:pic>
      <p:pic>
        <p:nvPicPr>
          <p:cNvPr id="3" name="Picture 2" descr="Children at Dharmarama Kanishta Vidyalaya School in Ahangama, Sri Lanka. ">
            <a:extLst>
              <a:ext uri="{FF2B5EF4-FFF2-40B4-BE49-F238E27FC236}">
                <a16:creationId xmlns:a16="http://schemas.microsoft.com/office/drawing/2014/main" id="{19CF5CCA-7DDE-4758-97FD-FE18873BDD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76500" y="4082231"/>
            <a:ext cx="3619500" cy="2038350"/>
          </a:xfrm>
          <a:prstGeom prst="rect">
            <a:avLst/>
          </a:prstGeom>
          <a:noFill/>
          <a:ln>
            <a:noFill/>
          </a:ln>
        </p:spPr>
      </p:pic>
      <p:pic>
        <p:nvPicPr>
          <p:cNvPr id="4" name="Picture 3" descr="General Secretary John Hewko provides an update on activities throughout the organization during the past year during the RI Convention in Bangkok, Thailand.">
            <a:extLst>
              <a:ext uri="{FF2B5EF4-FFF2-40B4-BE49-F238E27FC236}">
                <a16:creationId xmlns:a16="http://schemas.microsoft.com/office/drawing/2014/main" id="{DC6DB4B9-ADC3-4938-B7C4-23FB7E226A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82231"/>
            <a:ext cx="3619500" cy="2038350"/>
          </a:xfrm>
          <a:prstGeom prst="rect">
            <a:avLst/>
          </a:prstGeom>
          <a:noFill/>
          <a:ln>
            <a:noFill/>
          </a:ln>
        </p:spPr>
      </p:pic>
    </p:spTree>
    <p:extLst>
      <p:ext uri="{BB962C8B-B14F-4D97-AF65-F5344CB8AC3E}">
        <p14:creationId xmlns:p14="http://schemas.microsoft.com/office/powerpoint/2010/main" val="381600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2"/>
          </p:nvPr>
        </p:nvSpPr>
        <p:spPr>
          <a:xfrm>
            <a:off x="1981201" y="1606711"/>
            <a:ext cx="4084061" cy="3976060"/>
          </a:xfrm>
        </p:spPr>
        <p:txBody>
          <a:bodyPr>
            <a:normAutofit/>
          </a:bodyPr>
          <a:lstStyle/>
          <a:p>
            <a:pPr marL="0" indent="0">
              <a:spcBef>
                <a:spcPts val="900"/>
              </a:spcBef>
              <a:buNone/>
            </a:pPr>
            <a:r>
              <a:rPr lang="en-US" sz="2200" b="1" dirty="0"/>
              <a:t>1980</a:t>
            </a:r>
            <a:r>
              <a:rPr lang="en-US" sz="2000" dirty="0"/>
              <a:t> </a:t>
            </a:r>
          </a:p>
          <a:p>
            <a:pPr marL="0" indent="0">
              <a:spcBef>
                <a:spcPts val="600"/>
              </a:spcBef>
              <a:buNone/>
            </a:pPr>
            <a:r>
              <a:rPr lang="en-US" sz="1800" dirty="0"/>
              <a:t>Rotary’s Council on Legislation endorses a proposal to “eliminate polio through immunization”</a:t>
            </a:r>
          </a:p>
          <a:p>
            <a:pPr marL="0" indent="0">
              <a:spcBef>
                <a:spcPts val="600"/>
              </a:spcBef>
              <a:buNone/>
            </a:pPr>
            <a:r>
              <a:rPr lang="en-US" sz="1800" dirty="0"/>
              <a:t>Immunization efforts continue as part of the 3-H program</a:t>
            </a:r>
          </a:p>
          <a:p>
            <a:pPr marL="0" indent="0">
              <a:spcBef>
                <a:spcPts val="1200"/>
              </a:spcBef>
              <a:buNone/>
            </a:pPr>
            <a:r>
              <a:rPr lang="en-US" sz="2200" b="1" dirty="0"/>
              <a:t>1985</a:t>
            </a:r>
          </a:p>
          <a:p>
            <a:pPr marL="0" indent="0">
              <a:spcBef>
                <a:spcPts val="600"/>
              </a:spcBef>
              <a:buNone/>
            </a:pPr>
            <a:r>
              <a:rPr lang="en-US" sz="1800" dirty="0"/>
              <a:t>PolioPlus is launched</a:t>
            </a:r>
          </a:p>
        </p:txBody>
      </p:sp>
      <p:sp>
        <p:nvSpPr>
          <p:cNvPr id="4" name="Title 3"/>
          <p:cNvSpPr>
            <a:spLocks noGrp="1"/>
          </p:cNvSpPr>
          <p:nvPr>
            <p:ph type="title"/>
          </p:nvPr>
        </p:nvSpPr>
        <p:spPr>
          <a:xfrm>
            <a:off x="1881419" y="373625"/>
            <a:ext cx="7391400" cy="717755"/>
          </a:xfrm>
        </p:spPr>
        <p:txBody>
          <a:bodyPr>
            <a:noAutofit/>
          </a:bodyPr>
          <a:lstStyle/>
          <a:p>
            <a:pPr algn="ctr"/>
            <a:r>
              <a:rPr lang="en-US" altLang="en-US" sz="4000" b="1" dirty="0">
                <a:latin typeface="Tahoma" panose="020B0604030504040204" pitchFamily="34" charset="0"/>
                <a:ea typeface="Tahoma" panose="020B0604030504040204" pitchFamily="34" charset="0"/>
                <a:cs typeface="Tahoma" panose="020B0604030504040204" pitchFamily="34" charset="0"/>
              </a:rPr>
              <a:t>PolioPlus — 1985</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Content Placeholder 10"/>
          <p:cNvPicPr>
            <a:picLocks noGrp="1" noChangeAspect="1"/>
          </p:cNvPicPr>
          <p:nvPr>
            <p:ph sz="half" idx="11"/>
          </p:nvPr>
        </p:nvPicPr>
        <p:blipFill rotWithShape="1">
          <a:blip r:embed="rId3" cstate="screen">
            <a:extLst>
              <a:ext uri="{28A0092B-C50C-407E-A947-70E740481C1C}">
                <a14:useLocalDpi xmlns:a14="http://schemas.microsoft.com/office/drawing/2010/main"/>
              </a:ext>
            </a:extLst>
          </a:blip>
          <a:srcRect/>
          <a:stretch/>
        </p:blipFill>
        <p:spPr>
          <a:xfrm>
            <a:off x="6177280" y="1574800"/>
            <a:ext cx="4043187" cy="4114800"/>
          </a:xfrm>
        </p:spPr>
      </p:pic>
    </p:spTree>
    <p:extLst>
      <p:ext uri="{BB962C8B-B14F-4D97-AF65-F5344CB8AC3E}">
        <p14:creationId xmlns:p14="http://schemas.microsoft.com/office/powerpoint/2010/main" val="272651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9806" y="192999"/>
            <a:ext cx="8858864" cy="487362"/>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POLIOPLUS PARTNERS – 1995</a:t>
            </a: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170981" y="1208396"/>
            <a:ext cx="8219989" cy="4768850"/>
          </a:xfrm>
        </p:spPr>
      </p:pic>
    </p:spTree>
    <p:extLst>
      <p:ext uri="{BB962C8B-B14F-4D97-AF65-F5344CB8AC3E}">
        <p14:creationId xmlns:p14="http://schemas.microsoft.com/office/powerpoint/2010/main" val="4099600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E24F08D-3CCF-4B7B-8761-3B85BD5BFD11}"/>
              </a:ext>
            </a:extLst>
          </p:cNvPr>
          <p:cNvSpPr>
            <a:spLocks noGrp="1" noChangeArrowheads="1"/>
          </p:cNvSpPr>
          <p:nvPr>
            <p:ph type="title"/>
          </p:nvPr>
        </p:nvSpPr>
        <p:spPr>
          <a:xfrm>
            <a:off x="2514600" y="560439"/>
            <a:ext cx="7239000" cy="760361"/>
          </a:xfrm>
        </p:spPr>
        <p:txBody>
          <a:bodyPr>
            <a:normAutofit/>
          </a:bodyPr>
          <a:lstStyle/>
          <a:p>
            <a:pPr algn="ctr" eaLnBrk="1" hangingPunct="1">
              <a:defRPr/>
            </a:pPr>
            <a:r>
              <a:rPr lang="en-US" altLang="en-US" sz="4000" b="1" dirty="0">
                <a:latin typeface="Tahoma" panose="020B0604030504040204" pitchFamily="34" charset="0"/>
                <a:ea typeface="Tahoma" panose="020B0604030504040204" pitchFamily="34" charset="0"/>
                <a:cs typeface="Tahoma" panose="020B0604030504040204" pitchFamily="34" charset="0"/>
              </a:rPr>
              <a:t>The Questions!</a:t>
            </a:r>
            <a:r>
              <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sp>
        <p:nvSpPr>
          <p:cNvPr id="8195" name="Rectangle 3">
            <a:extLst>
              <a:ext uri="{FF2B5EF4-FFF2-40B4-BE49-F238E27FC236}">
                <a16:creationId xmlns:a16="http://schemas.microsoft.com/office/drawing/2014/main" id="{96863F70-13CD-4670-B9FB-275FFF089A6D}"/>
              </a:ext>
            </a:extLst>
          </p:cNvPr>
          <p:cNvSpPr>
            <a:spLocks noGrp="1" noChangeArrowheads="1"/>
          </p:cNvSpPr>
          <p:nvPr>
            <p:ph type="body" idx="1"/>
          </p:nvPr>
        </p:nvSpPr>
        <p:spPr>
          <a:xfrm>
            <a:off x="1828800" y="1943100"/>
            <a:ext cx="6248400" cy="4152900"/>
          </a:xfrm>
        </p:spPr>
        <p:txBody>
          <a:bodyPr>
            <a:normAutofit fontScale="77500" lnSpcReduction="20000"/>
          </a:bodyPr>
          <a:lstStyle/>
          <a:p>
            <a:pPr eaLnBrk="1" hangingPunct="1"/>
            <a:r>
              <a:rPr lang="en-US" altLang="en-US" sz="3600" dirty="0">
                <a:solidFill>
                  <a:srgbClr val="333399"/>
                </a:solidFill>
              </a:rPr>
              <a:t>Which vaccine are we using and why?</a:t>
            </a:r>
          </a:p>
          <a:p>
            <a:pPr eaLnBrk="1" hangingPunct="1"/>
            <a:r>
              <a:rPr lang="en-US" altLang="en-US" sz="3600" dirty="0">
                <a:solidFill>
                  <a:srgbClr val="333399"/>
                </a:solidFill>
              </a:rPr>
              <a:t>Why are we vaccinating in so many countries?</a:t>
            </a:r>
          </a:p>
          <a:p>
            <a:pPr eaLnBrk="1" hangingPunct="1"/>
            <a:r>
              <a:rPr lang="en-US" altLang="en-US" sz="3600" dirty="0">
                <a:solidFill>
                  <a:srgbClr val="333399"/>
                </a:solidFill>
              </a:rPr>
              <a:t>What caused the increase in wild polio cases in 2019?</a:t>
            </a:r>
          </a:p>
          <a:p>
            <a:pPr eaLnBrk="1" hangingPunct="1"/>
            <a:r>
              <a:rPr lang="en-US" altLang="en-US" sz="3600" dirty="0">
                <a:solidFill>
                  <a:srgbClr val="333399"/>
                </a:solidFill>
              </a:rPr>
              <a:t>How is Covid-19 affecting the fight against polio?  </a:t>
            </a:r>
          </a:p>
        </p:txBody>
      </p:sp>
      <p:pic>
        <p:nvPicPr>
          <p:cNvPr id="4" name="Picture 5" descr="EPN_RGB">
            <a:extLst>
              <a:ext uri="{FF2B5EF4-FFF2-40B4-BE49-F238E27FC236}">
                <a16:creationId xmlns:a16="http://schemas.microsoft.com/office/drawing/2014/main" id="{15F34586-F33E-47EE-A4A7-4AC903EBBA33}"/>
              </a:ext>
            </a:extLst>
          </p:cNvPr>
          <p:cNvPicPr>
            <a:picLocks noChangeAspect="1" noChangeArrowheads="1"/>
          </p:cNvPicPr>
          <p:nvPr/>
        </p:nvPicPr>
        <p:blipFill>
          <a:blip r:embed="rId3"/>
          <a:srcRect/>
          <a:stretch>
            <a:fillRect/>
          </a:stretch>
        </p:blipFill>
        <p:spPr bwMode="auto">
          <a:xfrm>
            <a:off x="8391886" y="2039282"/>
            <a:ext cx="2553107" cy="326030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6267EC2-1F8D-480E-AAA2-86B89C9D4BAB}"/>
              </a:ext>
            </a:extLst>
          </p:cNvPr>
          <p:cNvSpPr>
            <a:spLocks noGrp="1" noChangeArrowheads="1"/>
          </p:cNvSpPr>
          <p:nvPr>
            <p:ph type="title"/>
          </p:nvPr>
        </p:nvSpPr>
        <p:spPr>
          <a:xfrm>
            <a:off x="2362200" y="629264"/>
            <a:ext cx="7239000" cy="757083"/>
          </a:xfrm>
        </p:spPr>
        <p:txBody>
          <a:bodyPr>
            <a:normAutofit/>
          </a:bodyPr>
          <a:lstStyle/>
          <a:p>
            <a:pPr algn="ctr" eaLnBrk="1" hangingPunct="1">
              <a:defRPr/>
            </a:pPr>
            <a:r>
              <a:rPr lang="en-US" altLang="en-US" sz="4000" b="1" dirty="0">
                <a:latin typeface="Tahoma" panose="020B0604030504040204" pitchFamily="34" charset="0"/>
                <a:ea typeface="Tahoma" panose="020B0604030504040204" pitchFamily="34" charset="0"/>
                <a:cs typeface="Tahoma" panose="020B0604030504040204" pitchFamily="34" charset="0"/>
              </a:rPr>
              <a:t>Polio Refresher</a:t>
            </a:r>
            <a:r>
              <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sp>
        <p:nvSpPr>
          <p:cNvPr id="6147" name="Rectangle 3">
            <a:extLst>
              <a:ext uri="{FF2B5EF4-FFF2-40B4-BE49-F238E27FC236}">
                <a16:creationId xmlns:a16="http://schemas.microsoft.com/office/drawing/2014/main" id="{D302F064-2D2B-4A17-920E-A507253B809A}"/>
              </a:ext>
            </a:extLst>
          </p:cNvPr>
          <p:cNvSpPr>
            <a:spLocks noGrp="1" noChangeArrowheads="1"/>
          </p:cNvSpPr>
          <p:nvPr>
            <p:ph type="body" idx="1"/>
          </p:nvPr>
        </p:nvSpPr>
        <p:spPr>
          <a:xfrm>
            <a:off x="1676400" y="1907458"/>
            <a:ext cx="8839200" cy="4168877"/>
          </a:xfrm>
        </p:spPr>
        <p:txBody>
          <a:bodyPr>
            <a:normAutofit fontScale="85000" lnSpcReduction="20000"/>
          </a:bodyPr>
          <a:lstStyle/>
          <a:p>
            <a:pPr eaLnBrk="1" hangingPunct="1"/>
            <a:r>
              <a:rPr lang="en-US" altLang="en-US" dirty="0">
                <a:solidFill>
                  <a:srgbClr val="333399"/>
                </a:solidFill>
              </a:rPr>
              <a:t>Highly infectious virus (3 types)</a:t>
            </a:r>
          </a:p>
          <a:p>
            <a:pPr marL="0" indent="0">
              <a:buNone/>
            </a:pPr>
            <a:r>
              <a:rPr lang="en-US" altLang="en-US" dirty="0">
                <a:solidFill>
                  <a:srgbClr val="333399"/>
                </a:solidFill>
              </a:rPr>
              <a:t>     affecting children under 5</a:t>
            </a:r>
          </a:p>
          <a:p>
            <a:pPr eaLnBrk="1" hangingPunct="1"/>
            <a:r>
              <a:rPr lang="en-US" altLang="en-US" dirty="0">
                <a:solidFill>
                  <a:srgbClr val="333399"/>
                </a:solidFill>
              </a:rPr>
              <a:t>Spread person-to-person by poor sanitation </a:t>
            </a:r>
          </a:p>
          <a:p>
            <a:pPr marL="0" indent="0">
              <a:buNone/>
            </a:pPr>
            <a:r>
              <a:rPr lang="en-US" altLang="en-US" dirty="0">
                <a:solidFill>
                  <a:srgbClr val="333399"/>
                </a:solidFill>
              </a:rPr>
              <a:t>     practices and, contaminated water</a:t>
            </a:r>
          </a:p>
          <a:p>
            <a:pPr eaLnBrk="1" hangingPunct="1"/>
            <a:r>
              <a:rPr lang="en-US" altLang="en-US" dirty="0">
                <a:solidFill>
                  <a:srgbClr val="333399"/>
                </a:solidFill>
              </a:rPr>
              <a:t>Can attack nervous system and could lead</a:t>
            </a:r>
          </a:p>
          <a:p>
            <a:pPr marL="0" indent="0">
              <a:buNone/>
            </a:pPr>
            <a:r>
              <a:rPr lang="en-US" altLang="en-US" dirty="0">
                <a:solidFill>
                  <a:srgbClr val="333399"/>
                </a:solidFill>
              </a:rPr>
              <a:t>     to paralysis</a:t>
            </a:r>
          </a:p>
          <a:p>
            <a:pPr eaLnBrk="1" hangingPunct="1"/>
            <a:r>
              <a:rPr lang="en-US" altLang="en-US" dirty="0">
                <a:solidFill>
                  <a:srgbClr val="333399"/>
                </a:solidFill>
              </a:rPr>
              <a:t>2 nations still have wild virus – Afghanistan, </a:t>
            </a:r>
          </a:p>
          <a:p>
            <a:pPr marL="0" indent="0">
              <a:buNone/>
            </a:pPr>
            <a:r>
              <a:rPr lang="en-US" altLang="en-US" dirty="0">
                <a:solidFill>
                  <a:srgbClr val="333399"/>
                </a:solidFill>
              </a:rPr>
              <a:t>     and Pakistan; the continent of Africa was</a:t>
            </a:r>
          </a:p>
          <a:p>
            <a:pPr marL="0" indent="0">
              <a:buNone/>
            </a:pPr>
            <a:r>
              <a:rPr lang="en-US" altLang="en-US" dirty="0">
                <a:solidFill>
                  <a:srgbClr val="333399"/>
                </a:solidFill>
              </a:rPr>
              <a:t>     declared polio-free (August 2020) </a:t>
            </a:r>
          </a:p>
          <a:p>
            <a:pPr eaLnBrk="1" hangingPunct="1"/>
            <a:r>
              <a:rPr lang="en-US" altLang="en-US" dirty="0">
                <a:solidFill>
                  <a:srgbClr val="333399"/>
                </a:solidFill>
              </a:rPr>
              <a:t>There is no cure, BUT there is a safe and effective vaccine that has immunize over 2.5 billion kids worldwide</a:t>
            </a:r>
          </a:p>
        </p:txBody>
      </p:sp>
      <p:pic>
        <p:nvPicPr>
          <p:cNvPr id="4100" name="Picture 5" descr="C:\Critical Stuff-4\Rotary\EPNC\!cid_image001_png@01D58B59.png">
            <a:extLst>
              <a:ext uri="{FF2B5EF4-FFF2-40B4-BE49-F238E27FC236}">
                <a16:creationId xmlns:a16="http://schemas.microsoft.com/office/drawing/2014/main" id="{E1181ADC-A336-4C46-955C-98624F0186CD}"/>
              </a:ext>
            </a:extLst>
          </p:cNvPr>
          <p:cNvPicPr>
            <a:picLocks noChangeAspect="1" noChangeArrowheads="1"/>
          </p:cNvPicPr>
          <p:nvPr/>
        </p:nvPicPr>
        <p:blipFill rotWithShape="1">
          <a:blip r:embed="rId3"/>
          <a:srcRect l="50000" t="15060" r="1073" b="45316"/>
          <a:stretch/>
        </p:blipFill>
        <p:spPr bwMode="auto">
          <a:xfrm>
            <a:off x="7598021" y="2003323"/>
            <a:ext cx="2621925" cy="1592262"/>
          </a:xfrm>
          <a:prstGeom prst="rect">
            <a:avLst/>
          </a:prstGeom>
          <a:ln>
            <a:noFill/>
          </a:ln>
          <a:effectLst>
            <a:outerShdw blurRad="292100" dist="139700" dir="2700000" algn="tl" rotWithShape="0">
              <a:srgbClr val="333333">
                <a:alpha val="65000"/>
              </a:srgbClr>
            </a:outerShdw>
          </a:effectLst>
        </p:spPr>
      </p:pic>
      <p:pic>
        <p:nvPicPr>
          <p:cNvPr id="4101" name="Picture 6" descr="C:\Critical Stuff-4\Rotary\EPNC\!cid_image001_png@01D58B59.png">
            <a:extLst>
              <a:ext uri="{FF2B5EF4-FFF2-40B4-BE49-F238E27FC236}">
                <a16:creationId xmlns:a16="http://schemas.microsoft.com/office/drawing/2014/main" id="{76349467-008B-4DB1-95CF-6A71285DAF8F}"/>
              </a:ext>
            </a:extLst>
          </p:cNvPr>
          <p:cNvPicPr>
            <a:picLocks noChangeAspect="1" noChangeArrowheads="1"/>
          </p:cNvPicPr>
          <p:nvPr/>
        </p:nvPicPr>
        <p:blipFill>
          <a:blip r:embed="rId3"/>
          <a:srcRect l="53888" t="55927" r="2045" b="5807"/>
          <a:stretch>
            <a:fillRect/>
          </a:stretch>
        </p:blipFill>
        <p:spPr bwMode="auto">
          <a:xfrm>
            <a:off x="7598021" y="3691450"/>
            <a:ext cx="2615505" cy="16684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6210D4E-F8DA-4EC5-B15A-945D475B94A0}"/>
              </a:ext>
            </a:extLst>
          </p:cNvPr>
          <p:cNvSpPr>
            <a:spLocks noGrp="1" noChangeArrowheads="1"/>
          </p:cNvSpPr>
          <p:nvPr>
            <p:ph type="title"/>
          </p:nvPr>
        </p:nvSpPr>
        <p:spPr>
          <a:xfrm>
            <a:off x="1474839" y="383459"/>
            <a:ext cx="9576619" cy="1307690"/>
          </a:xfrm>
        </p:spPr>
        <p:txBody>
          <a:bodyPr>
            <a:normAutofit/>
          </a:bodyPr>
          <a:lstStyle/>
          <a:p>
            <a:pPr algn="ctr" eaLnBrk="1" hangingPunct="1">
              <a:defRPr/>
            </a:pPr>
            <a:r>
              <a:rPr lang="en-US" altLang="en-US" sz="4000" b="1" dirty="0">
                <a:latin typeface="Tahoma" panose="020B0604030504040204" pitchFamily="34" charset="0"/>
                <a:ea typeface="Tahoma" panose="020B0604030504040204" pitchFamily="34" charset="0"/>
                <a:cs typeface="Tahoma" panose="020B0604030504040204" pitchFamily="34" charset="0"/>
              </a:rPr>
              <a:t>Locations</a:t>
            </a:r>
            <a:br>
              <a:rPr lang="en-US" altLang="en-US" sz="4000" dirty="0"/>
            </a:br>
            <a:r>
              <a:rPr lang="en-US" alt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Why are we vaccinating in so many countries—when only 2 are endemic? </a:t>
            </a:r>
          </a:p>
        </p:txBody>
      </p:sp>
      <p:pic>
        <p:nvPicPr>
          <p:cNvPr id="44034" name="Picture 2" descr="C:\Users\Chuck\AppData\Local\Microsoft\Windows\Temporary Internet Files\Content.IE5\JMNXGFEB\Tupolev_Tu-154[1].jpg">
            <a:extLst>
              <a:ext uri="{FF2B5EF4-FFF2-40B4-BE49-F238E27FC236}">
                <a16:creationId xmlns:a16="http://schemas.microsoft.com/office/drawing/2014/main" id="{170E1A2C-C0B0-408D-A971-8061EAF69B7D}"/>
              </a:ext>
            </a:extLst>
          </p:cNvPr>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474839" y="2286000"/>
            <a:ext cx="9576618" cy="3760839"/>
          </a:xfrm>
          <a:prstGeom prst="rect">
            <a:avLst/>
          </a:prstGeom>
          <a:noFill/>
          <a:ln>
            <a:noFill/>
          </a:ln>
          <a:effectLst/>
        </p:spPr>
      </p:pic>
      <p:sp>
        <p:nvSpPr>
          <p:cNvPr id="12292" name="Rectangle 3">
            <a:extLst>
              <a:ext uri="{FF2B5EF4-FFF2-40B4-BE49-F238E27FC236}">
                <a16:creationId xmlns:a16="http://schemas.microsoft.com/office/drawing/2014/main" id="{801B11A1-A674-4E81-8351-1F922EE2DEBB}"/>
              </a:ext>
            </a:extLst>
          </p:cNvPr>
          <p:cNvSpPr>
            <a:spLocks noGrp="1" noChangeArrowheads="1"/>
          </p:cNvSpPr>
          <p:nvPr>
            <p:ph type="body" idx="1"/>
          </p:nvPr>
        </p:nvSpPr>
        <p:spPr>
          <a:xfrm>
            <a:off x="2514600" y="2163097"/>
            <a:ext cx="7162800" cy="3760839"/>
          </a:xfrm>
        </p:spPr>
        <p:txBody>
          <a:bodyPr>
            <a:normAutofit fontScale="92500" lnSpcReduction="10000"/>
          </a:bodyPr>
          <a:lstStyle/>
          <a:p>
            <a:pPr eaLnBrk="1" hangingPunct="1"/>
            <a:r>
              <a:rPr lang="en-US" altLang="en-US" sz="3000" b="1" dirty="0">
                <a:solidFill>
                  <a:srgbClr val="333399"/>
                </a:solidFill>
              </a:rPr>
              <a:t>One international plane ride away!</a:t>
            </a:r>
          </a:p>
          <a:p>
            <a:pPr eaLnBrk="1" hangingPunct="1"/>
            <a:r>
              <a:rPr lang="en-US" altLang="en-US" sz="3000" b="1" dirty="0">
                <a:solidFill>
                  <a:srgbClr val="333399"/>
                </a:solidFill>
              </a:rPr>
              <a:t>Virus can be carried by anyone</a:t>
            </a:r>
          </a:p>
          <a:p>
            <a:pPr eaLnBrk="1" hangingPunct="1"/>
            <a:r>
              <a:rPr lang="en-US" altLang="en-US" sz="3000" b="1" dirty="0">
                <a:solidFill>
                  <a:srgbClr val="333399"/>
                </a:solidFill>
              </a:rPr>
              <a:t>Vaccination ongoing in 35-50 countries</a:t>
            </a:r>
          </a:p>
          <a:p>
            <a:pPr eaLnBrk="1" hangingPunct="1"/>
            <a:r>
              <a:rPr lang="en-US" altLang="en-US" sz="3000" b="1" dirty="0">
                <a:solidFill>
                  <a:srgbClr val="333399"/>
                </a:solidFill>
              </a:rPr>
              <a:t>Because of carriers, can’t stop vaccinating in other countries until all wild cases gone </a:t>
            </a:r>
            <a:r>
              <a:rPr lang="en-US" altLang="en-US" sz="3000" b="1" u="sng" dirty="0">
                <a:solidFill>
                  <a:srgbClr val="333399"/>
                </a:solidFill>
              </a:rPr>
              <a:t>everywhere</a:t>
            </a:r>
            <a:endParaRPr lang="en-US" altLang="en-US" sz="3400" b="1" u="sng" dirty="0">
              <a:solidFill>
                <a:srgbClr val="333399"/>
              </a:solidFill>
            </a:endParaRPr>
          </a:p>
          <a:p>
            <a:pPr marL="457200" lvl="1" indent="0">
              <a:buNone/>
            </a:pPr>
            <a:r>
              <a:rPr lang="en-US" altLang="en-US" sz="2600" dirty="0">
                <a:solidFill>
                  <a:srgbClr val="333399"/>
                </a:solidFill>
              </a:rPr>
              <a:t>		</a:t>
            </a:r>
            <a:endParaRPr lang="en-US" altLang="en-US" sz="2400" dirty="0">
              <a:solidFill>
                <a:srgbClr val="33339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5DDDADE-9EDE-495B-A1D2-7AFE25ECCD63}"/>
              </a:ext>
            </a:extLst>
          </p:cNvPr>
          <p:cNvSpPr>
            <a:spLocks noGrp="1" noChangeArrowheads="1"/>
          </p:cNvSpPr>
          <p:nvPr>
            <p:ph type="title"/>
          </p:nvPr>
        </p:nvSpPr>
        <p:spPr>
          <a:xfrm>
            <a:off x="1524000" y="344130"/>
            <a:ext cx="9527458" cy="1425676"/>
          </a:xfrm>
        </p:spPr>
        <p:txBody>
          <a:bodyPr>
            <a:normAutofit fontScale="90000"/>
          </a:bodyPr>
          <a:lstStyle/>
          <a:p>
            <a:pPr algn="ctr" eaLnBrk="1" hangingPunct="1">
              <a:defRPr/>
            </a:pPr>
            <a:r>
              <a:rPr lang="en-US" altLang="en-US" sz="4000" b="1" dirty="0"/>
              <a:t>More Cases</a:t>
            </a:r>
            <a:br>
              <a:rPr lang="en-US" altLang="en-US" sz="4000" b="1" dirty="0"/>
            </a:br>
            <a:br>
              <a:rPr lang="en-US" altLang="en-US" sz="4000" dirty="0"/>
            </a:br>
            <a:r>
              <a:rPr lang="en-US" altLang="en-US" sz="2800" dirty="0">
                <a:solidFill>
                  <a:srgbClr val="FF0000"/>
                </a:solidFill>
                <a:latin typeface="+mn-lt"/>
              </a:rPr>
              <a:t>What caused the increase in wild polio cases in 2019? </a:t>
            </a:r>
            <a:endParaRPr lang="en-US" altLang="en-US" sz="2400" dirty="0">
              <a:solidFill>
                <a:srgbClr val="FF0000"/>
              </a:solidFill>
            </a:endParaRPr>
          </a:p>
        </p:txBody>
      </p:sp>
      <p:sp>
        <p:nvSpPr>
          <p:cNvPr id="14339" name="Rectangle 3">
            <a:extLst>
              <a:ext uri="{FF2B5EF4-FFF2-40B4-BE49-F238E27FC236}">
                <a16:creationId xmlns:a16="http://schemas.microsoft.com/office/drawing/2014/main" id="{28DEEB8E-0A89-44B5-89E9-EB36601E30DE}"/>
              </a:ext>
            </a:extLst>
          </p:cNvPr>
          <p:cNvSpPr>
            <a:spLocks noGrp="1" noChangeArrowheads="1"/>
          </p:cNvSpPr>
          <p:nvPr>
            <p:ph type="body" idx="1"/>
          </p:nvPr>
        </p:nvSpPr>
        <p:spPr>
          <a:xfrm>
            <a:off x="1981200" y="1986116"/>
            <a:ext cx="8229600" cy="4050890"/>
          </a:xfrm>
        </p:spPr>
        <p:txBody>
          <a:bodyPr>
            <a:normAutofit fontScale="77500" lnSpcReduction="20000"/>
          </a:bodyPr>
          <a:lstStyle/>
          <a:p>
            <a:pPr eaLnBrk="1" hangingPunct="1"/>
            <a:r>
              <a:rPr lang="en-US" altLang="en-US" sz="3000" dirty="0">
                <a:solidFill>
                  <a:srgbClr val="333399"/>
                </a:solidFill>
              </a:rPr>
              <a:t>Worldwide:  </a:t>
            </a:r>
            <a:r>
              <a:rPr lang="en-US" altLang="en-US" sz="3000" dirty="0">
                <a:solidFill>
                  <a:srgbClr val="FF0000"/>
                </a:solidFill>
              </a:rPr>
              <a:t>176</a:t>
            </a:r>
            <a:r>
              <a:rPr lang="en-US" altLang="en-US" sz="3000" dirty="0">
                <a:solidFill>
                  <a:srgbClr val="333399"/>
                </a:solidFill>
              </a:rPr>
              <a:t> wild virus cases in 2019 (33 total in 2018).  Type 3 virus now eradicated</a:t>
            </a:r>
          </a:p>
          <a:p>
            <a:pPr eaLnBrk="1" hangingPunct="1"/>
            <a:r>
              <a:rPr lang="en-US" altLang="en-US" sz="3000" dirty="0">
                <a:solidFill>
                  <a:srgbClr val="333399"/>
                </a:solidFill>
              </a:rPr>
              <a:t>Africa:  3+ years with </a:t>
            </a:r>
            <a:r>
              <a:rPr lang="en-US" altLang="en-US" sz="3000" dirty="0">
                <a:solidFill>
                  <a:srgbClr val="FF0000"/>
                </a:solidFill>
              </a:rPr>
              <a:t>0</a:t>
            </a:r>
            <a:r>
              <a:rPr lang="en-US" altLang="en-US" sz="3000" dirty="0">
                <a:solidFill>
                  <a:srgbClr val="333399"/>
                </a:solidFill>
              </a:rPr>
              <a:t> wild virus cases Just certified the Continent of  Africa as Polio free.</a:t>
            </a:r>
          </a:p>
          <a:p>
            <a:pPr eaLnBrk="1" hangingPunct="1"/>
            <a:r>
              <a:rPr lang="en-US" altLang="en-US" sz="3000" dirty="0">
                <a:solidFill>
                  <a:srgbClr val="333399"/>
                </a:solidFill>
              </a:rPr>
              <a:t>Pakistan:  </a:t>
            </a:r>
            <a:r>
              <a:rPr lang="en-US" altLang="en-US" sz="3000" dirty="0">
                <a:solidFill>
                  <a:srgbClr val="FF0000"/>
                </a:solidFill>
              </a:rPr>
              <a:t>147</a:t>
            </a:r>
            <a:r>
              <a:rPr lang="en-US" altLang="en-US" sz="3000" dirty="0">
                <a:solidFill>
                  <a:srgbClr val="333399"/>
                </a:solidFill>
              </a:rPr>
              <a:t> in 2019 (12 in 2018).  Workers killed; false propaganda</a:t>
            </a:r>
          </a:p>
          <a:p>
            <a:pPr eaLnBrk="1" hangingPunct="1"/>
            <a:r>
              <a:rPr lang="en-US" altLang="en-US" sz="3000" dirty="0">
                <a:solidFill>
                  <a:srgbClr val="333399"/>
                </a:solidFill>
              </a:rPr>
              <a:t>Afghanistan:  </a:t>
            </a:r>
            <a:r>
              <a:rPr lang="en-US" altLang="en-US" sz="3000" dirty="0">
                <a:solidFill>
                  <a:srgbClr val="FF0000"/>
                </a:solidFill>
              </a:rPr>
              <a:t>29</a:t>
            </a:r>
            <a:r>
              <a:rPr lang="en-US" altLang="en-US" sz="3000" dirty="0">
                <a:solidFill>
                  <a:srgbClr val="333399"/>
                </a:solidFill>
              </a:rPr>
              <a:t> in 2019 (21 in 2018). Taliban</a:t>
            </a:r>
          </a:p>
          <a:p>
            <a:pPr eaLnBrk="1" hangingPunct="1"/>
            <a:r>
              <a:rPr lang="en-US" altLang="en-US" sz="3000" dirty="0">
                <a:solidFill>
                  <a:srgbClr val="333399"/>
                </a:solidFill>
              </a:rPr>
              <a:t>Lack of access to vaccinate is culprit!</a:t>
            </a:r>
          </a:p>
          <a:p>
            <a:pPr marL="0" indent="0">
              <a:buNone/>
            </a:pPr>
            <a:r>
              <a:rPr lang="en-US" altLang="en-US" sz="3000" dirty="0">
                <a:solidFill>
                  <a:srgbClr val="333399"/>
                </a:solidFill>
              </a:rPr>
              <a:t>(U.S. has been polio free since 1979)</a:t>
            </a:r>
          </a:p>
          <a:p>
            <a:pPr eaLnBrk="1" hangingPunct="1"/>
            <a:endParaRPr lang="en-US" altLang="en-US" sz="1800" b="1" dirty="0">
              <a:solidFill>
                <a:srgbClr val="333399"/>
              </a:solidFill>
            </a:endParaRPr>
          </a:p>
          <a:p>
            <a:pPr eaLnBrk="1" hangingPunct="1"/>
            <a:endParaRPr lang="en-US" altLang="en-US" sz="2400" dirty="0">
              <a:solidFill>
                <a:srgbClr val="33339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0B4F3BF-E355-4A5C-8F36-CEB858E362DB}"/>
              </a:ext>
            </a:extLst>
          </p:cNvPr>
          <p:cNvSpPr>
            <a:spLocks noGrp="1" noChangeArrowheads="1"/>
          </p:cNvSpPr>
          <p:nvPr>
            <p:ph type="title"/>
          </p:nvPr>
        </p:nvSpPr>
        <p:spPr>
          <a:xfrm>
            <a:off x="1504335" y="353962"/>
            <a:ext cx="9488130" cy="1425678"/>
          </a:xfrm>
        </p:spPr>
        <p:txBody>
          <a:bodyPr>
            <a:normAutofit fontScale="90000"/>
          </a:bodyPr>
          <a:lstStyle/>
          <a:p>
            <a:pPr algn="ctr" eaLnBrk="1" hangingPunct="1">
              <a:defRPr/>
            </a:pPr>
            <a:r>
              <a:rPr lang="en-US" altLang="en-US" sz="4000" b="1" dirty="0">
                <a:latin typeface="Tahoma" panose="020B0604030504040204" pitchFamily="34" charset="0"/>
                <a:ea typeface="Tahoma" panose="020B0604030504040204" pitchFamily="34" charset="0"/>
                <a:cs typeface="Tahoma" panose="020B0604030504040204" pitchFamily="34" charset="0"/>
              </a:rPr>
              <a:t>Covid-19</a:t>
            </a:r>
            <a:br>
              <a:rPr lang="en-US" altLang="en-US" sz="4000" dirty="0"/>
            </a:br>
            <a:br>
              <a:rPr lang="en-US" altLang="en-US" sz="4000" dirty="0"/>
            </a:br>
            <a:r>
              <a:rPr lang="en-US" altLang="en-US" sz="2800" dirty="0">
                <a:solidFill>
                  <a:srgbClr val="FF0000"/>
                </a:solidFill>
                <a:latin typeface="+mn-lt"/>
              </a:rPr>
              <a:t>How is </a:t>
            </a:r>
            <a:r>
              <a:rPr lang="en-US" alt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Covid-19</a:t>
            </a:r>
            <a:r>
              <a:rPr lang="en-US" altLang="en-US" sz="2800" dirty="0">
                <a:solidFill>
                  <a:srgbClr val="FF0000"/>
                </a:solidFill>
                <a:latin typeface="+mn-lt"/>
              </a:rPr>
              <a:t> affecting the fight against polio? </a:t>
            </a:r>
            <a:endParaRPr lang="en-US" altLang="en-US" sz="2400" dirty="0">
              <a:solidFill>
                <a:srgbClr val="FF0000"/>
              </a:solidFill>
            </a:endParaRPr>
          </a:p>
        </p:txBody>
      </p:sp>
      <p:sp>
        <p:nvSpPr>
          <p:cNvPr id="16387" name="Rectangle 3">
            <a:extLst>
              <a:ext uri="{FF2B5EF4-FFF2-40B4-BE49-F238E27FC236}">
                <a16:creationId xmlns:a16="http://schemas.microsoft.com/office/drawing/2014/main" id="{CD1BD492-0AB5-4D42-A348-992D8F5CE4B1}"/>
              </a:ext>
            </a:extLst>
          </p:cNvPr>
          <p:cNvSpPr>
            <a:spLocks noGrp="1" noChangeArrowheads="1"/>
          </p:cNvSpPr>
          <p:nvPr>
            <p:ph type="body" idx="1"/>
          </p:nvPr>
        </p:nvSpPr>
        <p:spPr>
          <a:xfrm>
            <a:off x="1828800" y="2094271"/>
            <a:ext cx="8534400" cy="3854245"/>
          </a:xfrm>
        </p:spPr>
        <p:txBody>
          <a:bodyPr>
            <a:normAutofit fontScale="92500" lnSpcReduction="20000"/>
          </a:bodyPr>
          <a:lstStyle/>
          <a:p>
            <a:pPr eaLnBrk="1" hangingPunct="1"/>
            <a:r>
              <a:rPr lang="en-US" altLang="en-US" sz="3000" dirty="0">
                <a:solidFill>
                  <a:srgbClr val="333399"/>
                </a:solidFill>
              </a:rPr>
              <a:t>Polio eradication infrastructure is also being applied to fight Covid-19 over a substantial period of months</a:t>
            </a:r>
          </a:p>
          <a:p>
            <a:pPr eaLnBrk="1" hangingPunct="1"/>
            <a:r>
              <a:rPr lang="en-US" altLang="en-US" sz="3000" dirty="0">
                <a:solidFill>
                  <a:srgbClr val="333399"/>
                </a:solidFill>
              </a:rPr>
              <a:t>Tools, workforce, surveillance network, lab testing, data management, Emergency Operation Centers (EOCs), vehicles, computers, mobile phones being deployed in support of Covid-19 fight</a:t>
            </a:r>
          </a:p>
          <a:p>
            <a:pPr eaLnBrk="1" hangingPunct="1"/>
            <a:r>
              <a:rPr lang="en-US" altLang="en-US" sz="3000" dirty="0">
                <a:solidFill>
                  <a:srgbClr val="333399"/>
                </a:solidFill>
              </a:rPr>
              <a:t>Temporarily, house-to-house polio vaccinations were paused; Pakistan resumed on 20 July</a:t>
            </a:r>
          </a:p>
          <a:p>
            <a:pPr eaLnBrk="1" hangingPunct="1"/>
            <a:endParaRPr lang="en-US" altLang="en-US" sz="1800" b="1" dirty="0">
              <a:solidFill>
                <a:srgbClr val="333399"/>
              </a:solidFill>
            </a:endParaRPr>
          </a:p>
          <a:p>
            <a:pPr eaLnBrk="1" hangingPunct="1"/>
            <a:endParaRPr lang="en-US" altLang="en-US" sz="2400" dirty="0">
              <a:solidFill>
                <a:srgbClr val="33339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2C1BA-69B8-4E78-A21B-16A2F4DE321A}"/>
              </a:ext>
            </a:extLst>
          </p:cNvPr>
          <p:cNvSpPr>
            <a:spLocks noGrp="1"/>
          </p:cNvSpPr>
          <p:nvPr>
            <p:ph type="title"/>
          </p:nvPr>
        </p:nvSpPr>
        <p:spPr>
          <a:xfrm>
            <a:off x="1449217" y="251893"/>
            <a:ext cx="9605635" cy="1612302"/>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WHAT IS THE “PLUS”</a:t>
            </a:r>
            <a:br>
              <a:rPr lang="en-US" b="1" dirty="0">
                <a:latin typeface="Tahoma" panose="020B0604030504040204" pitchFamily="34" charset="0"/>
                <a:ea typeface="Tahoma" panose="020B0604030504040204" pitchFamily="34" charset="0"/>
                <a:cs typeface="Tahoma" panose="020B0604030504040204" pitchFamily="34" charset="0"/>
              </a:rPr>
            </a:b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Educate the population, in addition to the Polio vaccine, COVID-19, add other vaccines for diseases unique to the region, support local Rotarians &amp; health professionals deliver health services to every child </a:t>
            </a:r>
          </a:p>
        </p:txBody>
      </p:sp>
      <p:pic>
        <p:nvPicPr>
          <p:cNvPr id="9" name="Content Placeholder 8">
            <a:extLst>
              <a:ext uri="{FF2B5EF4-FFF2-40B4-BE49-F238E27FC236}">
                <a16:creationId xmlns:a16="http://schemas.microsoft.com/office/drawing/2014/main" id="{21C5FA1E-AE14-44EC-B14C-709D780DCA91}"/>
              </a:ext>
            </a:extLst>
          </p:cNvPr>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936955" y="1864195"/>
            <a:ext cx="4159045" cy="2760713"/>
          </a:xfrm>
          <a:prstGeom prst="rect">
            <a:avLst/>
          </a:prstGeom>
          <a:noFill/>
          <a:ln>
            <a:noFill/>
          </a:ln>
        </p:spPr>
      </p:pic>
      <p:pic>
        <p:nvPicPr>
          <p:cNvPr id="12" name="Content Placeholder 11">
            <a:extLst>
              <a:ext uri="{FF2B5EF4-FFF2-40B4-BE49-F238E27FC236}">
                <a16:creationId xmlns:a16="http://schemas.microsoft.com/office/drawing/2014/main" id="{3C68FBDB-5574-4A75-A556-0573FCE50602}"/>
              </a:ext>
            </a:extLst>
          </p:cNvPr>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6409827" y="1864195"/>
            <a:ext cx="4503979" cy="2760713"/>
          </a:xfrm>
          <a:prstGeom prst="rect">
            <a:avLst/>
          </a:prstGeom>
          <a:noFill/>
          <a:ln>
            <a:noFill/>
          </a:ln>
        </p:spPr>
      </p:pic>
      <p:pic>
        <p:nvPicPr>
          <p:cNvPr id="15" name="Picture 14">
            <a:extLst>
              <a:ext uri="{FF2B5EF4-FFF2-40B4-BE49-F238E27FC236}">
                <a16:creationId xmlns:a16="http://schemas.microsoft.com/office/drawing/2014/main" id="{B2952BE3-F1B3-45B4-8E42-62138910CF2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90801" y="4624908"/>
            <a:ext cx="3124200" cy="1981200"/>
          </a:xfrm>
          <a:prstGeom prst="rect">
            <a:avLst/>
          </a:prstGeom>
          <a:noFill/>
          <a:ln>
            <a:noFill/>
          </a:ln>
        </p:spPr>
      </p:pic>
      <p:pic>
        <p:nvPicPr>
          <p:cNvPr id="18" name="Picture 17">
            <a:extLst>
              <a:ext uri="{FF2B5EF4-FFF2-40B4-BE49-F238E27FC236}">
                <a16:creationId xmlns:a16="http://schemas.microsoft.com/office/drawing/2014/main" id="{A5B50EA0-0E97-46E8-9C81-7E87C0A96C6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624908"/>
            <a:ext cx="3200400" cy="1981200"/>
          </a:xfrm>
          <a:prstGeom prst="rect">
            <a:avLst/>
          </a:prstGeom>
          <a:noFill/>
          <a:ln>
            <a:noFill/>
          </a:ln>
        </p:spPr>
      </p:pic>
    </p:spTree>
    <p:extLst>
      <p:ext uri="{BB962C8B-B14F-4D97-AF65-F5344CB8AC3E}">
        <p14:creationId xmlns:p14="http://schemas.microsoft.com/office/powerpoint/2010/main" val="9377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5105CC52-5384-41D6-A5E7-8A7107E0E0E8}"/>
              </a:ext>
            </a:extLst>
          </p:cNvPr>
          <p:cNvPicPr>
            <a:picLocks noChangeAspect="1"/>
          </p:cNvPicPr>
          <p:nvPr/>
        </p:nvPicPr>
        <p:blipFill rotWithShape="1">
          <a:blip r:embed="rId2">
            <a:extLst>
              <a:ext uri="{28A0092B-C50C-407E-A947-70E740481C1C}">
                <a14:useLocalDpi xmlns:a14="http://schemas.microsoft.com/office/drawing/2010/main" val="0"/>
              </a:ext>
            </a:extLst>
          </a:blip>
          <a:srcRect t="13193" b="15520"/>
          <a:stretch/>
        </p:blipFill>
        <p:spPr>
          <a:xfrm>
            <a:off x="1402419" y="1481574"/>
            <a:ext cx="8236792" cy="4639005"/>
          </a:xfrm>
          <a:prstGeom prst="rect">
            <a:avLst/>
          </a:prstGeom>
        </p:spPr>
      </p:pic>
      <p:sp>
        <p:nvSpPr>
          <p:cNvPr id="6" name="Flowchart: Alternate Process 5">
            <a:extLst>
              <a:ext uri="{FF2B5EF4-FFF2-40B4-BE49-F238E27FC236}">
                <a16:creationId xmlns:a16="http://schemas.microsoft.com/office/drawing/2014/main" id="{13F3A724-A36B-4AA0-BEC3-555BE5A22581}"/>
              </a:ext>
            </a:extLst>
          </p:cNvPr>
          <p:cNvSpPr/>
          <p:nvPr/>
        </p:nvSpPr>
        <p:spPr>
          <a:xfrm>
            <a:off x="1504335" y="4519644"/>
            <a:ext cx="1378915" cy="79095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Tahoma" panose="020B0604030504040204" pitchFamily="34" charset="0"/>
                <a:ea typeface="Tahoma" panose="020B0604030504040204" pitchFamily="34" charset="0"/>
                <a:cs typeface="Tahoma" panose="020B0604030504040204" pitchFamily="34" charset="0"/>
              </a:rPr>
              <a:t>Direct Gift in cash</a:t>
            </a:r>
          </a:p>
          <a:p>
            <a:pPr algn="ctr"/>
            <a:r>
              <a:rPr lang="en-US" sz="900" dirty="0">
                <a:latin typeface="Tahoma" panose="020B0604030504040204" pitchFamily="34" charset="0"/>
                <a:ea typeface="Tahoma" panose="020B0604030504040204" pitchFamily="34" charset="0"/>
                <a:cs typeface="Tahoma" panose="020B0604030504040204" pitchFamily="34" charset="0"/>
              </a:rPr>
              <a:t>PHF, PHS,</a:t>
            </a:r>
          </a:p>
          <a:p>
            <a:pPr algn="ctr"/>
            <a:r>
              <a:rPr lang="en-US" sz="900" dirty="0">
                <a:latin typeface="Tahoma" panose="020B0604030504040204" pitchFamily="34" charset="0"/>
                <a:ea typeface="Tahoma" panose="020B0604030504040204" pitchFamily="34" charset="0"/>
                <a:cs typeface="Tahoma" panose="020B0604030504040204" pitchFamily="34" charset="0"/>
              </a:rPr>
              <a:t>Named Endowment or</a:t>
            </a:r>
          </a:p>
          <a:p>
            <a:pPr algn="ctr"/>
            <a:r>
              <a:rPr lang="en-US" sz="900" dirty="0">
                <a:latin typeface="Tahoma" panose="020B0604030504040204" pitchFamily="34" charset="0"/>
                <a:ea typeface="Tahoma" panose="020B0604030504040204" pitchFamily="34" charset="0"/>
                <a:cs typeface="Tahoma" panose="020B0604030504040204" pitchFamily="34" charset="0"/>
              </a:rPr>
              <a:t>Bequest &gt;$25,000</a:t>
            </a:r>
          </a:p>
        </p:txBody>
      </p:sp>
      <p:sp>
        <p:nvSpPr>
          <p:cNvPr id="34" name="Title 33">
            <a:extLst>
              <a:ext uri="{FF2B5EF4-FFF2-40B4-BE49-F238E27FC236}">
                <a16:creationId xmlns:a16="http://schemas.microsoft.com/office/drawing/2014/main" id="{83FE0FF1-CA6B-444F-8E1A-BD6C2FF7A257}"/>
              </a:ext>
            </a:extLst>
          </p:cNvPr>
          <p:cNvSpPr>
            <a:spLocks noGrp="1"/>
          </p:cNvSpPr>
          <p:nvPr>
            <p:ph type="title" idx="4294967295"/>
          </p:nvPr>
        </p:nvSpPr>
        <p:spPr>
          <a:xfrm>
            <a:off x="1402418" y="385029"/>
            <a:ext cx="8056215" cy="1096545"/>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How do you leverage your Legacy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Gift to PolioPlus - Forever</a:t>
            </a:r>
            <a:endParaRPr lang="en-US" dirty="0"/>
          </a:p>
        </p:txBody>
      </p:sp>
      <p:sp>
        <p:nvSpPr>
          <p:cNvPr id="2" name="Arrow: Bent 1">
            <a:extLst>
              <a:ext uri="{FF2B5EF4-FFF2-40B4-BE49-F238E27FC236}">
                <a16:creationId xmlns:a16="http://schemas.microsoft.com/office/drawing/2014/main" id="{E2F40707-727E-48B2-AD45-F0FC46356D98}"/>
              </a:ext>
            </a:extLst>
          </p:cNvPr>
          <p:cNvSpPr/>
          <p:nvPr/>
        </p:nvSpPr>
        <p:spPr>
          <a:xfrm>
            <a:off x="2019586" y="2005782"/>
            <a:ext cx="1307690" cy="142321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Star: 6 Points 16">
            <a:extLst>
              <a:ext uri="{FF2B5EF4-FFF2-40B4-BE49-F238E27FC236}">
                <a16:creationId xmlns:a16="http://schemas.microsoft.com/office/drawing/2014/main" id="{5D086E3D-8020-40EB-BD3E-0C921D1C0B97}"/>
              </a:ext>
            </a:extLst>
          </p:cNvPr>
          <p:cNvSpPr/>
          <p:nvPr/>
        </p:nvSpPr>
        <p:spPr>
          <a:xfrm>
            <a:off x="5430525" y="1481574"/>
            <a:ext cx="1527513" cy="17172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Tahoma" panose="020B0604030504040204" pitchFamily="34" charset="0"/>
                <a:ea typeface="Tahoma" panose="020B0604030504040204" pitchFamily="34" charset="0"/>
                <a:cs typeface="Tahoma" panose="020B0604030504040204" pitchFamily="34" charset="0"/>
              </a:rPr>
              <a:t>Our investment </a:t>
            </a:r>
          </a:p>
          <a:p>
            <a:pPr algn="ctr"/>
            <a:r>
              <a:rPr lang="en-US" sz="1050" dirty="0">
                <a:latin typeface="Tahoma" panose="020B0604030504040204" pitchFamily="34" charset="0"/>
                <a:ea typeface="Tahoma" panose="020B0604030504040204" pitchFamily="34" charset="0"/>
                <a:cs typeface="Tahoma" panose="020B0604030504040204" pitchFamily="34" charset="0"/>
              </a:rPr>
              <a:t>+ Gates 2:1</a:t>
            </a:r>
          </a:p>
        </p:txBody>
      </p:sp>
    </p:spTree>
    <p:extLst>
      <p:ext uri="{BB962C8B-B14F-4D97-AF65-F5344CB8AC3E}">
        <p14:creationId xmlns:p14="http://schemas.microsoft.com/office/powerpoint/2010/main" val="142734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E1E3-26A3-0D48-9D86-6E93D1919152}"/>
              </a:ext>
            </a:extLst>
          </p:cNvPr>
          <p:cNvSpPr>
            <a:spLocks noGrp="1"/>
          </p:cNvSpPr>
          <p:nvPr>
            <p:ph type="title"/>
          </p:nvPr>
        </p:nvSpPr>
        <p:spPr>
          <a:xfrm>
            <a:off x="508000" y="206477"/>
            <a:ext cx="11684000" cy="1071717"/>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DDF Pledges to Polio Plus</a:t>
            </a:r>
          </a:p>
        </p:txBody>
      </p:sp>
      <p:sp>
        <p:nvSpPr>
          <p:cNvPr id="3" name="Content Placeholder 2">
            <a:extLst>
              <a:ext uri="{FF2B5EF4-FFF2-40B4-BE49-F238E27FC236}">
                <a16:creationId xmlns:a16="http://schemas.microsoft.com/office/drawing/2014/main" id="{A644B483-A9AF-174E-8E0F-AF1841BD70CA}"/>
              </a:ext>
            </a:extLst>
          </p:cNvPr>
          <p:cNvSpPr>
            <a:spLocks noGrp="1"/>
          </p:cNvSpPr>
          <p:nvPr>
            <p:ph idx="1"/>
          </p:nvPr>
        </p:nvSpPr>
        <p:spPr>
          <a:xfrm>
            <a:off x="0" y="1904998"/>
            <a:ext cx="11684000" cy="4495802"/>
          </a:xfrm>
        </p:spPr>
        <p:txBody>
          <a:bodyPr>
            <a:normAutofit/>
          </a:bodyPr>
          <a:lstStyle/>
          <a:p>
            <a:pPr lvl="1"/>
            <a:r>
              <a:rPr lang="en-US" sz="2800" b="1" dirty="0">
                <a:latin typeface="Tahoma" panose="020B0604030504040204" pitchFamily="34" charset="0"/>
                <a:ea typeface="Tahoma" panose="020B0604030504040204" pitchFamily="34" charset="0"/>
                <a:cs typeface="Tahoma" panose="020B0604030504040204" pitchFamily="34" charset="0"/>
              </a:rPr>
              <a:t>As of 1 July 2021 </a:t>
            </a:r>
          </a:p>
          <a:p>
            <a:pPr lvl="2"/>
            <a:r>
              <a:rPr lang="en-US" sz="2800" b="1" dirty="0">
                <a:latin typeface="Tahoma" panose="020B0604030504040204" pitchFamily="34" charset="0"/>
                <a:ea typeface="Tahoma" panose="020B0604030504040204" pitchFamily="34" charset="0"/>
                <a:cs typeface="Tahoma" panose="020B0604030504040204" pitchFamily="34" charset="0"/>
              </a:rPr>
              <a:t>World Fund match – 50% (was 100%)</a:t>
            </a:r>
          </a:p>
          <a:p>
            <a:pPr lvl="2"/>
            <a:r>
              <a:rPr lang="en-US" sz="2800" b="1" dirty="0">
                <a:latin typeface="Tahoma" panose="020B0604030504040204" pitchFamily="34" charset="0"/>
                <a:ea typeface="Tahoma" panose="020B0604030504040204" pitchFamily="34" charset="0"/>
                <a:cs typeface="Tahoma" panose="020B0604030504040204" pitchFamily="34" charset="0"/>
              </a:rPr>
              <a:t>Gates Match unchanged</a:t>
            </a:r>
          </a:p>
          <a:p>
            <a:pPr lvl="1"/>
            <a:r>
              <a:rPr lang="en-US" sz="2800" b="1" dirty="0">
                <a:latin typeface="Tahoma" panose="020B0604030504040204" pitchFamily="34" charset="0"/>
                <a:ea typeface="Tahoma" panose="020B0604030504040204" pitchFamily="34" charset="0"/>
                <a:cs typeface="Tahoma" panose="020B0604030504040204" pitchFamily="34" charset="0"/>
              </a:rPr>
              <a:t>Example:</a:t>
            </a:r>
          </a:p>
          <a:p>
            <a:pPr lvl="2"/>
            <a:r>
              <a:rPr lang="en-US" sz="1866" b="1" dirty="0">
                <a:latin typeface="Tahoma" panose="020B0604030504040204" pitchFamily="34" charset="0"/>
                <a:ea typeface="Tahoma" panose="020B0604030504040204" pitchFamily="34" charset="0"/>
                <a:cs typeface="Tahoma" panose="020B0604030504040204" pitchFamily="34" charset="0"/>
              </a:rPr>
              <a:t>DDF transfer of $20,000, WF match is $10,000 = $30,000</a:t>
            </a:r>
          </a:p>
          <a:p>
            <a:pPr lvl="2"/>
            <a:r>
              <a:rPr lang="en-US" sz="1866" b="1" dirty="0">
                <a:latin typeface="Tahoma" panose="020B0604030504040204" pitchFamily="34" charset="0"/>
                <a:ea typeface="Tahoma" panose="020B0604030504040204" pitchFamily="34" charset="0"/>
                <a:cs typeface="Tahoma" panose="020B0604030504040204" pitchFamily="34" charset="0"/>
              </a:rPr>
              <a:t>Gates matches 2:1 = $60,000</a:t>
            </a:r>
          </a:p>
          <a:p>
            <a:pPr lvl="2"/>
            <a:r>
              <a:rPr lang="en-US" sz="1866" b="1" dirty="0">
                <a:latin typeface="Tahoma" panose="020B0604030504040204" pitchFamily="34" charset="0"/>
                <a:ea typeface="Tahoma" panose="020B0604030504040204" pitchFamily="34" charset="0"/>
                <a:cs typeface="Tahoma" panose="020B0604030504040204" pitchFamily="34" charset="0"/>
              </a:rPr>
              <a:t>Grand Total = </a:t>
            </a:r>
            <a:r>
              <a:rPr lang="en-US" sz="1866" b="1" dirty="0">
                <a:solidFill>
                  <a:srgbClr val="FF0000"/>
                </a:solidFill>
                <a:latin typeface="Tahoma" panose="020B0604030504040204" pitchFamily="34" charset="0"/>
                <a:ea typeface="Tahoma" panose="020B0604030504040204" pitchFamily="34" charset="0"/>
                <a:cs typeface="Tahoma" panose="020B0604030504040204" pitchFamily="34" charset="0"/>
              </a:rPr>
              <a:t>$90,000 </a:t>
            </a:r>
            <a:r>
              <a:rPr lang="en-US" sz="1866" b="1" dirty="0">
                <a:latin typeface="Tahoma" panose="020B0604030504040204" pitchFamily="34" charset="0"/>
                <a:ea typeface="Tahoma" panose="020B0604030504040204" pitchFamily="34" charset="0"/>
                <a:cs typeface="Tahoma" panose="020B0604030504040204" pitchFamily="34" charset="0"/>
              </a:rPr>
              <a:t>to PolioPlus.</a:t>
            </a:r>
          </a:p>
        </p:txBody>
      </p:sp>
      <p:sp>
        <p:nvSpPr>
          <p:cNvPr id="4" name="Text Placeholder 3">
            <a:extLst>
              <a:ext uri="{FF2B5EF4-FFF2-40B4-BE49-F238E27FC236}">
                <a16:creationId xmlns:a16="http://schemas.microsoft.com/office/drawing/2014/main" id="{2BE0334D-C803-7B4D-9209-6752F7C7F993}"/>
              </a:ext>
            </a:extLst>
          </p:cNvPr>
          <p:cNvSpPr>
            <a:spLocks noGrp="1"/>
          </p:cNvSpPr>
          <p:nvPr>
            <p:ph type="body" sz="quarter" idx="10"/>
          </p:nvPr>
        </p:nvSpPr>
        <p:spPr/>
        <p:txBody>
          <a:bodyPr>
            <a:normAutofit fontScale="85000" lnSpcReduction="1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What does “Changes” Mean</a:t>
            </a:r>
          </a:p>
        </p:txBody>
      </p:sp>
    </p:spTree>
    <p:extLst>
      <p:ext uri="{BB962C8B-B14F-4D97-AF65-F5344CB8AC3E}">
        <p14:creationId xmlns:p14="http://schemas.microsoft.com/office/powerpoint/2010/main" val="201771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B483-E9CE-41F2-92DA-65D95BB410F3}"/>
              </a:ext>
            </a:extLst>
          </p:cNvPr>
          <p:cNvSpPr>
            <a:spLocks noGrp="1"/>
          </p:cNvSpPr>
          <p:nvPr>
            <p:ph type="ctrTitle"/>
          </p:nvPr>
        </p:nvSpPr>
        <p:spPr>
          <a:xfrm>
            <a:off x="1337188" y="245806"/>
            <a:ext cx="9717666" cy="1750142"/>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The Rotary Foundation</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District 7620</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Education Series for 2021-2022</a:t>
            </a:r>
            <a:br>
              <a:rPr lang="en-US" sz="1400" b="1" dirty="0">
                <a:latin typeface="Tahoma" panose="020B0604030504040204" pitchFamily="34" charset="0"/>
                <a:ea typeface="Tahoma" panose="020B0604030504040204" pitchFamily="34" charset="0"/>
                <a:cs typeface="Tahoma" panose="020B0604030504040204" pitchFamily="34" charset="0"/>
              </a:rPr>
            </a:b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PDG Rich Glover 2018-2019</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District 7620 Rotary Foundation Chair 2019-2023</a:t>
            </a:r>
            <a:endParaRPr lang="en-US" sz="1400" dirty="0"/>
          </a:p>
        </p:txBody>
      </p:sp>
      <p:sp>
        <p:nvSpPr>
          <p:cNvPr id="3" name="Subtitle 2">
            <a:extLst>
              <a:ext uri="{FF2B5EF4-FFF2-40B4-BE49-F238E27FC236}">
                <a16:creationId xmlns:a16="http://schemas.microsoft.com/office/drawing/2014/main" id="{ADAD1048-3F23-4942-9FF0-B5B3DE11FA67}"/>
              </a:ext>
            </a:extLst>
          </p:cNvPr>
          <p:cNvSpPr>
            <a:spLocks noGrp="1"/>
          </p:cNvSpPr>
          <p:nvPr>
            <p:ph type="subTitle" idx="1"/>
          </p:nvPr>
        </p:nvSpPr>
        <p:spPr>
          <a:xfrm>
            <a:off x="1337186" y="3531203"/>
            <a:ext cx="9717666" cy="2466474"/>
          </a:xfrm>
        </p:spPr>
        <p:txBody>
          <a:bodyPr>
            <a:normAutofit fontScale="62500" lnSpcReduction="2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Part VI</a:t>
            </a:r>
          </a:p>
          <a:p>
            <a:pPr algn="ctr"/>
            <a:r>
              <a:rPr lang="en-US" sz="2400" b="1" dirty="0">
                <a:latin typeface="Tahoma" panose="020B0604030504040204" pitchFamily="34" charset="0"/>
                <a:ea typeface="Tahoma" panose="020B0604030504040204" pitchFamily="34" charset="0"/>
                <a:cs typeface="Tahoma" panose="020B0604030504040204" pitchFamily="34" charset="0"/>
              </a:rPr>
              <a:t>PolioPlus</a:t>
            </a:r>
          </a:p>
          <a:p>
            <a:pPr marL="285750" indent="-285750" algn="ctr">
              <a:buFont typeface="Wingdings" panose="05000000000000000000" pitchFamily="2" charset="2"/>
              <a:buChar char="ü"/>
            </a:pPr>
            <a:r>
              <a:rPr lang="en-US" sz="1800" b="1" dirty="0">
                <a:latin typeface="Tahoma" panose="020B0604030504040204" pitchFamily="34" charset="0"/>
                <a:ea typeface="Tahoma" panose="020B0604030504040204" pitchFamily="34" charset="0"/>
                <a:cs typeface="Tahoma" panose="020B0604030504040204" pitchFamily="34" charset="0"/>
              </a:rPr>
              <a:t>Our founding Father’s</a:t>
            </a:r>
          </a:p>
          <a:p>
            <a:pPr marL="285750" indent="-285750" algn="ctr">
              <a:buFont typeface="Wingdings" panose="05000000000000000000" pitchFamily="2" charset="2"/>
              <a:buChar char="ü"/>
            </a:pPr>
            <a:r>
              <a:rPr lang="en-US" sz="1800" b="1" dirty="0">
                <a:latin typeface="Tahoma" panose="020B0604030504040204" pitchFamily="34" charset="0"/>
                <a:ea typeface="Tahoma" panose="020B0604030504040204" pitchFamily="34" charset="0"/>
                <a:cs typeface="Tahoma" panose="020B0604030504040204" pitchFamily="34" charset="0"/>
              </a:rPr>
              <a:t>Why are we still immunizing Kids</a:t>
            </a:r>
          </a:p>
          <a:p>
            <a:pPr marL="285750" indent="-285750" algn="ctr">
              <a:buFont typeface="Wingdings" panose="05000000000000000000" pitchFamily="2" charset="2"/>
              <a:buChar char="ü"/>
            </a:pPr>
            <a:r>
              <a:rPr lang="en-US" b="1" dirty="0">
                <a:latin typeface="Tahoma" panose="020B0604030504040204" pitchFamily="34" charset="0"/>
                <a:ea typeface="Tahoma" panose="020B0604030504040204" pitchFamily="34" charset="0"/>
                <a:cs typeface="Tahoma" panose="020B0604030504040204" pitchFamily="34" charset="0"/>
              </a:rPr>
              <a:t>what is the plus?</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285750" indent="-285750" algn="ctr">
              <a:buFont typeface="Wingdings" panose="05000000000000000000" pitchFamily="2" charset="2"/>
              <a:buChar char="ü"/>
            </a:pPr>
            <a:r>
              <a:rPr lang="en-US" sz="1800" b="1" dirty="0">
                <a:latin typeface="Tahoma" panose="020B0604030504040204" pitchFamily="34" charset="0"/>
                <a:ea typeface="Tahoma" panose="020B0604030504040204" pitchFamily="34" charset="0"/>
                <a:cs typeface="Tahoma" panose="020B0604030504040204" pitchFamily="34" charset="0"/>
              </a:rPr>
              <a:t>We are that Close to eradicating Polio in the world</a:t>
            </a:r>
          </a:p>
          <a:p>
            <a:pPr algn="ctr"/>
            <a:endParaRPr lang="en-US" sz="1050" b="1" dirty="0">
              <a:latin typeface="Tahoma" panose="020B0604030504040204" pitchFamily="34" charset="0"/>
              <a:ea typeface="Tahoma" panose="020B0604030504040204" pitchFamily="34" charset="0"/>
              <a:cs typeface="Tahoma" panose="020B0604030504040204" pitchFamily="34" charset="0"/>
            </a:endParaRPr>
          </a:p>
          <a:p>
            <a:pPr algn="ctr"/>
            <a:r>
              <a:rPr lang="en-US" sz="1050" b="1" dirty="0">
                <a:latin typeface="Tahoma" panose="020B0604030504040204" pitchFamily="34" charset="0"/>
                <a:ea typeface="Tahoma" panose="020B0604030504040204" pitchFamily="34" charset="0"/>
                <a:cs typeface="Tahoma" panose="020B0604030504040204" pitchFamily="34" charset="0"/>
              </a:rPr>
              <a:t>v. 03/18/21</a:t>
            </a:r>
          </a:p>
        </p:txBody>
      </p:sp>
      <p:pic>
        <p:nvPicPr>
          <p:cNvPr id="4" name="Picture 3">
            <a:extLst>
              <a:ext uri="{FF2B5EF4-FFF2-40B4-BE49-F238E27FC236}">
                <a16:creationId xmlns:a16="http://schemas.microsoft.com/office/drawing/2014/main" id="{834DF9D0-C746-428D-B16F-52571731FEE9}"/>
              </a:ext>
            </a:extLst>
          </p:cNvPr>
          <p:cNvPicPr>
            <a:picLocks noChangeAspect="1"/>
          </p:cNvPicPr>
          <p:nvPr/>
        </p:nvPicPr>
        <p:blipFill>
          <a:blip r:embed="rId2"/>
          <a:stretch>
            <a:fillRect/>
          </a:stretch>
        </p:blipFill>
        <p:spPr>
          <a:xfrm>
            <a:off x="5288082" y="2136330"/>
            <a:ext cx="1615836" cy="1292670"/>
          </a:xfrm>
          <a:prstGeom prst="rect">
            <a:avLst/>
          </a:prstGeom>
        </p:spPr>
      </p:pic>
    </p:spTree>
    <p:extLst>
      <p:ext uri="{BB962C8B-B14F-4D97-AF65-F5344CB8AC3E}">
        <p14:creationId xmlns:p14="http://schemas.microsoft.com/office/powerpoint/2010/main" val="1153977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5FF44-4A09-49EA-9A6F-9928DBA355E1}"/>
              </a:ext>
            </a:extLst>
          </p:cNvPr>
          <p:cNvSpPr>
            <a:spLocks noGrp="1"/>
          </p:cNvSpPr>
          <p:nvPr>
            <p:ph type="title"/>
          </p:nvPr>
        </p:nvSpPr>
        <p:spPr>
          <a:xfrm>
            <a:off x="1451579" y="344129"/>
            <a:ext cx="9603275" cy="1342076"/>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Support PolioPlus through the </a:t>
            </a:r>
            <a:r>
              <a:rPr lang="en-US" b="1" u="sng" dirty="0">
                <a:latin typeface="Tahoma" panose="020B0604030504040204" pitchFamily="34" charset="0"/>
                <a:ea typeface="Tahoma" panose="020B0604030504040204" pitchFamily="34" charset="0"/>
                <a:cs typeface="Tahoma" panose="020B0604030504040204" pitchFamily="34" charset="0"/>
              </a:rPr>
              <a:t>Annual fund</a:t>
            </a:r>
            <a:r>
              <a:rPr lang="en-US" b="1" dirty="0">
                <a:latin typeface="Tahoma" panose="020B0604030504040204" pitchFamily="34" charset="0"/>
                <a:ea typeface="Tahoma" panose="020B0604030504040204" pitchFamily="34" charset="0"/>
                <a:cs typeface="Tahoma" panose="020B0604030504040204" pitchFamily="34" charset="0"/>
              </a:rPr>
              <a:t> is the </a:t>
            </a:r>
            <a:r>
              <a:rPr lang="en-US" sz="3400" b="1" dirty="0">
                <a:solidFill>
                  <a:srgbClr val="C00000"/>
                </a:solidFill>
                <a:latin typeface="Tahoma" panose="020B0604030504040204" pitchFamily="34" charset="0"/>
                <a:ea typeface="Tahoma" panose="020B0604030504040204" pitchFamily="34" charset="0"/>
                <a:cs typeface="Tahoma" panose="020B0604030504040204" pitchFamily="34" charset="0"/>
              </a:rPr>
              <a:t>engine</a:t>
            </a:r>
            <a:r>
              <a:rPr lang="en-US" b="1" dirty="0">
                <a:latin typeface="Tahoma" panose="020B0604030504040204" pitchFamily="34" charset="0"/>
                <a:ea typeface="Tahoma" panose="020B0604030504040204" pitchFamily="34" charset="0"/>
                <a:cs typeface="Tahoma" panose="020B0604030504040204" pitchFamily="34" charset="0"/>
              </a:rPr>
              <a:t>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that drives our district giving</a:t>
            </a:r>
          </a:p>
        </p:txBody>
      </p:sp>
      <p:pic>
        <p:nvPicPr>
          <p:cNvPr id="4" name="Content Placeholder 8">
            <a:extLst>
              <a:ext uri="{FF2B5EF4-FFF2-40B4-BE49-F238E27FC236}">
                <a16:creationId xmlns:a16="http://schemas.microsoft.com/office/drawing/2014/main" id="{46259EDB-03FA-40BA-9429-A869B0713B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193" b="15520"/>
          <a:stretch/>
        </p:blipFill>
        <p:spPr>
          <a:xfrm>
            <a:off x="1451579" y="1841288"/>
            <a:ext cx="8056215" cy="4281946"/>
          </a:xfrm>
          <a:prstGeom prst="rect">
            <a:avLst/>
          </a:prstGeom>
        </p:spPr>
      </p:pic>
      <p:sp>
        <p:nvSpPr>
          <p:cNvPr id="3" name="Arrow: Right 2">
            <a:extLst>
              <a:ext uri="{FF2B5EF4-FFF2-40B4-BE49-F238E27FC236}">
                <a16:creationId xmlns:a16="http://schemas.microsoft.com/office/drawing/2014/main" id="{AEA5699D-A302-470D-9D5C-9BB75CB0AAC1}"/>
              </a:ext>
            </a:extLst>
          </p:cNvPr>
          <p:cNvSpPr/>
          <p:nvPr/>
        </p:nvSpPr>
        <p:spPr>
          <a:xfrm>
            <a:off x="2841763" y="3734418"/>
            <a:ext cx="767994" cy="7501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ahoma" panose="020B0604030504040204" pitchFamily="34" charset="0"/>
                <a:ea typeface="Tahoma" panose="020B0604030504040204" pitchFamily="34" charset="0"/>
                <a:cs typeface="Tahoma" panose="020B0604030504040204" pitchFamily="34" charset="0"/>
              </a:rPr>
              <a:t>100%</a:t>
            </a:r>
          </a:p>
        </p:txBody>
      </p:sp>
      <p:sp>
        <p:nvSpPr>
          <p:cNvPr id="5" name="Arrow: Right 4">
            <a:extLst>
              <a:ext uri="{FF2B5EF4-FFF2-40B4-BE49-F238E27FC236}">
                <a16:creationId xmlns:a16="http://schemas.microsoft.com/office/drawing/2014/main" id="{080D9373-4EE2-4933-B65E-10AE5F4B6287}"/>
              </a:ext>
            </a:extLst>
          </p:cNvPr>
          <p:cNvSpPr/>
          <p:nvPr/>
        </p:nvSpPr>
        <p:spPr>
          <a:xfrm>
            <a:off x="4740693" y="3772734"/>
            <a:ext cx="738993" cy="602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ahoma" panose="020B0604030504040204" pitchFamily="34" charset="0"/>
                <a:ea typeface="Tahoma" panose="020B0604030504040204" pitchFamily="34" charset="0"/>
                <a:cs typeface="Tahoma" panose="020B0604030504040204" pitchFamily="34" charset="0"/>
              </a:rPr>
              <a:t>100%</a:t>
            </a:r>
          </a:p>
        </p:txBody>
      </p:sp>
      <p:sp>
        <p:nvSpPr>
          <p:cNvPr id="6" name="Arrow: Right 5">
            <a:extLst>
              <a:ext uri="{FF2B5EF4-FFF2-40B4-BE49-F238E27FC236}">
                <a16:creationId xmlns:a16="http://schemas.microsoft.com/office/drawing/2014/main" id="{582D0EB6-EC7B-4755-AF95-D1CA05731E83}"/>
              </a:ext>
            </a:extLst>
          </p:cNvPr>
          <p:cNvSpPr/>
          <p:nvPr/>
        </p:nvSpPr>
        <p:spPr>
          <a:xfrm>
            <a:off x="6101363" y="3916202"/>
            <a:ext cx="807371" cy="356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Tahoma" panose="020B0604030504040204" pitchFamily="34" charset="0"/>
                <a:ea typeface="Tahoma" panose="020B0604030504040204" pitchFamily="34" charset="0"/>
                <a:cs typeface="Tahoma" panose="020B0604030504040204" pitchFamily="34" charset="0"/>
              </a:rPr>
              <a:t>50%</a:t>
            </a:r>
          </a:p>
        </p:txBody>
      </p:sp>
      <p:sp>
        <p:nvSpPr>
          <p:cNvPr id="7" name="Arrow: Right 6">
            <a:extLst>
              <a:ext uri="{FF2B5EF4-FFF2-40B4-BE49-F238E27FC236}">
                <a16:creationId xmlns:a16="http://schemas.microsoft.com/office/drawing/2014/main" id="{094B3A7A-E6D1-4787-ACE2-560E04C78454}"/>
              </a:ext>
            </a:extLst>
          </p:cNvPr>
          <p:cNvSpPr/>
          <p:nvPr/>
        </p:nvSpPr>
        <p:spPr>
          <a:xfrm>
            <a:off x="7788403" y="3896936"/>
            <a:ext cx="614209" cy="309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50%</a:t>
            </a:r>
          </a:p>
        </p:txBody>
      </p:sp>
      <p:sp>
        <p:nvSpPr>
          <p:cNvPr id="10" name="Flowchart: Alternate Process 9">
            <a:extLst>
              <a:ext uri="{FF2B5EF4-FFF2-40B4-BE49-F238E27FC236}">
                <a16:creationId xmlns:a16="http://schemas.microsoft.com/office/drawing/2014/main" id="{23BB23FD-7506-4391-AEA8-40B47E8D1FE4}"/>
              </a:ext>
            </a:extLst>
          </p:cNvPr>
          <p:cNvSpPr/>
          <p:nvPr/>
        </p:nvSpPr>
        <p:spPr>
          <a:xfrm>
            <a:off x="8480531" y="3017667"/>
            <a:ext cx="914400" cy="3539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Tahoma" panose="020B0604030504040204" pitchFamily="34" charset="0"/>
                <a:ea typeface="Tahoma" panose="020B0604030504040204" pitchFamily="34" charset="0"/>
                <a:cs typeface="Tahoma" panose="020B0604030504040204" pitchFamily="34" charset="0"/>
              </a:rPr>
              <a:t>25%</a:t>
            </a:r>
          </a:p>
          <a:p>
            <a:pPr algn="ctr"/>
            <a:r>
              <a:rPr lang="en-US" sz="1000" dirty="0">
                <a:latin typeface="Tahoma" panose="020B0604030504040204" pitchFamily="34" charset="0"/>
                <a:ea typeface="Tahoma" panose="020B0604030504040204" pitchFamily="34" charset="0"/>
                <a:cs typeface="Tahoma" panose="020B0604030504040204" pitchFamily="34" charset="0"/>
              </a:rPr>
              <a:t>Community</a:t>
            </a:r>
          </a:p>
        </p:txBody>
      </p:sp>
      <p:sp>
        <p:nvSpPr>
          <p:cNvPr id="11" name="Flowchart: Alternate Process 10">
            <a:extLst>
              <a:ext uri="{FF2B5EF4-FFF2-40B4-BE49-F238E27FC236}">
                <a16:creationId xmlns:a16="http://schemas.microsoft.com/office/drawing/2014/main" id="{105A55B9-F933-4459-8B08-7058B30C70C8}"/>
              </a:ext>
            </a:extLst>
          </p:cNvPr>
          <p:cNvSpPr/>
          <p:nvPr/>
        </p:nvSpPr>
        <p:spPr>
          <a:xfrm>
            <a:off x="8507476" y="5280183"/>
            <a:ext cx="914400" cy="38345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Tahoma" panose="020B0604030504040204" pitchFamily="34" charset="0"/>
                <a:ea typeface="Tahoma" panose="020B0604030504040204" pitchFamily="34" charset="0"/>
                <a:cs typeface="Tahoma" panose="020B0604030504040204" pitchFamily="34" charset="0"/>
              </a:rPr>
              <a:t>25%</a:t>
            </a:r>
          </a:p>
          <a:p>
            <a:pPr algn="ctr"/>
            <a:r>
              <a:rPr lang="en-US" sz="1000" dirty="0">
                <a:latin typeface="Tahoma" panose="020B0604030504040204" pitchFamily="34" charset="0"/>
                <a:ea typeface="Tahoma" panose="020B0604030504040204" pitchFamily="34" charset="0"/>
                <a:cs typeface="Tahoma" panose="020B0604030504040204" pitchFamily="34" charset="0"/>
              </a:rPr>
              <a:t>DDF Global</a:t>
            </a:r>
          </a:p>
        </p:txBody>
      </p:sp>
      <p:sp>
        <p:nvSpPr>
          <p:cNvPr id="12" name="Flowchart: Alternate Process 11">
            <a:extLst>
              <a:ext uri="{FF2B5EF4-FFF2-40B4-BE49-F238E27FC236}">
                <a16:creationId xmlns:a16="http://schemas.microsoft.com/office/drawing/2014/main" id="{73819C0A-09AC-41C7-9727-4A1B517571F3}"/>
              </a:ext>
            </a:extLst>
          </p:cNvPr>
          <p:cNvSpPr/>
          <p:nvPr/>
        </p:nvSpPr>
        <p:spPr>
          <a:xfrm>
            <a:off x="7001198" y="5278078"/>
            <a:ext cx="855404" cy="19244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50% Match</a:t>
            </a:r>
          </a:p>
        </p:txBody>
      </p:sp>
      <p:cxnSp>
        <p:nvCxnSpPr>
          <p:cNvPr id="16" name="Straight Arrow Connector 15">
            <a:extLst>
              <a:ext uri="{FF2B5EF4-FFF2-40B4-BE49-F238E27FC236}">
                <a16:creationId xmlns:a16="http://schemas.microsoft.com/office/drawing/2014/main" id="{71AAA55C-1C3E-4352-B4CD-86B0CD6FDC80}"/>
              </a:ext>
            </a:extLst>
          </p:cNvPr>
          <p:cNvCxnSpPr>
            <a:cxnSpLocks/>
          </p:cNvCxnSpPr>
          <p:nvPr/>
        </p:nvCxnSpPr>
        <p:spPr>
          <a:xfrm flipV="1">
            <a:off x="7403691" y="2851177"/>
            <a:ext cx="0" cy="353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CCEE6BA-4014-44A6-AD48-8E637CCF08AA}"/>
              </a:ext>
            </a:extLst>
          </p:cNvPr>
          <p:cNvCxnSpPr>
            <a:cxnSpLocks/>
          </p:cNvCxnSpPr>
          <p:nvPr/>
        </p:nvCxnSpPr>
        <p:spPr>
          <a:xfrm>
            <a:off x="6908735" y="5634504"/>
            <a:ext cx="0" cy="114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Arrow: Right 34">
            <a:extLst>
              <a:ext uri="{FF2B5EF4-FFF2-40B4-BE49-F238E27FC236}">
                <a16:creationId xmlns:a16="http://schemas.microsoft.com/office/drawing/2014/main" id="{4C3EB59C-B5CC-4624-A500-AD4372F15045}"/>
              </a:ext>
            </a:extLst>
          </p:cNvPr>
          <p:cNvSpPr/>
          <p:nvPr/>
        </p:nvSpPr>
        <p:spPr>
          <a:xfrm>
            <a:off x="6101363" y="4609099"/>
            <a:ext cx="807371" cy="356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1050" dirty="0">
                <a:latin typeface="Tahoma" panose="020B0604030504040204" pitchFamily="34" charset="0"/>
                <a:ea typeface="Tahoma" panose="020B0604030504040204" pitchFamily="34" charset="0"/>
                <a:cs typeface="Tahoma" panose="020B0604030504040204" pitchFamily="34" charset="0"/>
              </a:rPr>
              <a:t>50%</a:t>
            </a:r>
          </a:p>
          <a:p>
            <a:pPr algn="ctr"/>
            <a:endParaRPr lang="en-US" dirty="0"/>
          </a:p>
        </p:txBody>
      </p:sp>
      <p:sp>
        <p:nvSpPr>
          <p:cNvPr id="38" name="Oval 37">
            <a:extLst>
              <a:ext uri="{FF2B5EF4-FFF2-40B4-BE49-F238E27FC236}">
                <a16:creationId xmlns:a16="http://schemas.microsoft.com/office/drawing/2014/main" id="{B4413B13-F219-41B0-A989-72ACEA841489}"/>
              </a:ext>
            </a:extLst>
          </p:cNvPr>
          <p:cNvSpPr/>
          <p:nvPr/>
        </p:nvSpPr>
        <p:spPr>
          <a:xfrm>
            <a:off x="3580020" y="3104930"/>
            <a:ext cx="1075742" cy="4744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Tahoma" panose="020B0604030504040204" pitchFamily="34" charset="0"/>
                <a:ea typeface="Tahoma" panose="020B0604030504040204" pitchFamily="34" charset="0"/>
                <a:cs typeface="Tahoma" panose="020B0604030504040204" pitchFamily="34" charset="0"/>
              </a:rPr>
              <a:t>TRF Holds for </a:t>
            </a:r>
          </a:p>
          <a:p>
            <a:pPr algn="ctr"/>
            <a:r>
              <a:rPr lang="en-US" sz="1100" dirty="0">
                <a:latin typeface="Tahoma" panose="020B0604030504040204" pitchFamily="34" charset="0"/>
                <a:ea typeface="Tahoma" panose="020B0604030504040204" pitchFamily="34" charset="0"/>
                <a:cs typeface="Tahoma" panose="020B0604030504040204" pitchFamily="34" charset="0"/>
              </a:rPr>
              <a:t>3 yrs.</a:t>
            </a:r>
          </a:p>
        </p:txBody>
      </p:sp>
      <p:sp>
        <p:nvSpPr>
          <p:cNvPr id="17" name="Flowchart: Alternate Process 16">
            <a:extLst>
              <a:ext uri="{FF2B5EF4-FFF2-40B4-BE49-F238E27FC236}">
                <a16:creationId xmlns:a16="http://schemas.microsoft.com/office/drawing/2014/main" id="{A44C4F16-3859-4AE6-AC78-1266696AD198}"/>
              </a:ext>
            </a:extLst>
          </p:cNvPr>
          <p:cNvSpPr/>
          <p:nvPr/>
        </p:nvSpPr>
        <p:spPr>
          <a:xfrm>
            <a:off x="9942601" y="5106438"/>
            <a:ext cx="1538776" cy="61264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ahoma" panose="020B0604030504040204" pitchFamily="34" charset="0"/>
                <a:ea typeface="Tahoma" panose="020B0604030504040204" pitchFamily="34" charset="0"/>
                <a:cs typeface="Tahoma" panose="020B0604030504040204" pitchFamily="34" charset="0"/>
              </a:rPr>
              <a:t>District Pledge - $20,000</a:t>
            </a:r>
          </a:p>
          <a:p>
            <a:pPr algn="ctr"/>
            <a:r>
              <a:rPr lang="en-US" sz="800" dirty="0">
                <a:latin typeface="Tahoma" panose="020B0604030504040204" pitchFamily="34" charset="0"/>
                <a:ea typeface="Tahoma" panose="020B0604030504040204" pitchFamily="34" charset="0"/>
                <a:cs typeface="Tahoma" panose="020B0604030504040204" pitchFamily="34" charset="0"/>
              </a:rPr>
              <a:t>World Fund Match - $10,000</a:t>
            </a:r>
          </a:p>
          <a:p>
            <a:pPr algn="ctr"/>
            <a:r>
              <a:rPr lang="en-US" sz="800" dirty="0">
                <a:latin typeface="Tahoma" panose="020B0604030504040204" pitchFamily="34" charset="0"/>
                <a:ea typeface="Tahoma" panose="020B0604030504040204" pitchFamily="34" charset="0"/>
                <a:cs typeface="Tahoma" panose="020B0604030504040204" pitchFamily="34" charset="0"/>
              </a:rPr>
              <a:t>Gates matches 100% </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33" name="Arrow: Left-Right 32">
            <a:extLst>
              <a:ext uri="{FF2B5EF4-FFF2-40B4-BE49-F238E27FC236}">
                <a16:creationId xmlns:a16="http://schemas.microsoft.com/office/drawing/2014/main" id="{897760BA-35A5-4649-887C-96F6C08D01F4}"/>
              </a:ext>
            </a:extLst>
          </p:cNvPr>
          <p:cNvSpPr/>
          <p:nvPr/>
        </p:nvSpPr>
        <p:spPr>
          <a:xfrm>
            <a:off x="7982914" y="5280184"/>
            <a:ext cx="468073" cy="3834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Right 33">
            <a:extLst>
              <a:ext uri="{FF2B5EF4-FFF2-40B4-BE49-F238E27FC236}">
                <a16:creationId xmlns:a16="http://schemas.microsoft.com/office/drawing/2014/main" id="{AFF35E6B-D448-40B8-A7A4-CAA76B6EA4AD}"/>
              </a:ext>
            </a:extLst>
          </p:cNvPr>
          <p:cNvSpPr/>
          <p:nvPr/>
        </p:nvSpPr>
        <p:spPr>
          <a:xfrm>
            <a:off x="9456115" y="5312642"/>
            <a:ext cx="463226" cy="26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Arrow Connector 39">
            <a:extLst>
              <a:ext uri="{FF2B5EF4-FFF2-40B4-BE49-F238E27FC236}">
                <a16:creationId xmlns:a16="http://schemas.microsoft.com/office/drawing/2014/main" id="{69BF9327-DEC7-4F44-BF3E-625658F12293}"/>
              </a:ext>
            </a:extLst>
          </p:cNvPr>
          <p:cNvCxnSpPr>
            <a:cxnSpLocks/>
            <a:stCxn id="7" idx="3"/>
          </p:cNvCxnSpPr>
          <p:nvPr/>
        </p:nvCxnSpPr>
        <p:spPr>
          <a:xfrm flipV="1">
            <a:off x="8402612" y="3371630"/>
            <a:ext cx="155839" cy="680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189A68B-D010-41AF-93AD-C1629A3ABC71}"/>
              </a:ext>
            </a:extLst>
          </p:cNvPr>
          <p:cNvCxnSpPr>
            <a:cxnSpLocks/>
            <a:stCxn id="7" idx="3"/>
          </p:cNvCxnSpPr>
          <p:nvPr/>
        </p:nvCxnSpPr>
        <p:spPr>
          <a:xfrm>
            <a:off x="8402612" y="4051881"/>
            <a:ext cx="155839" cy="1209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tar: 6 Points 14">
            <a:extLst>
              <a:ext uri="{FF2B5EF4-FFF2-40B4-BE49-F238E27FC236}">
                <a16:creationId xmlns:a16="http://schemas.microsoft.com/office/drawing/2014/main" id="{7447B4EB-CA1F-4C7C-B263-67F8BAC8CA41}"/>
              </a:ext>
            </a:extLst>
          </p:cNvPr>
          <p:cNvSpPr/>
          <p:nvPr/>
        </p:nvSpPr>
        <p:spPr>
          <a:xfrm>
            <a:off x="9942601" y="3017667"/>
            <a:ext cx="1527513" cy="17172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Tahoma" panose="020B0604030504040204" pitchFamily="34" charset="0"/>
                <a:ea typeface="Tahoma" panose="020B0604030504040204" pitchFamily="34" charset="0"/>
                <a:cs typeface="Tahoma" panose="020B0604030504040204" pitchFamily="34" charset="0"/>
              </a:rPr>
              <a:t>Your investment of $2  just turned into $6</a:t>
            </a:r>
          </a:p>
        </p:txBody>
      </p:sp>
    </p:spTree>
    <p:extLst>
      <p:ext uri="{BB962C8B-B14F-4D97-AF65-F5344CB8AC3E}">
        <p14:creationId xmlns:p14="http://schemas.microsoft.com/office/powerpoint/2010/main" val="2503783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9671C-4AEF-495B-B831-6CF9FB36803F}"/>
              </a:ext>
            </a:extLst>
          </p:cNvPr>
          <p:cNvSpPr>
            <a:spLocks noGrp="1"/>
          </p:cNvSpPr>
          <p:nvPr>
            <p:ph type="title"/>
          </p:nvPr>
        </p:nvSpPr>
        <p:spPr>
          <a:xfrm>
            <a:off x="1451579" y="324465"/>
            <a:ext cx="9603275" cy="1061883"/>
          </a:xfrm>
        </p:spPr>
        <p:txBody>
          <a:bodyPr>
            <a:normAutofit fontScale="90000"/>
          </a:bodyPr>
          <a:lstStyle/>
          <a:p>
            <a:pPr algn="ctr"/>
            <a:r>
              <a:rPr lang="en-US" sz="3600" b="1" dirty="0"/>
              <a:t>District 7620 </a:t>
            </a:r>
            <a:br>
              <a:rPr lang="en-US" sz="3600" b="1" dirty="0"/>
            </a:br>
            <a:r>
              <a:rPr lang="en-US" sz="3600" b="1" dirty="0"/>
              <a:t>Past and Next</a:t>
            </a:r>
          </a:p>
        </p:txBody>
      </p:sp>
      <p:graphicFrame>
        <p:nvGraphicFramePr>
          <p:cNvPr id="9" name="Chart 8">
            <a:extLst>
              <a:ext uri="{FF2B5EF4-FFF2-40B4-BE49-F238E27FC236}">
                <a16:creationId xmlns:a16="http://schemas.microsoft.com/office/drawing/2014/main" id="{E259A9C4-DFA8-4B21-B4E4-D207ED85694D}"/>
              </a:ext>
            </a:extLst>
          </p:cNvPr>
          <p:cNvGraphicFramePr>
            <a:graphicFrameLocks/>
          </p:cNvGraphicFramePr>
          <p:nvPr>
            <p:extLst>
              <p:ext uri="{D42A27DB-BD31-4B8C-83A1-F6EECF244321}">
                <p14:modId xmlns:p14="http://schemas.microsoft.com/office/powerpoint/2010/main" val="1959873438"/>
              </p:ext>
            </p:extLst>
          </p:nvPr>
        </p:nvGraphicFramePr>
        <p:xfrm>
          <a:off x="914400" y="1386348"/>
          <a:ext cx="9704439" cy="4739149"/>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a:extLst>
              <a:ext uri="{FF2B5EF4-FFF2-40B4-BE49-F238E27FC236}">
                <a16:creationId xmlns:a16="http://schemas.microsoft.com/office/drawing/2014/main" id="{85019FE5-F9BA-4EC6-A917-6BE6B77F3488}"/>
              </a:ext>
            </a:extLst>
          </p:cNvPr>
          <p:cNvCxnSpPr>
            <a:cxnSpLocks/>
          </p:cNvCxnSpPr>
          <p:nvPr/>
        </p:nvCxnSpPr>
        <p:spPr>
          <a:xfrm>
            <a:off x="9458633" y="2595716"/>
            <a:ext cx="0" cy="387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AF1F64D-15E8-45ED-9AA2-3A1364976954}"/>
              </a:ext>
            </a:extLst>
          </p:cNvPr>
          <p:cNvCxnSpPr>
            <a:cxnSpLocks/>
          </p:cNvCxnSpPr>
          <p:nvPr/>
        </p:nvCxnSpPr>
        <p:spPr>
          <a:xfrm>
            <a:off x="10068233" y="4886632"/>
            <a:ext cx="0" cy="314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3F39EF4-9DDD-489A-AD26-CBD44C60C013}"/>
              </a:ext>
            </a:extLst>
          </p:cNvPr>
          <p:cNvCxnSpPr>
            <a:cxnSpLocks/>
          </p:cNvCxnSpPr>
          <p:nvPr/>
        </p:nvCxnSpPr>
        <p:spPr>
          <a:xfrm>
            <a:off x="10927034" y="4198374"/>
            <a:ext cx="2556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Explosion: 14 Points 22">
            <a:extLst>
              <a:ext uri="{FF2B5EF4-FFF2-40B4-BE49-F238E27FC236}">
                <a16:creationId xmlns:a16="http://schemas.microsoft.com/office/drawing/2014/main" id="{CB33B026-7070-47F6-8B0D-A6A0857B053D}"/>
              </a:ext>
            </a:extLst>
          </p:cNvPr>
          <p:cNvSpPr/>
          <p:nvPr/>
        </p:nvSpPr>
        <p:spPr>
          <a:xfrm>
            <a:off x="10828711" y="3189599"/>
            <a:ext cx="1205956" cy="169703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Tahoma" panose="020B0604030504040204" pitchFamily="34" charset="0"/>
                <a:ea typeface="Tahoma" panose="020B0604030504040204" pitchFamily="34" charset="0"/>
                <a:cs typeface="Tahoma" panose="020B0604030504040204" pitchFamily="34" charset="0"/>
              </a:rPr>
              <a:t>Gates 2:1</a:t>
            </a:r>
          </a:p>
          <a:p>
            <a:pPr algn="ctr"/>
            <a:r>
              <a:rPr lang="en-US" sz="1000" dirty="0">
                <a:latin typeface="Tahoma" panose="020B0604030504040204" pitchFamily="34" charset="0"/>
                <a:ea typeface="Tahoma" panose="020B0604030504040204" pitchFamily="34" charset="0"/>
                <a:cs typeface="Tahoma" panose="020B0604030504040204" pitchFamily="34" charset="0"/>
              </a:rPr>
              <a:t>$60k</a:t>
            </a:r>
          </a:p>
        </p:txBody>
      </p:sp>
      <p:cxnSp>
        <p:nvCxnSpPr>
          <p:cNvPr id="28" name="Straight Arrow Connector 27">
            <a:extLst>
              <a:ext uri="{FF2B5EF4-FFF2-40B4-BE49-F238E27FC236}">
                <a16:creationId xmlns:a16="http://schemas.microsoft.com/office/drawing/2014/main" id="{0BC7C8FE-2EBF-4C86-BFC8-1046FF124053}"/>
              </a:ext>
            </a:extLst>
          </p:cNvPr>
          <p:cNvCxnSpPr>
            <a:cxnSpLocks/>
          </p:cNvCxnSpPr>
          <p:nvPr/>
        </p:nvCxnSpPr>
        <p:spPr>
          <a:xfrm>
            <a:off x="10618839" y="4031226"/>
            <a:ext cx="3081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658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1974FBE-5612-413B-8EFA-D1008E1E39F7}"/>
              </a:ext>
            </a:extLst>
          </p:cNvPr>
          <p:cNvSpPr>
            <a:spLocks noGrp="1" noChangeArrowheads="1"/>
          </p:cNvSpPr>
          <p:nvPr>
            <p:ph type="title"/>
          </p:nvPr>
        </p:nvSpPr>
        <p:spPr>
          <a:xfrm>
            <a:off x="3692012" y="442453"/>
            <a:ext cx="4807976" cy="1189702"/>
          </a:xfrm>
        </p:spPr>
        <p:txBody>
          <a:bodyPr/>
          <a:lstStyle/>
          <a:p>
            <a:pPr eaLnBrk="1" hangingPunct="1">
              <a:defRPr/>
            </a:pPr>
            <a:r>
              <a:rPr lang="en-US" altLang="en-US" sz="4000" b="1" dirty="0"/>
              <a:t>Club Planning</a:t>
            </a:r>
            <a:br>
              <a:rPr lang="en-US" altLang="en-US" sz="4000" dirty="0"/>
            </a:br>
            <a:r>
              <a:rPr lang="en-US" altLang="en-US" sz="4000" dirty="0"/>
              <a:t> </a:t>
            </a:r>
            <a:r>
              <a:rPr lang="en-US" altLang="en-US" sz="2800" dirty="0">
                <a:solidFill>
                  <a:srgbClr val="FF0000"/>
                </a:solidFill>
                <a:latin typeface="+mn-lt"/>
              </a:rPr>
              <a:t>2020-21 PolioPlus Goals </a:t>
            </a:r>
            <a:endParaRPr lang="en-US" altLang="en-US" sz="2400" dirty="0">
              <a:solidFill>
                <a:srgbClr val="FF0000"/>
              </a:solidFill>
            </a:endParaRPr>
          </a:p>
        </p:txBody>
      </p:sp>
      <p:sp>
        <p:nvSpPr>
          <p:cNvPr id="4099" name="Rectangle 3">
            <a:extLst>
              <a:ext uri="{FF2B5EF4-FFF2-40B4-BE49-F238E27FC236}">
                <a16:creationId xmlns:a16="http://schemas.microsoft.com/office/drawing/2014/main" id="{AB5129EB-A6B0-4A03-AC7D-33B13790CCAF}"/>
              </a:ext>
            </a:extLst>
          </p:cNvPr>
          <p:cNvSpPr>
            <a:spLocks noGrp="1" noChangeArrowheads="1"/>
          </p:cNvSpPr>
          <p:nvPr>
            <p:ph type="body" idx="1"/>
          </p:nvPr>
        </p:nvSpPr>
        <p:spPr>
          <a:xfrm>
            <a:off x="1981200" y="1981200"/>
            <a:ext cx="8229600" cy="4095135"/>
          </a:xfrm>
        </p:spPr>
        <p:txBody>
          <a:bodyPr>
            <a:normAutofit fontScale="92500" lnSpcReduction="10000"/>
          </a:bodyPr>
          <a:lstStyle/>
          <a:p>
            <a:pPr eaLnBrk="1" hangingPunct="1">
              <a:defRPr/>
            </a:pPr>
            <a:r>
              <a:rPr lang="en-US" altLang="en-US" sz="2800" dirty="0">
                <a:solidFill>
                  <a:srgbClr val="333399"/>
                </a:solidFill>
              </a:rPr>
              <a:t>Every club member has PolioPlus goal </a:t>
            </a:r>
            <a:r>
              <a:rPr lang="en-US" altLang="en-US" sz="2800" dirty="0">
                <a:solidFill>
                  <a:srgbClr val="FF0000"/>
                </a:solidFill>
              </a:rPr>
              <a:t>of at least $45 per member</a:t>
            </a:r>
            <a:r>
              <a:rPr lang="en-US" altLang="en-US" sz="2800" dirty="0">
                <a:solidFill>
                  <a:srgbClr val="333399"/>
                </a:solidFill>
              </a:rPr>
              <a:t> per Rotary calendar year (</a:t>
            </a:r>
            <a:r>
              <a:rPr lang="en-US" altLang="en-US" sz="2400" dirty="0">
                <a:solidFill>
                  <a:srgbClr val="333399"/>
                </a:solidFill>
              </a:rPr>
              <a:t>or club average per cap of $45 per year</a:t>
            </a:r>
            <a:r>
              <a:rPr lang="en-US" altLang="en-US" sz="2800" dirty="0">
                <a:solidFill>
                  <a:srgbClr val="333399"/>
                </a:solidFill>
              </a:rPr>
              <a:t>)</a:t>
            </a:r>
            <a:endParaRPr lang="en-US" altLang="en-US" sz="2800" dirty="0">
              <a:solidFill>
                <a:srgbClr val="FF0000"/>
              </a:solidFill>
            </a:endParaRPr>
          </a:p>
          <a:p>
            <a:pPr eaLnBrk="1" hangingPunct="1">
              <a:defRPr/>
            </a:pPr>
            <a:r>
              <a:rPr lang="en-US" altLang="en-US" sz="2800" dirty="0">
                <a:solidFill>
                  <a:srgbClr val="FF0000"/>
                </a:solidFill>
              </a:rPr>
              <a:t>Every club considers a public awareness fund-raising project in its community to assist in achieving their PolioPlus goal</a:t>
            </a:r>
          </a:p>
          <a:p>
            <a:pPr eaLnBrk="1" hangingPunct="1">
              <a:defRPr/>
            </a:pPr>
            <a:r>
              <a:rPr lang="en-US" altLang="en-US" sz="2800" dirty="0">
                <a:solidFill>
                  <a:srgbClr val="FF0000"/>
                </a:solidFill>
              </a:rPr>
              <a:t>PolioPlus contributions may be made on TRF Donor Forms </a:t>
            </a:r>
          </a:p>
          <a:p>
            <a:pPr marL="0" indent="0">
              <a:buNone/>
              <a:defRPr/>
            </a:pPr>
            <a:endParaRPr lang="en-US" altLang="en-US" sz="2400" dirty="0">
              <a:solidFill>
                <a:srgbClr val="333399"/>
              </a:solidFill>
            </a:endParaRPr>
          </a:p>
        </p:txBody>
      </p:sp>
      <p:cxnSp>
        <p:nvCxnSpPr>
          <p:cNvPr id="3" name="Straight Connector 2">
            <a:extLst>
              <a:ext uri="{FF2B5EF4-FFF2-40B4-BE49-F238E27FC236}">
                <a16:creationId xmlns:a16="http://schemas.microsoft.com/office/drawing/2014/main" id="{FA8D3849-0552-4641-B192-799E17FB738A}"/>
              </a:ext>
            </a:extLst>
          </p:cNvPr>
          <p:cNvCxnSpPr/>
          <p:nvPr/>
        </p:nvCxnSpPr>
        <p:spPr>
          <a:xfrm>
            <a:off x="1981200" y="5867400"/>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0D09-91A6-481E-8724-018F4869701D}"/>
              </a:ext>
            </a:extLst>
          </p:cNvPr>
          <p:cNvSpPr>
            <a:spLocks noGrp="1"/>
          </p:cNvSpPr>
          <p:nvPr>
            <p:ph type="title"/>
          </p:nvPr>
        </p:nvSpPr>
        <p:spPr>
          <a:xfrm>
            <a:off x="3352800" y="629265"/>
            <a:ext cx="5486400" cy="983225"/>
          </a:xfrm>
        </p:spPr>
        <p:txBody>
          <a:bodyPr>
            <a:norm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Donate on Line</a:t>
            </a:r>
          </a:p>
        </p:txBody>
      </p:sp>
      <p:sp>
        <p:nvSpPr>
          <p:cNvPr id="3" name="Content Placeholder 2">
            <a:extLst>
              <a:ext uri="{FF2B5EF4-FFF2-40B4-BE49-F238E27FC236}">
                <a16:creationId xmlns:a16="http://schemas.microsoft.com/office/drawing/2014/main" id="{0B11FAFB-D566-485D-8EA6-5F0B987F9721}"/>
              </a:ext>
            </a:extLst>
          </p:cNvPr>
          <p:cNvSpPr>
            <a:spLocks noGrp="1"/>
          </p:cNvSpPr>
          <p:nvPr>
            <p:ph idx="1"/>
          </p:nvPr>
        </p:nvSpPr>
        <p:spPr>
          <a:xfrm>
            <a:off x="2252662" y="1927124"/>
            <a:ext cx="8229600" cy="4159044"/>
          </a:xfrm>
        </p:spPr>
        <p:txBody>
          <a:bodyPr/>
          <a:lstStyle/>
          <a:p>
            <a:pPr marL="0" indent="0">
              <a:buNone/>
            </a:pPr>
            <a:r>
              <a:rPr lang="en-US" dirty="0"/>
              <a:t> </a:t>
            </a:r>
          </a:p>
          <a:p>
            <a:endParaRPr lang="en-US" dirty="0"/>
          </a:p>
          <a:p>
            <a:endParaRPr lang="en-US" dirty="0"/>
          </a:p>
          <a:p>
            <a:endParaRPr lang="en-US" dirty="0"/>
          </a:p>
          <a:p>
            <a:endParaRPr lang="en-US" dirty="0"/>
          </a:p>
          <a:p>
            <a:pPr marL="457200" lvl="1" indent="0" algn="ctr">
              <a:buNone/>
            </a:pPr>
            <a:endParaRPr lang="en-US" sz="2000"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2"/>
            </a:endParaRPr>
          </a:p>
          <a:p>
            <a:pPr marL="457200" lvl="1" indent="0" algn="ctr">
              <a:buNone/>
            </a:pPr>
            <a:endParaRPr lang="en-US" sz="2000"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2"/>
            </a:endParaRPr>
          </a:p>
          <a:p>
            <a:pPr marL="457200" lvl="1" indent="0" algn="ctr">
              <a:buNone/>
            </a:pPr>
            <a:r>
              <a:rPr lang="en-US" sz="2000"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2"/>
              </a:rPr>
              <a:t>https://www.endpolio.org/donate?gclid=EAIaIQobChMIg-PJ_uSG7AIVFYTICh3YFgy8EAAYASAEEgJa9PD_BwE</a:t>
            </a:r>
            <a:r>
              <a:rPr lang="en-US" sz="2000" u="sng" dirty="0">
                <a:solidFill>
                  <a:srgbClr val="0563C1"/>
                </a:solidFill>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 </a:t>
            </a:r>
          </a:p>
          <a:p>
            <a:endParaRPr lang="en-US" dirty="0"/>
          </a:p>
          <a:p>
            <a:pPr marL="0" indent="0">
              <a:buNone/>
            </a:pPr>
            <a:endParaRPr lang="en-US" dirty="0"/>
          </a:p>
        </p:txBody>
      </p:sp>
      <p:pic>
        <p:nvPicPr>
          <p:cNvPr id="4098" name="Picture 2" descr="END POLIO NOW:">
            <a:extLst>
              <a:ext uri="{FF2B5EF4-FFF2-40B4-BE49-F238E27FC236}">
                <a16:creationId xmlns:a16="http://schemas.microsoft.com/office/drawing/2014/main" id="{B8386D2B-067D-4F8A-A871-7A2D07B96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662" y="1927123"/>
            <a:ext cx="8229600" cy="298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770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C851A84-39A6-4F59-BEF4-9A16021AE0CD}"/>
              </a:ext>
            </a:extLst>
          </p:cNvPr>
          <p:cNvGraphicFramePr>
            <a:graphicFrameLocks noChangeAspect="1"/>
          </p:cNvGraphicFramePr>
          <p:nvPr>
            <p:extLst>
              <p:ext uri="{D42A27DB-BD31-4B8C-83A1-F6EECF244321}">
                <p14:modId xmlns:p14="http://schemas.microsoft.com/office/powerpoint/2010/main" val="2796367357"/>
              </p:ext>
            </p:extLst>
          </p:nvPr>
        </p:nvGraphicFramePr>
        <p:xfrm>
          <a:off x="3505200" y="0"/>
          <a:ext cx="5181600" cy="6125497"/>
        </p:xfrm>
        <a:graphic>
          <a:graphicData uri="http://schemas.openxmlformats.org/presentationml/2006/ole">
            <mc:AlternateContent xmlns:mc="http://schemas.openxmlformats.org/markup-compatibility/2006">
              <mc:Choice xmlns:v="urn:schemas-microsoft-com:vml" Requires="v">
                <p:oleObj name="Acrobat Document" r:id="rId2" imgW="4662807" imgH="6034363" progId="Acrobat.Document.2017">
                  <p:embed/>
                </p:oleObj>
              </mc:Choice>
              <mc:Fallback>
                <p:oleObj name="Acrobat Document" r:id="rId2" imgW="4662807" imgH="6034363" progId="Acrobat.Document.2017">
                  <p:embed/>
                  <p:pic>
                    <p:nvPicPr>
                      <p:cNvPr id="2" name="Object 1">
                        <a:extLst>
                          <a:ext uri="{FF2B5EF4-FFF2-40B4-BE49-F238E27FC236}">
                            <a16:creationId xmlns:a16="http://schemas.microsoft.com/office/drawing/2014/main" id="{2C851A84-39A6-4F59-BEF4-9A16021AE0CD}"/>
                          </a:ext>
                        </a:extLst>
                      </p:cNvPr>
                      <p:cNvPicPr/>
                      <p:nvPr/>
                    </p:nvPicPr>
                    <p:blipFill>
                      <a:blip r:embed="rId3"/>
                      <a:stretch>
                        <a:fillRect/>
                      </a:stretch>
                    </p:blipFill>
                    <p:spPr>
                      <a:xfrm>
                        <a:off x="3505200" y="0"/>
                        <a:ext cx="5181600" cy="6125497"/>
                      </a:xfrm>
                      <a:prstGeom prst="rect">
                        <a:avLst/>
                      </a:prstGeom>
                    </p:spPr>
                  </p:pic>
                </p:oleObj>
              </mc:Fallback>
            </mc:AlternateContent>
          </a:graphicData>
        </a:graphic>
      </p:graphicFrame>
      <p:sp>
        <p:nvSpPr>
          <p:cNvPr id="3" name="Arrow: Down 2">
            <a:extLst>
              <a:ext uri="{FF2B5EF4-FFF2-40B4-BE49-F238E27FC236}">
                <a16:creationId xmlns:a16="http://schemas.microsoft.com/office/drawing/2014/main" id="{50C5078F-B362-4217-B0FF-77F6AE25B53B}"/>
              </a:ext>
            </a:extLst>
          </p:cNvPr>
          <p:cNvSpPr/>
          <p:nvPr/>
        </p:nvSpPr>
        <p:spPr>
          <a:xfrm rot="2566048">
            <a:off x="7419813" y="1923002"/>
            <a:ext cx="484632" cy="172869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7952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5338-8224-40F4-B68F-6AE6E2548C97}"/>
              </a:ext>
            </a:extLst>
          </p:cNvPr>
          <p:cNvSpPr>
            <a:spLocks noGrp="1"/>
          </p:cNvSpPr>
          <p:nvPr>
            <p:ph type="title" idx="4294967295"/>
          </p:nvPr>
        </p:nvSpPr>
        <p:spPr>
          <a:xfrm>
            <a:off x="855406" y="373626"/>
            <a:ext cx="10530348" cy="658761"/>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Make This a Project in Your Club</a:t>
            </a:r>
          </a:p>
        </p:txBody>
      </p:sp>
      <p:pic>
        <p:nvPicPr>
          <p:cNvPr id="6" name="Picture 5">
            <a:extLst>
              <a:ext uri="{FF2B5EF4-FFF2-40B4-BE49-F238E27FC236}">
                <a16:creationId xmlns:a16="http://schemas.microsoft.com/office/drawing/2014/main" id="{9B39574E-01AF-4313-8429-AE8F4C297D52}"/>
              </a:ext>
            </a:extLst>
          </p:cNvPr>
          <p:cNvPicPr>
            <a:picLocks noChangeAspect="1"/>
          </p:cNvPicPr>
          <p:nvPr/>
        </p:nvPicPr>
        <p:blipFill>
          <a:blip r:embed="rId2"/>
          <a:stretch>
            <a:fillRect/>
          </a:stretch>
        </p:blipFill>
        <p:spPr>
          <a:xfrm>
            <a:off x="3543830" y="1074750"/>
            <a:ext cx="4609571" cy="4382154"/>
          </a:xfrm>
          <a:prstGeom prst="rect">
            <a:avLst/>
          </a:prstGeom>
        </p:spPr>
      </p:pic>
      <p:sp>
        <p:nvSpPr>
          <p:cNvPr id="7" name="TextBox 6">
            <a:extLst>
              <a:ext uri="{FF2B5EF4-FFF2-40B4-BE49-F238E27FC236}">
                <a16:creationId xmlns:a16="http://schemas.microsoft.com/office/drawing/2014/main" id="{1B11131E-5F34-4F07-8287-52C69A311500}"/>
              </a:ext>
            </a:extLst>
          </p:cNvPr>
          <p:cNvSpPr txBox="1"/>
          <p:nvPr/>
        </p:nvSpPr>
        <p:spPr>
          <a:xfrm>
            <a:off x="4889350" y="5598584"/>
            <a:ext cx="1945341" cy="369332"/>
          </a:xfrm>
          <a:prstGeom prst="rect">
            <a:avLst/>
          </a:prstGeom>
          <a:noFill/>
        </p:spPr>
        <p:txBody>
          <a:bodyPr wrap="none" rtlCol="0">
            <a:spAutoFit/>
          </a:bodyPr>
          <a:lstStyle/>
          <a:p>
            <a:r>
              <a:rPr lang="en-US" dirty="0">
                <a:hlinkClick r:id="rId3"/>
              </a:rPr>
              <a:t>www.wgmeal.com</a:t>
            </a:r>
            <a:r>
              <a:rPr lang="en-US" dirty="0"/>
              <a:t> </a:t>
            </a:r>
          </a:p>
        </p:txBody>
      </p:sp>
    </p:spTree>
    <p:extLst>
      <p:ext uri="{BB962C8B-B14F-4D97-AF65-F5344CB8AC3E}">
        <p14:creationId xmlns:p14="http://schemas.microsoft.com/office/powerpoint/2010/main" val="3223208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70FCA-009C-4ACD-9EF6-DE0FEB3848F9}"/>
              </a:ext>
            </a:extLst>
          </p:cNvPr>
          <p:cNvSpPr>
            <a:spLocks noGrp="1"/>
          </p:cNvSpPr>
          <p:nvPr>
            <p:ph type="title"/>
          </p:nvPr>
        </p:nvSpPr>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Who is our Rotary International Coordinator?</a:t>
            </a:r>
          </a:p>
        </p:txBody>
      </p:sp>
      <p:sp>
        <p:nvSpPr>
          <p:cNvPr id="3" name="Content Placeholder 2">
            <a:extLst>
              <a:ext uri="{FF2B5EF4-FFF2-40B4-BE49-F238E27FC236}">
                <a16:creationId xmlns:a16="http://schemas.microsoft.com/office/drawing/2014/main" id="{1495E97E-F6BD-4F68-BA28-46E018EBAAD1}"/>
              </a:ext>
            </a:extLst>
          </p:cNvPr>
          <p:cNvSpPr>
            <a:spLocks noGrp="1"/>
          </p:cNvSpPr>
          <p:nvPr>
            <p:ph idx="1"/>
          </p:nvPr>
        </p:nvSpPr>
        <p:spPr/>
        <p: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Michael K. McGovern, chair of </a:t>
            </a:r>
            <a:r>
              <a:rPr lang="en-US" sz="2400" i="1" dirty="0">
                <a:latin typeface="Tahoma" panose="020B0604030504040204" pitchFamily="34" charset="0"/>
                <a:ea typeface="Tahoma" panose="020B0604030504040204" pitchFamily="34" charset="0"/>
                <a:cs typeface="Tahoma" panose="020B0604030504040204" pitchFamily="34" charset="0"/>
              </a:rPr>
              <a:t>Rotary's</a:t>
            </a:r>
            <a:r>
              <a:rPr lang="en-US" sz="2400" dirty="0">
                <a:latin typeface="Tahoma" panose="020B0604030504040204" pitchFamily="34" charset="0"/>
                <a:ea typeface="Tahoma" panose="020B0604030504040204" pitchFamily="34" charset="0"/>
                <a:cs typeface="Tahoma" panose="020B0604030504040204" pitchFamily="34" charset="0"/>
              </a:rPr>
              <a:t> International PolioPlus Committee</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June 10, 2019  ---  “We </a:t>
            </a:r>
            <a:r>
              <a:rPr lang="en-US" sz="2400" i="1" dirty="0">
                <a:latin typeface="Tahoma" panose="020B0604030504040204" pitchFamily="34" charset="0"/>
                <a:ea typeface="Tahoma" panose="020B0604030504040204" pitchFamily="34" charset="0"/>
                <a:cs typeface="Tahoma" panose="020B0604030504040204" pitchFamily="34" charset="0"/>
              </a:rPr>
              <a:t>have</a:t>
            </a:r>
            <a:r>
              <a:rPr lang="en-US" sz="2400" dirty="0">
                <a:latin typeface="Tahoma" panose="020B0604030504040204" pitchFamily="34" charset="0"/>
                <a:ea typeface="Tahoma" panose="020B0604030504040204" pitchFamily="34" charset="0"/>
                <a:cs typeface="Tahoma" panose="020B0604030504040204" pitchFamily="34" charset="0"/>
              </a:rPr>
              <a:t> the wild poliovirus cornered </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in the smallest geographic area in history.” </a:t>
            </a:r>
          </a:p>
          <a:p>
            <a:pPr marL="0" indent="0">
              <a:buNone/>
            </a:pPr>
            <a:endParaRPr lang="en-US" dirty="0"/>
          </a:p>
        </p:txBody>
      </p:sp>
    </p:spTree>
    <p:extLst>
      <p:ext uri="{BB962C8B-B14F-4D97-AF65-F5344CB8AC3E}">
        <p14:creationId xmlns:p14="http://schemas.microsoft.com/office/powerpoint/2010/main" val="90424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98FF-08F2-4A07-AB7A-6F3AF8DCFD75}"/>
              </a:ext>
            </a:extLst>
          </p:cNvPr>
          <p:cNvSpPr>
            <a:spLocks noGrp="1"/>
          </p:cNvSpPr>
          <p:nvPr>
            <p:ph type="title"/>
          </p:nvPr>
        </p:nvSpPr>
        <p:spPr>
          <a:xfrm>
            <a:off x="904568" y="412955"/>
            <a:ext cx="10373031" cy="1440799"/>
          </a:xfrm>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Who are our partners with it’s goal  to eradicate polio world-wide?</a:t>
            </a:r>
          </a:p>
        </p:txBody>
      </p:sp>
      <p:sp>
        <p:nvSpPr>
          <p:cNvPr id="3" name="Content Placeholder 2">
            <a:extLst>
              <a:ext uri="{FF2B5EF4-FFF2-40B4-BE49-F238E27FC236}">
                <a16:creationId xmlns:a16="http://schemas.microsoft.com/office/drawing/2014/main" id="{9242A5DC-2CF2-404B-ACEB-6EE534C3C076}"/>
              </a:ext>
            </a:extLst>
          </p:cNvPr>
          <p:cNvSpPr>
            <a:spLocks noGrp="1"/>
          </p:cNvSpPr>
          <p:nvPr>
            <p:ph idx="1"/>
          </p:nvPr>
        </p:nvSpPr>
        <p:spPr>
          <a:xfrm>
            <a:off x="1451579" y="2015732"/>
            <a:ext cx="9603275" cy="3854126"/>
          </a:xfrm>
        </p:spPr>
        <p:txBody>
          <a:bodyPr/>
          <a:lstStyle/>
          <a:p>
            <a:pPr marL="0" indent="0">
              <a:buNone/>
            </a:pPr>
            <a:r>
              <a:rPr lang="en-US" dirty="0"/>
              <a:t>As a founding partner of the Global </a:t>
            </a:r>
            <a:r>
              <a:rPr lang="en-US" b="1" dirty="0"/>
              <a:t>Polio Eradication Initiative</a:t>
            </a:r>
            <a:r>
              <a:rPr lang="en-US" dirty="0"/>
              <a:t>, Rotary </a:t>
            </a:r>
            <a:r>
              <a:rPr lang="en-US" b="1" dirty="0"/>
              <a:t>has led</a:t>
            </a:r>
            <a:r>
              <a:rPr lang="en-US" dirty="0"/>
              <a:t> a global </a:t>
            </a:r>
            <a:r>
              <a:rPr lang="en-US" b="1" dirty="0"/>
              <a:t>initiative</a:t>
            </a:r>
            <a:r>
              <a:rPr lang="en-US" dirty="0"/>
              <a:t> focused on ridding the world of the disease for 30 years now, which </a:t>
            </a:r>
            <a:r>
              <a:rPr lang="en-US" b="1" dirty="0"/>
              <a:t>has</a:t>
            </a:r>
            <a:r>
              <a:rPr lang="en-US" dirty="0"/>
              <a:t> already resulted in the reduction of </a:t>
            </a:r>
            <a:r>
              <a:rPr lang="en-US" b="1" dirty="0"/>
              <a:t>polio</a:t>
            </a:r>
            <a:r>
              <a:rPr lang="en-US" dirty="0"/>
              <a:t> cases by 99.9% since its first project to vaccinate children in the Philippines in 1979. </a:t>
            </a:r>
          </a:p>
          <a:p>
            <a:pPr marL="0" indent="0">
              <a:buNone/>
            </a:pPr>
            <a:r>
              <a:rPr lang="en-US" dirty="0"/>
              <a:t>The Global Polio Eradication Initiative is a public-private partnership led by national governments with six partners – Rotary International, the World Health Organization (WHO), the US Centers for Disease Control and Prevention (CDC), the United Nations Children’s Fund (UNICEF), Bill &amp; Melinda Gates Foundation and Gavi, the vaccine alliance. </a:t>
            </a:r>
          </a:p>
        </p:txBody>
      </p:sp>
    </p:spTree>
    <p:extLst>
      <p:ext uri="{BB962C8B-B14F-4D97-AF65-F5344CB8AC3E}">
        <p14:creationId xmlns:p14="http://schemas.microsoft.com/office/powerpoint/2010/main" val="1368448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98FF-08F2-4A07-AB7A-6F3AF8DCFD75}"/>
              </a:ext>
            </a:extLst>
          </p:cNvPr>
          <p:cNvSpPr>
            <a:spLocks noGrp="1"/>
          </p:cNvSpPr>
          <p:nvPr>
            <p:ph type="title"/>
          </p:nvPr>
        </p:nvSpPr>
        <p:spPr>
          <a:xfrm>
            <a:off x="2241754" y="560439"/>
            <a:ext cx="7944465" cy="668593"/>
          </a:xfrm>
        </p:spPr>
        <p:txBody>
          <a:bodyPr>
            <a:norm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What are the costs ?</a:t>
            </a:r>
          </a:p>
        </p:txBody>
      </p:sp>
      <p:sp>
        <p:nvSpPr>
          <p:cNvPr id="3" name="Content Placeholder 2">
            <a:extLst>
              <a:ext uri="{FF2B5EF4-FFF2-40B4-BE49-F238E27FC236}">
                <a16:creationId xmlns:a16="http://schemas.microsoft.com/office/drawing/2014/main" id="{9242A5DC-2CF2-404B-ACEB-6EE534C3C076}"/>
              </a:ext>
            </a:extLst>
          </p:cNvPr>
          <p:cNvSpPr>
            <a:spLocks noGrp="1"/>
          </p:cNvSpPr>
          <p:nvPr>
            <p:ph idx="1"/>
          </p:nvPr>
        </p:nvSpPr>
        <p:spPr/>
        <p:txBody>
          <a:bodyPr/>
          <a:lstStyle/>
          <a:p>
            <a:r>
              <a:rPr lang="en-US" b="1" dirty="0"/>
              <a:t>Rotary members have contributed</a:t>
            </a:r>
            <a:r>
              <a:rPr lang="en-US" dirty="0"/>
              <a:t> more than $2.1 billion and countless volunteer hours to protect nearly 3 billion children in 122 countries from this paralyzing disease.</a:t>
            </a:r>
          </a:p>
          <a:p>
            <a:r>
              <a:rPr lang="en-US" dirty="0"/>
              <a:t> </a:t>
            </a:r>
            <a:r>
              <a:rPr lang="en-US" b="1" dirty="0"/>
              <a:t>Rotary's</a:t>
            </a:r>
            <a:r>
              <a:rPr lang="en-US" dirty="0"/>
              <a:t> advocacy efforts </a:t>
            </a:r>
            <a:r>
              <a:rPr lang="en-US" b="1" dirty="0"/>
              <a:t>have</a:t>
            </a:r>
            <a:r>
              <a:rPr lang="en-US" dirty="0"/>
              <a:t> played a role in decisions by governments to </a:t>
            </a:r>
            <a:r>
              <a:rPr lang="en-US" b="1" dirty="0"/>
              <a:t>contribute</a:t>
            </a:r>
            <a:r>
              <a:rPr lang="en-US" dirty="0"/>
              <a:t> more than $10 billion to the effort.</a:t>
            </a:r>
          </a:p>
          <a:p>
            <a:r>
              <a:rPr lang="en-US" dirty="0"/>
              <a:t>The </a:t>
            </a:r>
            <a:r>
              <a:rPr lang="en-US" b="1" dirty="0"/>
              <a:t>cost</a:t>
            </a:r>
            <a:r>
              <a:rPr lang="en-US" dirty="0"/>
              <a:t> of </a:t>
            </a:r>
            <a:r>
              <a:rPr lang="en-US" b="1" dirty="0"/>
              <a:t>polio eradication</a:t>
            </a:r>
            <a:r>
              <a:rPr lang="en-US" dirty="0"/>
              <a:t> has now reached US$ 4.5 billion, compared with the initial estimate of US$ 2 billion. </a:t>
            </a:r>
          </a:p>
          <a:p>
            <a:r>
              <a:rPr lang="en-US" dirty="0"/>
              <a:t>The program needs an </a:t>
            </a:r>
            <a:r>
              <a:rPr lang="en-US" b="1" dirty="0"/>
              <a:t>additional</a:t>
            </a:r>
            <a:r>
              <a:rPr lang="en-US" dirty="0"/>
              <a:t> US$ 575 million for the coming two to three years.</a:t>
            </a:r>
          </a:p>
          <a:p>
            <a:endParaRPr lang="en-US" dirty="0"/>
          </a:p>
          <a:p>
            <a:endParaRPr lang="en-US" dirty="0"/>
          </a:p>
        </p:txBody>
      </p:sp>
    </p:spTree>
    <p:extLst>
      <p:ext uri="{BB962C8B-B14F-4D97-AF65-F5344CB8AC3E}">
        <p14:creationId xmlns:p14="http://schemas.microsoft.com/office/powerpoint/2010/main" val="930987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F62F-3C4D-440E-AAD5-355E84C23AA0}"/>
              </a:ext>
            </a:extLst>
          </p:cNvPr>
          <p:cNvSpPr>
            <a:spLocks noGrp="1"/>
          </p:cNvSpPr>
          <p:nvPr>
            <p:ph type="title"/>
          </p:nvPr>
        </p:nvSpPr>
        <p:spPr>
          <a:xfrm>
            <a:off x="1868129" y="457200"/>
            <a:ext cx="8691716" cy="732503"/>
          </a:xfrm>
        </p:spPr>
        <p:txBody>
          <a:bodyPr>
            <a:norm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How is our money used</a:t>
            </a:r>
          </a:p>
        </p:txBody>
      </p:sp>
      <p:pic>
        <p:nvPicPr>
          <p:cNvPr id="5122" name="Picture 2" descr="Resource Center | End Polio">
            <a:extLst>
              <a:ext uri="{FF2B5EF4-FFF2-40B4-BE49-F238E27FC236}">
                <a16:creationId xmlns:a16="http://schemas.microsoft.com/office/drawing/2014/main" id="{5494FE9F-3790-4C2E-B565-557478B37D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2129" y="1268362"/>
            <a:ext cx="5643715" cy="4798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28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42EFDE-9892-4796-AB89-593B58B750F8}"/>
              </a:ext>
            </a:extLst>
          </p:cNvPr>
          <p:cNvSpPr>
            <a:spLocks noGrp="1"/>
          </p:cNvSpPr>
          <p:nvPr>
            <p:ph type="title"/>
          </p:nvPr>
        </p:nvSpPr>
        <p:spPr>
          <a:xfrm>
            <a:off x="1447191" y="609601"/>
            <a:ext cx="9607661" cy="1250882"/>
          </a:xfrm>
        </p:spPr>
        <p:txBody>
          <a:bodyPr>
            <a:normAutofit/>
          </a:bodyPr>
          <a:lstStyle/>
          <a:p>
            <a:pPr algn="ctr"/>
            <a:r>
              <a:rPr lang="en-US" sz="4800" b="1" dirty="0">
                <a:latin typeface="Tahoma" panose="020B0604030504040204" pitchFamily="34" charset="0"/>
                <a:ea typeface="Tahoma" panose="020B0604030504040204" pitchFamily="34" charset="0"/>
                <a:cs typeface="Tahoma" panose="020B0604030504040204" pitchFamily="34" charset="0"/>
              </a:rPr>
              <a:t>“We are that Close”</a:t>
            </a:r>
          </a:p>
        </p:txBody>
      </p:sp>
      <p:sp>
        <p:nvSpPr>
          <p:cNvPr id="8" name="Text Placeholder 7">
            <a:extLst>
              <a:ext uri="{FF2B5EF4-FFF2-40B4-BE49-F238E27FC236}">
                <a16:creationId xmlns:a16="http://schemas.microsoft.com/office/drawing/2014/main" id="{A1766C31-EE78-4937-A9C7-6C1D372B5367}"/>
              </a:ext>
            </a:extLst>
          </p:cNvPr>
          <p:cNvSpPr>
            <a:spLocks noGrp="1"/>
          </p:cNvSpPr>
          <p:nvPr>
            <p:ph type="body" idx="1"/>
          </p:nvPr>
        </p:nvSpPr>
        <p:spPr>
          <a:xfrm>
            <a:off x="1447191" y="1860482"/>
            <a:ext cx="4645152" cy="400937"/>
          </a:xfrm>
        </p:spPr>
        <p:txBody>
          <a:bodyPr>
            <a:no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The Iron Lung</a:t>
            </a:r>
          </a:p>
        </p:txBody>
      </p:sp>
      <p:pic>
        <p:nvPicPr>
          <p:cNvPr id="13" name="Content Placeholder 12">
            <a:extLst>
              <a:ext uri="{FF2B5EF4-FFF2-40B4-BE49-F238E27FC236}">
                <a16:creationId xmlns:a16="http://schemas.microsoft.com/office/drawing/2014/main" id="{8A6B8599-7FC1-442B-8F1B-9F3DACFC4BA1}"/>
              </a:ext>
            </a:extLst>
          </p:cNvPr>
          <p:cNvPicPr>
            <a:picLocks noGrp="1" noChangeAspect="1"/>
          </p:cNvPicPr>
          <p:nvPr>
            <p:ph sz="half" idx="2"/>
          </p:nvPr>
        </p:nvPicPr>
        <p:blipFill>
          <a:blip r:embed="rId2"/>
          <a:stretch>
            <a:fillRect/>
          </a:stretch>
        </p:blipFill>
        <p:spPr>
          <a:xfrm>
            <a:off x="5862251" y="2256198"/>
            <a:ext cx="5415349" cy="3861662"/>
          </a:xfrm>
        </p:spPr>
      </p:pic>
      <p:sp>
        <p:nvSpPr>
          <p:cNvPr id="10" name="Text Placeholder 9">
            <a:extLst>
              <a:ext uri="{FF2B5EF4-FFF2-40B4-BE49-F238E27FC236}">
                <a16:creationId xmlns:a16="http://schemas.microsoft.com/office/drawing/2014/main" id="{31CD60DC-8C25-4600-9842-C1D096B52387}"/>
              </a:ext>
            </a:extLst>
          </p:cNvPr>
          <p:cNvSpPr>
            <a:spLocks noGrp="1"/>
          </p:cNvSpPr>
          <p:nvPr>
            <p:ph type="body" sz="quarter" idx="3"/>
          </p:nvPr>
        </p:nvSpPr>
        <p:spPr>
          <a:xfrm>
            <a:off x="6538452" y="2023004"/>
            <a:ext cx="4519061" cy="238416"/>
          </a:xfrm>
        </p:spPr>
        <p:txBody>
          <a:bodyPr>
            <a:noAutofit/>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National Immunization Day</a:t>
            </a:r>
          </a:p>
        </p:txBody>
      </p:sp>
      <p:pic>
        <p:nvPicPr>
          <p:cNvPr id="14" name="Content Placeholder 13">
            <a:extLst>
              <a:ext uri="{FF2B5EF4-FFF2-40B4-BE49-F238E27FC236}">
                <a16:creationId xmlns:a16="http://schemas.microsoft.com/office/drawing/2014/main" id="{F81F6C86-76B8-472B-A249-4E23FD1A5F8B}"/>
              </a:ext>
            </a:extLst>
          </p:cNvPr>
          <p:cNvPicPr>
            <a:picLocks noGrp="1" noChangeAspect="1"/>
          </p:cNvPicPr>
          <p:nvPr>
            <p:ph sz="quarter" idx="4"/>
          </p:nvPr>
        </p:nvPicPr>
        <p:blipFill>
          <a:blip r:embed="rId3"/>
          <a:stretch>
            <a:fillRect/>
          </a:stretch>
        </p:blipFill>
        <p:spPr>
          <a:xfrm>
            <a:off x="1284502" y="2261420"/>
            <a:ext cx="4577749" cy="3861662"/>
          </a:xfrm>
          <a:prstGeom prst="rect">
            <a:avLst/>
          </a:prstGeom>
        </p:spPr>
      </p:pic>
    </p:spTree>
    <p:extLst>
      <p:ext uri="{BB962C8B-B14F-4D97-AF65-F5344CB8AC3E}">
        <p14:creationId xmlns:p14="http://schemas.microsoft.com/office/powerpoint/2010/main" val="4081462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2F404D-D7B0-4920-9251-D638E6308360}"/>
              </a:ext>
            </a:extLst>
          </p:cNvPr>
          <p:cNvSpPr>
            <a:spLocks noGrp="1"/>
          </p:cNvSpPr>
          <p:nvPr>
            <p:ph type="title"/>
          </p:nvPr>
        </p:nvSpPr>
        <p:spPr>
          <a:xfrm>
            <a:off x="1451579" y="304800"/>
            <a:ext cx="9603275" cy="639097"/>
          </a:xfrm>
        </p:spPr>
        <p:txBody>
          <a:bodyPr>
            <a:normAutofit fontScale="90000"/>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How many Lives Saved ?</a:t>
            </a:r>
          </a:p>
        </p:txBody>
      </p:sp>
      <p:sp>
        <p:nvSpPr>
          <p:cNvPr id="5" name="Content Placeholder 4">
            <a:extLst>
              <a:ext uri="{FF2B5EF4-FFF2-40B4-BE49-F238E27FC236}">
                <a16:creationId xmlns:a16="http://schemas.microsoft.com/office/drawing/2014/main" id="{40FC2B26-4B1E-49A0-869B-A27B4DAA4D62}"/>
              </a:ext>
            </a:extLst>
          </p:cNvPr>
          <p:cNvSpPr>
            <a:spLocks noGrp="1"/>
          </p:cNvSpPr>
          <p:nvPr>
            <p:ph idx="1"/>
          </p:nvPr>
        </p:nvSpPr>
        <p:spPr>
          <a:xfrm>
            <a:off x="1451579" y="2015731"/>
            <a:ext cx="9603275" cy="4276913"/>
          </a:xfrm>
        </p:spPr>
        <p:txBody>
          <a:bodyPr>
            <a:normAutofit fontScale="92500" lnSpcReduction="10000"/>
          </a:bodyPr>
          <a:lstStyle/>
          <a:p>
            <a:endParaRPr lang="en-US" dirty="0"/>
          </a:p>
          <a:p>
            <a:endParaRPr lang="en-US" dirty="0"/>
          </a:p>
          <a:p>
            <a:endParaRPr lang="en-US" dirty="0"/>
          </a:p>
          <a:p>
            <a:r>
              <a:rPr lang="en-US" dirty="0"/>
              <a:t>When the Global Polio Eradication Initiative was formed, polio paralyzed more than </a:t>
            </a:r>
          </a:p>
          <a:p>
            <a:pPr marL="0" indent="0">
              <a:buNone/>
            </a:pPr>
            <a:r>
              <a:rPr lang="en-US" b="1" dirty="0"/>
              <a:t>    350,000</a:t>
            </a:r>
            <a:r>
              <a:rPr lang="en-US" dirty="0"/>
              <a:t> people a year. </a:t>
            </a:r>
          </a:p>
          <a:p>
            <a:r>
              <a:rPr lang="en-US" dirty="0"/>
              <a:t>Since that time, polio case numbers have decreased by more than </a:t>
            </a:r>
            <a:r>
              <a:rPr lang="en-US" b="1" dirty="0"/>
              <a:t>99</a:t>
            </a:r>
            <a:r>
              <a:rPr lang="en-US" dirty="0"/>
              <a:t>%. </a:t>
            </a:r>
          </a:p>
          <a:p>
            <a:r>
              <a:rPr lang="en-US" dirty="0"/>
              <a:t>More than 16 million people have been saved from paralysis because of vaccination efforts against polio.</a:t>
            </a:r>
          </a:p>
          <a:p>
            <a:r>
              <a:rPr lang="en-US" dirty="0"/>
              <a:t>Michael K. McGovern, Chair of </a:t>
            </a:r>
            <a:r>
              <a:rPr lang="en-US" i="1" dirty="0"/>
              <a:t>Rotary's</a:t>
            </a:r>
            <a:r>
              <a:rPr lang="en-US" dirty="0"/>
              <a:t> International PolioPlus Committee “We </a:t>
            </a:r>
            <a:r>
              <a:rPr lang="en-US" i="1" dirty="0"/>
              <a:t>have</a:t>
            </a:r>
            <a:r>
              <a:rPr lang="en-US" dirty="0"/>
              <a:t> the wild poliovirus cornered in the smallest geographic area in history”</a:t>
            </a:r>
          </a:p>
          <a:p>
            <a:endParaRPr lang="en-US" dirty="0"/>
          </a:p>
        </p:txBody>
      </p:sp>
      <p:pic>
        <p:nvPicPr>
          <p:cNvPr id="7" name="Picture 6">
            <a:extLst>
              <a:ext uri="{FF2B5EF4-FFF2-40B4-BE49-F238E27FC236}">
                <a16:creationId xmlns:a16="http://schemas.microsoft.com/office/drawing/2014/main" id="{06EAE73B-316F-4F04-A94C-BBF362968727}"/>
              </a:ext>
            </a:extLst>
          </p:cNvPr>
          <p:cNvPicPr>
            <a:picLocks noChangeAspect="1"/>
          </p:cNvPicPr>
          <p:nvPr/>
        </p:nvPicPr>
        <p:blipFill>
          <a:blip r:embed="rId2"/>
          <a:stretch>
            <a:fillRect/>
          </a:stretch>
        </p:blipFill>
        <p:spPr>
          <a:xfrm>
            <a:off x="1451579" y="904524"/>
            <a:ext cx="9603275" cy="2524476"/>
          </a:xfrm>
          <a:prstGeom prst="rect">
            <a:avLst/>
          </a:prstGeom>
        </p:spPr>
      </p:pic>
    </p:spTree>
    <p:extLst>
      <p:ext uri="{BB962C8B-B14F-4D97-AF65-F5344CB8AC3E}">
        <p14:creationId xmlns:p14="http://schemas.microsoft.com/office/powerpoint/2010/main" val="2514904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a:extLst>
              <a:ext uri="{FF2B5EF4-FFF2-40B4-BE49-F238E27FC236}">
                <a16:creationId xmlns:a16="http://schemas.microsoft.com/office/drawing/2014/main" id="{986D4F6E-4BDC-44A0-9B66-1678C9485A90}"/>
              </a:ext>
            </a:extLst>
          </p:cNvPr>
          <p:cNvSpPr>
            <a:spLocks noGrp="1" noChangeArrowheads="1"/>
          </p:cNvSpPr>
          <p:nvPr>
            <p:ph type="title" idx="4294967295"/>
          </p:nvPr>
        </p:nvSpPr>
        <p:spPr>
          <a:xfrm>
            <a:off x="2587625" y="804863"/>
            <a:ext cx="9604375" cy="1049337"/>
          </a:xfrm>
        </p:spPr>
        <p:txBody>
          <a:bodyPr>
            <a:normAutofit fontScale="90000"/>
          </a:bodyPr>
          <a:lstStyle/>
          <a:p>
            <a:pPr eaLnBrk="1" hangingPunct="1"/>
            <a:r>
              <a:rPr lang="en-US" altLang="en-US" sz="4000" b="1" dirty="0">
                <a:latin typeface="Tahoma" panose="020B0604030504040204" pitchFamily="34" charset="0"/>
                <a:cs typeface="Tahoma" panose="020B0604030504040204" pitchFamily="34" charset="0"/>
              </a:rPr>
              <a:t> </a:t>
            </a:r>
            <a:r>
              <a:rPr lang="en-US" altLang="en-US" sz="2800" b="1" dirty="0">
                <a:latin typeface="Tahoma" panose="020B0604030504040204" pitchFamily="34" charset="0"/>
                <a:cs typeface="Tahoma" panose="020B0604030504040204" pitchFamily="34" charset="0"/>
              </a:rPr>
              <a:t> </a:t>
            </a:r>
            <a:br>
              <a:rPr lang="en-US" altLang="en-US" sz="2400" b="1" dirty="0">
                <a:latin typeface="Tahoma" panose="020B0604030504040204" pitchFamily="34" charset="0"/>
                <a:cs typeface="Tahoma" panose="020B0604030504040204" pitchFamily="34" charset="0"/>
              </a:rPr>
            </a:br>
            <a:br>
              <a:rPr lang="en-US" altLang="en-US" sz="2400" b="1" dirty="0">
                <a:latin typeface="Tahoma" panose="020B0604030504040204" pitchFamily="34" charset="0"/>
                <a:cs typeface="Tahoma" panose="020B0604030504040204" pitchFamily="34" charset="0"/>
              </a:rPr>
            </a:br>
            <a:br>
              <a:rPr lang="en-US" altLang="en-US" sz="2400" b="1" dirty="0">
                <a:latin typeface="Tahoma" panose="020B0604030504040204" pitchFamily="34" charset="0"/>
                <a:cs typeface="Tahoma" panose="020B0604030504040204" pitchFamily="34" charset="0"/>
              </a:rPr>
            </a:br>
            <a:br>
              <a:rPr lang="en-US" altLang="en-US" sz="2400" b="1" dirty="0">
                <a:latin typeface="Tahoma" panose="020B0604030504040204" pitchFamily="34" charset="0"/>
                <a:cs typeface="Tahoma" panose="020B0604030504040204" pitchFamily="34" charset="0"/>
              </a:rPr>
            </a:br>
            <a:br>
              <a:rPr lang="en-US" altLang="en-US" sz="2400" b="1" dirty="0">
                <a:latin typeface="Tahoma" panose="020B0604030504040204" pitchFamily="34" charset="0"/>
                <a:cs typeface="Tahoma" panose="020B0604030504040204" pitchFamily="34" charset="0"/>
              </a:rPr>
            </a:br>
            <a:br>
              <a:rPr lang="en-US" altLang="en-US" sz="2400" b="1" dirty="0">
                <a:latin typeface="Tahoma" panose="020B0604030504040204" pitchFamily="34" charset="0"/>
                <a:cs typeface="Tahoma" panose="020B0604030504040204" pitchFamily="34" charset="0"/>
              </a:rPr>
            </a:br>
            <a:br>
              <a:rPr lang="en-US" altLang="en-US" sz="2400" b="1" dirty="0">
                <a:latin typeface="Tahoma" panose="020B0604030504040204" pitchFamily="34" charset="0"/>
                <a:cs typeface="Tahoma" panose="020B0604030504040204" pitchFamily="34" charset="0"/>
              </a:rPr>
            </a:br>
            <a:br>
              <a:rPr lang="en-US" altLang="en-US" sz="2400" b="1" dirty="0">
                <a:latin typeface="Tahoma" panose="020B0604030504040204" pitchFamily="34" charset="0"/>
                <a:cs typeface="Tahoma" panose="020B0604030504040204" pitchFamily="34" charset="0"/>
              </a:rPr>
            </a:br>
            <a:br>
              <a:rPr lang="en-US" altLang="en-US" sz="4000" b="1" dirty="0">
                <a:latin typeface="Tahoma" panose="020B0604030504040204" pitchFamily="34" charset="0"/>
                <a:cs typeface="Tahoma" panose="020B0604030504040204" pitchFamily="34" charset="0"/>
              </a:rPr>
            </a:br>
            <a:br>
              <a:rPr lang="en-US" altLang="en-US" sz="4000" b="1" dirty="0">
                <a:latin typeface="Tahoma" panose="020B0604030504040204" pitchFamily="34" charset="0"/>
                <a:cs typeface="Tahoma" panose="020B0604030504040204" pitchFamily="34" charset="0"/>
              </a:rPr>
            </a:br>
            <a:br>
              <a:rPr lang="en-US" altLang="en-US" sz="2400" b="1" dirty="0">
                <a:latin typeface="Tahoma" panose="020B0604030504040204" pitchFamily="34" charset="0"/>
                <a:cs typeface="Tahoma" panose="020B0604030504040204" pitchFamily="34" charset="0"/>
              </a:rPr>
            </a:br>
            <a:endParaRPr lang="en-US" altLang="en-US" sz="1600" b="1" dirty="0">
              <a:latin typeface="Tahoma" panose="020B0604030504040204" pitchFamily="34" charset="0"/>
              <a:cs typeface="Tahoma" panose="020B0604030504040204" pitchFamily="34" charset="0"/>
            </a:endParaRPr>
          </a:p>
        </p:txBody>
      </p:sp>
      <p:pic>
        <p:nvPicPr>
          <p:cNvPr id="11267" name="Picture 2">
            <a:extLst>
              <a:ext uri="{FF2B5EF4-FFF2-40B4-BE49-F238E27FC236}">
                <a16:creationId xmlns:a16="http://schemas.microsoft.com/office/drawing/2014/main" id="{A7B7A99F-ED86-4165-A284-3A7C09663850}"/>
              </a:ext>
            </a:extLst>
          </p:cNvPr>
          <p:cNvPicPr>
            <a:picLocks noChangeAspect="1"/>
          </p:cNvPicPr>
          <p:nvPr/>
        </p:nvPicPr>
        <p:blipFill>
          <a:blip r:embed="rId3"/>
          <a:srcRect/>
          <a:stretch>
            <a:fillRect/>
          </a:stretch>
        </p:blipFill>
        <p:spPr bwMode="auto">
          <a:xfrm>
            <a:off x="2074607" y="997975"/>
            <a:ext cx="8042786" cy="505516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9C86347-8B37-43C9-832E-B7C9ED2F5161}"/>
              </a:ext>
            </a:extLst>
          </p:cNvPr>
          <p:cNvSpPr txBox="1"/>
          <p:nvPr/>
        </p:nvSpPr>
        <p:spPr>
          <a:xfrm>
            <a:off x="2074607" y="407188"/>
            <a:ext cx="8042786" cy="571823"/>
          </a:xfrm>
          <a:prstGeom prst="rect">
            <a:avLst/>
          </a:prstGeom>
          <a:noFill/>
        </p:spPr>
        <p:txBody>
          <a:bodyPr wrap="square">
            <a:spAutoFit/>
          </a:bodyPr>
          <a:lstStyle/>
          <a:p>
            <a:pPr marL="0" marR="0" algn="ctr">
              <a:lnSpc>
                <a:spcPct val="107000"/>
              </a:lnSpc>
              <a:spcBef>
                <a:spcPts val="0"/>
              </a:spcBef>
              <a:spcAft>
                <a:spcPts val="800"/>
              </a:spcAft>
            </a:pPr>
            <a:r>
              <a:rPr lang="en-US" sz="3200" b="1" dirty="0">
                <a:effectLst/>
                <a:latin typeface="Tahoma" panose="020B0604030504040204" pitchFamily="34" charset="0"/>
                <a:ea typeface="Tahoma" panose="020B0604030504040204" pitchFamily="34" charset="0"/>
                <a:cs typeface="Tahoma" panose="020B0604030504040204" pitchFamily="34" charset="0"/>
              </a:rPr>
              <a:t>Thank you, Rotarians,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6"/>
          <p:cNvPicPr>
            <a:picLocks noChangeAspect="1"/>
          </p:cNvPicPr>
          <p:nvPr/>
        </p:nvPicPr>
        <p:blipFill rotWithShape="1">
          <a:blip r:embed="rId3" cstate="screen">
            <a:extLst>
              <a:ext uri="{28A0092B-C50C-407E-A947-70E740481C1C}">
                <a14:useLocalDpi xmlns:a14="http://schemas.microsoft.com/office/drawing/2010/main"/>
              </a:ext>
            </a:extLst>
          </a:blip>
          <a:srcRect l="-193" b="-1"/>
          <a:stretch/>
        </p:blipFill>
        <p:spPr>
          <a:xfrm>
            <a:off x="8911135" y="-8388"/>
            <a:ext cx="1753502" cy="2714005"/>
          </a:xfrm>
          <a:prstGeom prst="rect">
            <a:avLst/>
          </a:prstGeom>
        </p:spPr>
      </p:pic>
      <p:pic>
        <p:nvPicPr>
          <p:cNvPr id="4" name="Content Placeholder 10"/>
          <p:cNvPicPr>
            <a:picLocks noChangeAspect="1"/>
          </p:cNvPicPr>
          <p:nvPr/>
        </p:nvPicPr>
        <p:blipFill rotWithShape="1">
          <a:blip r:embed="rId4" cstate="screen">
            <a:extLst>
              <a:ext uri="{28A0092B-C50C-407E-A947-70E740481C1C}">
                <a14:useLocalDpi xmlns:a14="http://schemas.microsoft.com/office/drawing/2010/main"/>
              </a:ext>
            </a:extLst>
          </a:blip>
          <a:srcRect t="-28332"/>
          <a:stretch/>
        </p:blipFill>
        <p:spPr>
          <a:xfrm>
            <a:off x="7933268" y="1848167"/>
            <a:ext cx="2734733" cy="4103825"/>
          </a:xfrm>
          <a:prstGeom prst="rect">
            <a:avLst/>
          </a:prstGeom>
        </p:spPr>
      </p:pic>
      <p:pic>
        <p:nvPicPr>
          <p:cNvPr id="5" name="Content Placeholder 9"/>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1520637" y="2588785"/>
            <a:ext cx="6412631" cy="3363207"/>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r="-63"/>
          <a:stretch/>
        </p:blipFill>
        <p:spPr>
          <a:xfrm>
            <a:off x="3509723" y="-8388"/>
            <a:ext cx="5466955" cy="3222207"/>
          </a:xfrm>
          <a:prstGeom prst="rect">
            <a:avLst/>
          </a:prstGeom>
        </p:spPr>
      </p:pic>
      <p:sp>
        <p:nvSpPr>
          <p:cNvPr id="9" name="Rectangle 8"/>
          <p:cNvSpPr/>
          <p:nvPr/>
        </p:nvSpPr>
        <p:spPr>
          <a:xfrm>
            <a:off x="1520637"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10" name="Title 7"/>
          <p:cNvSpPr txBox="1">
            <a:spLocks/>
          </p:cNvSpPr>
          <p:nvPr/>
        </p:nvSpPr>
        <p:spPr>
          <a:xfrm>
            <a:off x="1761066" y="2691096"/>
            <a:ext cx="8686800" cy="657087"/>
          </a:xfrm>
          <a:prstGeom prst="rect">
            <a:avLst/>
          </a:prstGeom>
          <a:noFill/>
          <a:effectLst/>
        </p:spPr>
        <p:txBody>
          <a:bodyPr lIns="0" tIns="0" rIns="0" bIns="0" anchor="t" anchorCtr="0">
            <a:noAutofit/>
          </a:bodyPr>
          <a:lstStyle>
            <a:lvl1pPr algn="l" defTabSz="457200" rtl="0" eaLnBrk="1" latinLnBrk="0" hangingPunct="1">
              <a:spcBef>
                <a:spcPct val="0"/>
              </a:spcBef>
              <a:buNone/>
              <a:defRPr sz="3600" b="0" i="0" kern="1200">
                <a:solidFill>
                  <a:schemeClr val="bg1"/>
                </a:solidFill>
                <a:latin typeface="Arial Narrow"/>
                <a:ea typeface="+mj-ea"/>
                <a:cs typeface="Arial Narrow"/>
              </a:defRPr>
            </a:lvl1pPr>
          </a:lstStyle>
          <a:p>
            <a:pPr algn="ctr"/>
            <a:r>
              <a:rPr lang="en-US" altLang="en-US" sz="3200" dirty="0">
                <a:latin typeface="Arial Narrow" pitchFamily="34" charset="0"/>
                <a:ea typeface="ＭＳ Ｐゴシック" pitchFamily="34" charset="-128"/>
              </a:rPr>
              <a:t>PolioPlus</a:t>
            </a:r>
            <a:endParaRPr lang="en-US" sz="3200" dirty="0"/>
          </a:p>
        </p:txBody>
      </p:sp>
      <p:sp>
        <p:nvSpPr>
          <p:cNvPr id="11" name="Subtitle 2"/>
          <p:cNvSpPr txBox="1">
            <a:spLocks/>
          </p:cNvSpPr>
          <p:nvPr/>
        </p:nvSpPr>
        <p:spPr>
          <a:xfrm>
            <a:off x="4041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400" dirty="0"/>
              <a:t>104 YEARS OF DOING GOOD IN THE WORLD</a:t>
            </a:r>
          </a:p>
        </p:txBody>
      </p:sp>
      <p:pic>
        <p:nvPicPr>
          <p:cNvPr id="13" name="Content Placeholder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20638" y="-8388"/>
            <a:ext cx="1989085" cy="2699483"/>
          </a:xfrm>
          <a:prstGeom prst="rect">
            <a:avLst/>
          </a:prstGeom>
        </p:spPr>
      </p:pic>
    </p:spTree>
    <p:extLst>
      <p:ext uri="{BB962C8B-B14F-4D97-AF65-F5344CB8AC3E}">
        <p14:creationId xmlns:p14="http://schemas.microsoft.com/office/powerpoint/2010/main" val="3115596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1524000" y="857250"/>
            <a:ext cx="9144000" cy="51435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4"/>
          <a:stretch>
            <a:fillRect/>
          </a:stretch>
        </p:blipFill>
        <p:spPr>
          <a:xfrm>
            <a:off x="3915249" y="1904995"/>
            <a:ext cx="4220308" cy="3551636"/>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3915249" y="1904996"/>
            <a:ext cx="4220308" cy="2791949"/>
          </a:xfrm>
          <a:prstGeom prst="rect">
            <a:avLst/>
          </a:prstGeom>
          <a:noFill/>
        </p:spPr>
        <p:txBody>
          <a:bodyPr wrap="square" rtlCol="0" anchor="ctr">
            <a:noAutofit/>
          </a:bodyPr>
          <a:lstStyle/>
          <a:p>
            <a:pPr algn="ctr"/>
            <a:r>
              <a:rPr lang="en-US" sz="4050" b="1" dirty="0">
                <a:solidFill>
                  <a:schemeClr val="bg1"/>
                </a:solidFill>
                <a:latin typeface="Arial" panose="020B0604020202020204" pitchFamily="34" charset="0"/>
                <a:ea typeface="Arial" charset="0"/>
                <a:cs typeface="Arial" panose="020B0604020202020204" pitchFamily="34" charset="0"/>
              </a:rPr>
              <a:t>QUESTIONS</a:t>
            </a:r>
          </a:p>
          <a:p>
            <a:pPr algn="ctr"/>
            <a:endParaRPr lang="en-US" dirty="0">
              <a:solidFill>
                <a:schemeClr val="bg1"/>
              </a:solidFill>
              <a:latin typeface="Arial" panose="020B0604020202020204" pitchFamily="34" charset="0"/>
              <a:ea typeface="Arial" charset="0"/>
              <a:cs typeface="Arial" panose="020B0604020202020204" pitchFamily="34" charset="0"/>
            </a:endParaRPr>
          </a:p>
          <a:p>
            <a:pPr algn="ctr"/>
            <a:r>
              <a:rPr lang="en-US" dirty="0">
                <a:solidFill>
                  <a:schemeClr val="bg1"/>
                </a:solidFill>
                <a:latin typeface="Arial" panose="020B0604020202020204" pitchFamily="34" charset="0"/>
                <a:ea typeface="Arial" charset="0"/>
                <a:cs typeface="Arial" panose="020B0604020202020204" pitchFamily="34" charset="0"/>
              </a:rPr>
              <a:t>PDG Rich Glover, District Rotary Foundation Chair</a:t>
            </a:r>
          </a:p>
          <a:p>
            <a:pPr algn="ctr"/>
            <a:r>
              <a:rPr lang="en-US" dirty="0">
                <a:solidFill>
                  <a:schemeClr val="bg1"/>
                </a:solidFill>
                <a:latin typeface="Arial" panose="020B0604020202020204" pitchFamily="34" charset="0"/>
                <a:ea typeface="Arial" charset="0"/>
                <a:cs typeface="Arial" panose="020B0604020202020204" pitchFamily="34" charset="0"/>
              </a:rPr>
              <a:t>Cell: (301) 980-4976</a:t>
            </a:r>
          </a:p>
          <a:p>
            <a:pPr algn="ctr"/>
            <a:r>
              <a:rPr lang="en-US" dirty="0">
                <a:solidFill>
                  <a:schemeClr val="bg1"/>
                </a:solidFill>
                <a:latin typeface="Arial" panose="020B0604020202020204" pitchFamily="34" charset="0"/>
                <a:ea typeface="Arial" charset="0"/>
                <a:cs typeface="Arial" panose="020B0604020202020204" pitchFamily="34" charset="0"/>
              </a:rPr>
              <a:t>Email: 18.19.dg7620@glovercrew.net</a:t>
            </a:r>
          </a:p>
        </p:txBody>
      </p:sp>
      <p:pic>
        <p:nvPicPr>
          <p:cNvPr id="6" name="Picture 5">
            <a:extLst>
              <a:ext uri="{FF2B5EF4-FFF2-40B4-BE49-F238E27FC236}">
                <a16:creationId xmlns:a16="http://schemas.microsoft.com/office/drawing/2014/main" id="{1710D145-9DB6-4A5C-915B-98A6B5ADF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9648" y="1088778"/>
            <a:ext cx="1784099" cy="672399"/>
          </a:xfrm>
          <a:prstGeom prst="rect">
            <a:avLst/>
          </a:prstGeom>
        </p:spPr>
      </p:pic>
      <p:pic>
        <p:nvPicPr>
          <p:cNvPr id="7" name="Picture 6">
            <a:extLst>
              <a:ext uri="{FF2B5EF4-FFF2-40B4-BE49-F238E27FC236}">
                <a16:creationId xmlns:a16="http://schemas.microsoft.com/office/drawing/2014/main" id="{292B0594-224B-4233-8F6F-53A5A39737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9758" y="5015603"/>
            <a:ext cx="2137049" cy="813410"/>
          </a:xfrm>
          <a:prstGeom prst="rect">
            <a:avLst/>
          </a:prstGeom>
        </p:spPr>
      </p:pic>
    </p:spTree>
    <p:custDataLst>
      <p:tags r:id="rId1"/>
    </p:custDataLst>
    <p:extLst>
      <p:ext uri="{BB962C8B-B14F-4D97-AF65-F5344CB8AC3E}">
        <p14:creationId xmlns:p14="http://schemas.microsoft.com/office/powerpoint/2010/main" val="2033986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35DF-29AC-4E87-A7CC-FA29F4CC727F}"/>
              </a:ext>
            </a:extLst>
          </p:cNvPr>
          <p:cNvSpPr>
            <a:spLocks noGrp="1"/>
          </p:cNvSpPr>
          <p:nvPr>
            <p:ph type="title"/>
          </p:nvPr>
        </p:nvSpPr>
        <p:spPr>
          <a:xfrm>
            <a:off x="1465007" y="245806"/>
            <a:ext cx="9586451" cy="1288026"/>
          </a:xfrm>
        </p:spPr>
        <p:txBody>
          <a:bodyPr>
            <a:normAutofit fontScale="90000"/>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How Did the Idea of Polio Eradication Become a Global RI/TRF Initiative</a:t>
            </a:r>
            <a:br>
              <a:rPr lang="en-US" sz="1600" b="1" dirty="0">
                <a:latin typeface="Tahoma" panose="020B0604030504040204" pitchFamily="34" charset="0"/>
                <a:ea typeface="Tahoma" panose="020B0604030504040204" pitchFamily="34" charset="0"/>
                <a:cs typeface="Tahoma" panose="020B0604030504040204" pitchFamily="34" charset="0"/>
              </a:rPr>
            </a:b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The Documentary</a:t>
            </a:r>
            <a:br>
              <a:rPr lang="en-US" sz="1600" b="1" dirty="0">
                <a:latin typeface="Tahoma" panose="020B0604030504040204" pitchFamily="34" charset="0"/>
                <a:ea typeface="Tahoma" panose="020B0604030504040204" pitchFamily="34" charset="0"/>
                <a:cs typeface="Tahoma" panose="020B0604030504040204" pitchFamily="34" charset="0"/>
              </a:rPr>
            </a:b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141412"/>
                </a:solidFill>
                <a:effectLst/>
                <a:latin typeface="Tahoma" panose="020B0604030504040204" pitchFamily="34" charset="0"/>
                <a:ea typeface="Tahoma" panose="020B0604030504040204" pitchFamily="34" charset="0"/>
                <a:cs typeface="Tahoma" panose="020B0604030504040204" pitchFamily="34" charset="0"/>
                <a:hlinkClick r:id="rId2"/>
              </a:rPr>
              <a:t>https://daretodreamfilm.com/</a:t>
            </a:r>
            <a:r>
              <a:rPr lang="en-US" sz="1600" b="0" i="0" dirty="0">
                <a:solidFill>
                  <a:srgbClr val="141412"/>
                </a:solidFill>
                <a:effectLst/>
                <a:latin typeface="Tahoma" panose="020B0604030504040204" pitchFamily="34" charset="0"/>
                <a:ea typeface="Tahoma" panose="020B0604030504040204" pitchFamily="34" charset="0"/>
                <a:cs typeface="Tahoma" panose="020B0604030504040204" pitchFamily="34" charset="0"/>
              </a:rPr>
              <a:t> </a:t>
            </a:r>
            <a:br>
              <a:rPr lang="en-US" sz="1600" b="0" i="0" dirty="0">
                <a:solidFill>
                  <a:srgbClr val="141412"/>
                </a:solidFill>
                <a:effectLst/>
                <a:latin typeface="Tahoma" panose="020B0604030504040204" pitchFamily="34" charset="0"/>
                <a:ea typeface="Tahoma" panose="020B0604030504040204" pitchFamily="34" charset="0"/>
                <a:cs typeface="Tahoma" panose="020B0604030504040204" pitchFamily="34" charset="0"/>
              </a:rPr>
            </a:br>
            <a:endParaRPr lang="en-US" sz="1600" dirty="0">
              <a:solidFill>
                <a:srgbClr val="FF0000"/>
              </a:solidFill>
            </a:endParaRPr>
          </a:p>
        </p:txBody>
      </p:sp>
      <p:sp>
        <p:nvSpPr>
          <p:cNvPr id="3" name="Content Placeholder 2">
            <a:extLst>
              <a:ext uri="{FF2B5EF4-FFF2-40B4-BE49-F238E27FC236}">
                <a16:creationId xmlns:a16="http://schemas.microsoft.com/office/drawing/2014/main" id="{F907CF91-84C7-4D57-9108-C7BEA3B785C3}"/>
              </a:ext>
            </a:extLst>
          </p:cNvPr>
          <p:cNvSpPr>
            <a:spLocks noGrp="1"/>
          </p:cNvSpPr>
          <p:nvPr>
            <p:ph idx="1"/>
          </p:nvPr>
        </p:nvSpPr>
        <p:spPr>
          <a:xfrm>
            <a:off x="1465006" y="1533832"/>
            <a:ext cx="9586452" cy="4562167"/>
          </a:xfrm>
        </p:spPr>
        <p:txBody>
          <a:bodyPr>
            <a:normAutofit/>
          </a:bodyPr>
          <a:lstStyle/>
          <a:p>
            <a:pPr marL="0" indent="0" algn="ctr" eaLnBrk="0" fontAlgn="base" hangingPunct="0">
              <a:lnSpc>
                <a:spcPct val="100000"/>
              </a:lnSpc>
              <a:spcBef>
                <a:spcPct val="0"/>
              </a:spcBef>
              <a:spcAft>
                <a:spcPct val="0"/>
              </a:spcAft>
              <a:buClrTx/>
              <a:buSzTx/>
              <a:buNone/>
            </a:pPr>
            <a:r>
              <a:rPr lang="en-US" sz="1800" dirty="0">
                <a:solidFill>
                  <a:srgbClr val="BC360A"/>
                </a:solidFill>
                <a:latin typeface="Tahoma" panose="020B0604030504040204" pitchFamily="34" charset="0"/>
                <a:ea typeface="Tahoma" panose="020B0604030504040204" pitchFamily="34" charset="0"/>
                <a:cs typeface="Tahoma" panose="020B0604030504040204" pitchFamily="34" charset="0"/>
                <a:hlinkClick r:id="rId3"/>
              </a:rPr>
              <a:t>How Rotary Became the Heart and Soul of Polio Eradication</a:t>
            </a:r>
          </a:p>
          <a:p>
            <a:pPr marL="0" indent="0" eaLnBrk="0" fontAlgn="base" hangingPunct="0">
              <a:lnSpc>
                <a:spcPct val="100000"/>
              </a:lnSpc>
              <a:spcBef>
                <a:spcPct val="0"/>
              </a:spcBef>
              <a:spcAft>
                <a:spcPct val="0"/>
              </a:spcAft>
              <a:buClrTx/>
              <a:buSzTx/>
              <a:buNone/>
            </a:pPr>
            <a:endParaRPr lang="en-US" altLang="en-US" sz="800" dirty="0">
              <a:solidFill>
                <a:srgbClr val="BC360A"/>
              </a:solidFill>
              <a:latin typeface="Tahoma" panose="020B0604030504040204" pitchFamily="34" charset="0"/>
              <a:ea typeface="Tahoma" panose="020B0604030504040204" pitchFamily="34" charset="0"/>
              <a:cs typeface="Tahoma" panose="020B0604030504040204" pitchFamily="34" charset="0"/>
              <a:hlinkClick r:id="rId4" tooltip="Permalink to The Story Behind the Dare to Dream Polio Movie Trailer"/>
            </a:endParaRPr>
          </a:p>
          <a:p>
            <a:pPr marL="0" indent="0" algn="ctr" eaLnBrk="0" fontAlgn="base" hangingPunct="0">
              <a:lnSpc>
                <a:spcPct val="100000"/>
              </a:lnSpc>
              <a:spcBef>
                <a:spcPct val="0"/>
              </a:spcBef>
              <a:spcAft>
                <a:spcPct val="0"/>
              </a:spcAft>
              <a:buClrTx/>
              <a:buSzTx/>
              <a:buNone/>
            </a:pPr>
            <a:r>
              <a:rPr lang="en-US" altLang="en-US" sz="700" dirty="0">
                <a:solidFill>
                  <a:srgbClr val="BC360A"/>
                </a:solidFill>
                <a:latin typeface="Tahoma" panose="020B0604030504040204" pitchFamily="34" charset="0"/>
                <a:ea typeface="Tahoma" panose="020B0604030504040204" pitchFamily="34" charset="0"/>
                <a:cs typeface="Tahoma" panose="020B0604030504040204" pitchFamily="34" charset="0"/>
                <a:hlinkClick r:id="rId4" tooltip="Permalink to The Story Behind the Dare to Dream Polio Movie Trailer"/>
              </a:rPr>
              <a:t>February 24, 2018</a:t>
            </a:r>
            <a:r>
              <a:rPr lang="en-US" altLang="en-US" sz="700" dirty="0">
                <a:solidFill>
                  <a:srgbClr val="BC360A"/>
                </a:solidFill>
                <a:latin typeface="Tahoma" panose="020B0604030504040204" pitchFamily="34" charset="0"/>
                <a:ea typeface="Tahoma" panose="020B0604030504040204" pitchFamily="34" charset="0"/>
                <a:cs typeface="Tahoma" panose="020B0604030504040204" pitchFamily="34" charset="0"/>
              </a:rPr>
              <a:t> </a:t>
            </a:r>
            <a:r>
              <a:rPr lang="en-US" altLang="en-US" sz="700" dirty="0">
                <a:solidFill>
                  <a:srgbClr val="BC360A"/>
                </a:solidFill>
                <a:latin typeface="Tahoma" panose="020B0604030504040204" pitchFamily="34" charset="0"/>
                <a:ea typeface="Tahoma" panose="020B0604030504040204" pitchFamily="34" charset="0"/>
                <a:cs typeface="Tahoma" panose="020B0604030504040204" pitchFamily="34" charset="0"/>
                <a:hlinkClick r:id="rId5"/>
              </a:rPr>
              <a:t>Dare to Dream</a:t>
            </a:r>
            <a:r>
              <a:rPr lang="en-US" altLang="en-US" sz="700" dirty="0">
                <a:latin typeface="Tahoma" panose="020B0604030504040204" pitchFamily="34" charset="0"/>
                <a:ea typeface="Tahoma" panose="020B0604030504040204" pitchFamily="34" charset="0"/>
                <a:cs typeface="Tahoma" panose="020B0604030504040204" pitchFamily="34" charset="0"/>
              </a:rPr>
              <a:t>, </a:t>
            </a:r>
            <a:r>
              <a:rPr lang="en-US" altLang="en-US" sz="700" dirty="0">
                <a:solidFill>
                  <a:srgbClr val="BC360A"/>
                </a:solidFill>
                <a:latin typeface="Tahoma" panose="020B0604030504040204" pitchFamily="34" charset="0"/>
                <a:ea typeface="Tahoma" panose="020B0604030504040204" pitchFamily="34" charset="0"/>
                <a:cs typeface="Tahoma" panose="020B0604030504040204" pitchFamily="34" charset="0"/>
                <a:hlinkClick r:id="rId6"/>
              </a:rPr>
              <a:t>District Conference</a:t>
            </a:r>
            <a:r>
              <a:rPr lang="en-US" altLang="en-US" sz="700" dirty="0">
                <a:latin typeface="Tahoma" panose="020B0604030504040204" pitchFamily="34" charset="0"/>
                <a:ea typeface="Tahoma" panose="020B0604030504040204" pitchFamily="34" charset="0"/>
                <a:cs typeface="Tahoma" panose="020B0604030504040204" pitchFamily="34" charset="0"/>
              </a:rPr>
              <a:t>, </a:t>
            </a:r>
            <a:r>
              <a:rPr lang="en-US" altLang="en-US" sz="700" dirty="0">
                <a:solidFill>
                  <a:srgbClr val="BC360A"/>
                </a:solidFill>
                <a:latin typeface="Tahoma" panose="020B0604030504040204" pitchFamily="34" charset="0"/>
                <a:ea typeface="Tahoma" panose="020B0604030504040204" pitchFamily="34" charset="0"/>
                <a:cs typeface="Tahoma" panose="020B0604030504040204" pitchFamily="34" charset="0"/>
                <a:hlinkClick r:id="rId7"/>
              </a:rPr>
              <a:t>Foundation</a:t>
            </a:r>
            <a:r>
              <a:rPr lang="en-US" altLang="en-US" sz="700" dirty="0">
                <a:latin typeface="Tahoma" panose="020B0604030504040204" pitchFamily="34" charset="0"/>
                <a:ea typeface="Tahoma" panose="020B0604030504040204" pitchFamily="34" charset="0"/>
                <a:cs typeface="Tahoma" panose="020B0604030504040204" pitchFamily="34" charset="0"/>
              </a:rPr>
              <a:t>, </a:t>
            </a:r>
            <a:r>
              <a:rPr lang="en-US" altLang="en-US" sz="700" dirty="0">
                <a:solidFill>
                  <a:srgbClr val="BC360A"/>
                </a:solidFill>
                <a:latin typeface="Tahoma" panose="020B0604030504040204" pitchFamily="34" charset="0"/>
                <a:ea typeface="Tahoma" panose="020B0604030504040204" pitchFamily="34" charset="0"/>
                <a:cs typeface="Tahoma" panose="020B0604030504040204" pitchFamily="34" charset="0"/>
                <a:hlinkClick r:id="rId8"/>
              </a:rPr>
              <a:t>Leadership Team</a:t>
            </a:r>
            <a:r>
              <a:rPr lang="en-US" altLang="en-US" sz="700" dirty="0">
                <a:latin typeface="Tahoma" panose="020B0604030504040204" pitchFamily="34" charset="0"/>
                <a:ea typeface="Tahoma" panose="020B0604030504040204" pitchFamily="34" charset="0"/>
                <a:cs typeface="Tahoma" panose="020B0604030504040204" pitchFamily="34" charset="0"/>
              </a:rPr>
              <a:t> </a:t>
            </a:r>
            <a:r>
              <a:rPr lang="en-US" altLang="en-US" sz="700" dirty="0">
                <a:solidFill>
                  <a:srgbClr val="BC360A"/>
                </a:solidFill>
                <a:latin typeface="Tahoma" panose="020B0604030504040204" pitchFamily="34" charset="0"/>
                <a:ea typeface="Tahoma" panose="020B0604030504040204" pitchFamily="34" charset="0"/>
                <a:cs typeface="Tahoma" panose="020B0604030504040204" pitchFamily="34" charset="0"/>
                <a:hlinkClick r:id="rId9"/>
              </a:rPr>
              <a:t>Training</a:t>
            </a:r>
            <a:r>
              <a:rPr lang="en-US" altLang="en-US" sz="700" dirty="0">
                <a:solidFill>
                  <a:srgbClr val="BC360A"/>
                </a:solidFill>
                <a:latin typeface="Tahoma" panose="020B0604030504040204" pitchFamily="34" charset="0"/>
                <a:ea typeface="Tahoma" panose="020B0604030504040204" pitchFamily="34" charset="0"/>
                <a:cs typeface="Tahoma" panose="020B0604030504040204" pitchFamily="34" charset="0"/>
              </a:rPr>
              <a:t>, PDG Ken Solow</a:t>
            </a:r>
          </a:p>
          <a:p>
            <a:pPr marL="0" indent="0" eaLnBrk="0" fontAlgn="base" hangingPunct="0">
              <a:lnSpc>
                <a:spcPct val="100000"/>
              </a:lnSpc>
              <a:spcBef>
                <a:spcPct val="0"/>
              </a:spcBef>
              <a:spcAft>
                <a:spcPct val="0"/>
              </a:spcAft>
              <a:buClrTx/>
              <a:buSzTx/>
              <a:buNone/>
            </a:pPr>
            <a:endParaRPr lang="en-US" altLang="en-US" sz="800" dirty="0">
              <a:latin typeface="Tahoma" panose="020B0604030504040204" pitchFamily="34" charset="0"/>
              <a:ea typeface="Tahoma" panose="020B0604030504040204" pitchFamily="34" charset="0"/>
              <a:cs typeface="Tahoma" panose="020B0604030504040204" pitchFamily="34" charset="0"/>
            </a:endParaRPr>
          </a:p>
          <a:p>
            <a:pPr marL="0" indent="0" eaLnBrk="0" fontAlgn="base" hangingPunct="0">
              <a:lnSpc>
                <a:spcPct val="100000"/>
              </a:lnSpc>
              <a:spcBef>
                <a:spcPct val="0"/>
              </a:spcBef>
              <a:spcAft>
                <a:spcPct val="0"/>
              </a:spcAft>
              <a:buClrTx/>
              <a:buSzTx/>
              <a:buNone/>
            </a:pPr>
            <a:endPar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endParaRPr>
          </a:p>
          <a:p>
            <a:pPr marL="0" indent="0" eaLnBrk="0" fontAlgn="base" hangingPunct="0">
              <a:lnSpc>
                <a:spcPct val="100000"/>
              </a:lnSpc>
              <a:spcBef>
                <a:spcPct val="0"/>
              </a:spcBef>
              <a:spcAft>
                <a:spcPct val="0"/>
              </a:spcAft>
              <a:buClrTx/>
              <a:buSzTx/>
              <a:buNone/>
            </a:pPr>
            <a:r>
              <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rPr>
              <a:t>The new documentary trailer, Dare to Dream, How Rotary Became the Heart and Soul of Polio Eradication, is only 2 minutes and 55 seconds long. It is free and is easily streamed right from the Dare to Dream website at daretodreamfilm.com. The trailer introduces the movie with Dr. John Sever talking about why in 1979 he recommended to then RI President, Clem Renouf, that Rotary should choose polio if the organization was looking to eradicate a single disease. Rotary clubs, and Rotary districts, can easily make time in virtually any club program or District training to show the 3-minute trailer and recommend to clubs that they can watch the first 16 minutes of the film as a free club program. Hopefully from there Rotarians will make the leap to dropping $25 to buy the film and learn the rest of our story. The purchase includes making an $18.75 contribution to Polio Plus.</a:t>
            </a:r>
          </a:p>
          <a:p>
            <a:pPr marL="0" indent="0" eaLnBrk="0" fontAlgn="base" hangingPunct="0">
              <a:lnSpc>
                <a:spcPct val="100000"/>
              </a:lnSpc>
              <a:spcBef>
                <a:spcPct val="0"/>
              </a:spcBef>
              <a:spcAft>
                <a:spcPct val="0"/>
              </a:spcAft>
              <a:buClrTx/>
              <a:buSzTx/>
              <a:buNone/>
            </a:pPr>
            <a:endPar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endParaRPr>
          </a:p>
          <a:p>
            <a:pPr marL="0" indent="0" eaLnBrk="0" fontAlgn="base" hangingPunct="0">
              <a:lnSpc>
                <a:spcPct val="100000"/>
              </a:lnSpc>
              <a:spcBef>
                <a:spcPct val="0"/>
              </a:spcBef>
              <a:spcAft>
                <a:spcPct val="0"/>
              </a:spcAft>
              <a:buClrTx/>
              <a:buSzTx/>
              <a:buNone/>
            </a:pPr>
            <a:r>
              <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rPr>
              <a:t>The trailer does a great job of promoting the film if for no other reason that the quality of the production is readily apparent. If you haven’t seen it, well….here it is.</a:t>
            </a:r>
          </a:p>
          <a:p>
            <a:pPr marL="0" indent="0" eaLnBrk="0" fontAlgn="base" hangingPunct="0">
              <a:lnSpc>
                <a:spcPct val="100000"/>
              </a:lnSpc>
              <a:spcBef>
                <a:spcPct val="0"/>
              </a:spcBef>
              <a:spcAft>
                <a:spcPct val="0"/>
              </a:spcAft>
              <a:buClrTx/>
              <a:buSzTx/>
              <a:buNone/>
            </a:pPr>
            <a:r>
              <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rPr>
              <a:t>The back story to the trailer is interesting. First, we didn’t have the money to shoot an actual movie trailer so we used the first few minutes of the movie. The film didn’t originally have this introduction. After showing the film to test viewers we consistently heard from them that the first half of the movie lacked context. The script faithfully follows the story as told by Sarah Gibbard Cook in her book, Rotary and the Gift of a Polio Free World. The first half of the movie introduced a lot of different characters and stories, including “Daddy Allen,” the story of small pox eradication, and the creation of the 75th Anniversary Fund. Both Rotarians and non-Rotarians were a little frustrated because they didn’t know why they were wading through these back stories. We decided to write an introduction that would “set up” the first half of the movie and help the audience place the entire drama in its proper time and place.</a:t>
            </a:r>
          </a:p>
          <a:p>
            <a:pPr marL="0" indent="0" eaLnBrk="0" fontAlgn="base" hangingPunct="0">
              <a:lnSpc>
                <a:spcPct val="100000"/>
              </a:lnSpc>
              <a:spcBef>
                <a:spcPct val="0"/>
              </a:spcBef>
              <a:spcAft>
                <a:spcPct val="0"/>
              </a:spcAft>
              <a:buClrTx/>
              <a:buSzTx/>
              <a:buNone/>
            </a:pPr>
            <a:endPar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endParaRPr>
          </a:p>
          <a:p>
            <a:pPr marL="0" indent="0" eaLnBrk="0" fontAlgn="base" hangingPunct="0">
              <a:lnSpc>
                <a:spcPct val="100000"/>
              </a:lnSpc>
              <a:spcBef>
                <a:spcPct val="0"/>
              </a:spcBef>
              <a:spcAft>
                <a:spcPct val="0"/>
              </a:spcAft>
              <a:buClrTx/>
              <a:buSzTx/>
              <a:buNone/>
            </a:pPr>
            <a:r>
              <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rPr>
              <a:t>Not that anyone should compare me to George Lucas, but it was interesting to learn that early tests of the first Stars Wars movie revealed a similar problem with his audience. They simply had no context for the story and complained that it didn’t make any sense. Perhaps the fact that some of his buddies including guys like Steven Spielberg made a difference, but the result was the famous Star Wars opening crawl. Do you remember watching this for the first time in the theater? Was there ever a time we didn’t immediately recognize “A Long Time Ago, In a Galaxy Far Far Away…” It was followed by that iconic shot of the Imperial Star Destroyer soaring over our heads…our first introduction to George Lucas and CGI. (sigh) Here’s the crawl…</a:t>
            </a:r>
          </a:p>
          <a:p>
            <a:pPr marL="0" indent="0" eaLnBrk="0" fontAlgn="base" hangingPunct="0">
              <a:lnSpc>
                <a:spcPct val="100000"/>
              </a:lnSpc>
              <a:spcBef>
                <a:spcPct val="0"/>
              </a:spcBef>
              <a:spcAft>
                <a:spcPct val="0"/>
              </a:spcAft>
              <a:buClrTx/>
              <a:buSzTx/>
              <a:buNone/>
            </a:pPr>
            <a:endPar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endParaRPr>
          </a:p>
          <a:p>
            <a:pPr marL="0" indent="0" eaLnBrk="0" fontAlgn="base" hangingPunct="0">
              <a:lnSpc>
                <a:spcPct val="100000"/>
              </a:lnSpc>
              <a:spcBef>
                <a:spcPct val="0"/>
              </a:spcBef>
              <a:spcAft>
                <a:spcPct val="0"/>
              </a:spcAft>
              <a:buClrTx/>
              <a:buSzTx/>
              <a:buNone/>
            </a:pPr>
            <a:r>
              <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rPr>
              <a:t>After I wrote a script for the introduction, Dare to Dream Director, Ilana Bittner, made another great choice in deciding that we wouldn’t use a narrator to read the script. Instead she decided to use some of the four hours of interviews we shot with Dr. John Sever interspersed with the text from the script. The result not only solved our problem of helping our audience settle back and enjoy learning the back story we were determined to tell, but also gave Dr. John the opening voice to the movie. Ilana and I were proud to give John both the first word and the last word in the movie, an honor we thought was well-earned.</a:t>
            </a:r>
          </a:p>
          <a:p>
            <a:pPr marL="0" indent="0" eaLnBrk="0" fontAlgn="base" hangingPunct="0">
              <a:lnSpc>
                <a:spcPct val="100000"/>
              </a:lnSpc>
              <a:spcBef>
                <a:spcPct val="0"/>
              </a:spcBef>
              <a:spcAft>
                <a:spcPct val="0"/>
              </a:spcAft>
              <a:buClrTx/>
              <a:buSzTx/>
              <a:buNone/>
            </a:pPr>
            <a:endPar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endParaRPr>
          </a:p>
          <a:p>
            <a:pPr marL="0" indent="0" eaLnBrk="0" fontAlgn="base" hangingPunct="0">
              <a:lnSpc>
                <a:spcPct val="100000"/>
              </a:lnSpc>
              <a:spcBef>
                <a:spcPct val="0"/>
              </a:spcBef>
              <a:spcAft>
                <a:spcPct val="0"/>
              </a:spcAft>
              <a:buClrTx/>
              <a:buSzTx/>
              <a:buNone/>
            </a:pPr>
            <a:r>
              <a:rPr lang="en-US" altLang="en-US" sz="800" dirty="0">
                <a:solidFill>
                  <a:srgbClr val="141412"/>
                </a:solidFill>
                <a:latin typeface="Tahoma" panose="020B0604030504040204" pitchFamily="34" charset="0"/>
                <a:ea typeface="Tahoma" panose="020B0604030504040204" pitchFamily="34" charset="0"/>
                <a:cs typeface="Tahoma" panose="020B0604030504040204" pitchFamily="34" charset="0"/>
              </a:rPr>
              <a:t>So there you have it…”the rest of the story.” Please show this trailer to your Rotary club or at a District training. PETS trainings are being held all over the world at this time of year. Please consider taking five minutes to show the trailer to Dare to Dream and explain that clubs can enjoy the first 16 minutes of the movie (plus credits) as a FREE club program. And yes, if you care to you might ask Rotarians to buy the film and enjoy a wonderful story while making a donation to end polio forever.</a:t>
            </a:r>
          </a:p>
          <a:p>
            <a:pPr marL="0" indent="0">
              <a:buNone/>
            </a:pPr>
            <a:r>
              <a:rPr lang="en-US" sz="900" dirty="0">
                <a:solidFill>
                  <a:srgbClr val="141412"/>
                </a:solidFill>
                <a:latin typeface="Tahoma" panose="020B0604030504040204" pitchFamily="34" charset="0"/>
                <a:ea typeface="Tahoma" panose="020B0604030504040204" pitchFamily="34" charset="0"/>
                <a:cs typeface="Tahoma" panose="020B0604030504040204" pitchFamily="34" charset="0"/>
              </a:rPr>
              <a:t>Download the movie trailer, the free 18-minute movie trailer, or purchase the film at </a:t>
            </a:r>
            <a:r>
              <a:rPr lang="en-US" sz="900" dirty="0">
                <a:solidFill>
                  <a:srgbClr val="BC360A"/>
                </a:solidFill>
                <a:latin typeface="Tahoma" panose="020B0604030504040204" pitchFamily="34" charset="0"/>
                <a:ea typeface="Tahoma" panose="020B0604030504040204" pitchFamily="34" charset="0"/>
                <a:cs typeface="Tahoma" panose="020B0604030504040204" pitchFamily="34" charset="0"/>
                <a:hlinkClick r:id="rId3"/>
              </a:rPr>
              <a:t>Dare to Dream, How Rotary Became the Heart and Soul of Polio Eradication.</a:t>
            </a:r>
            <a:endParaRPr lang="en-US" sz="900" dirty="0">
              <a:solidFill>
                <a:srgbClr val="BC360A"/>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endParaRPr>
          </a:p>
          <a:p>
            <a:pPr marL="0" indent="0" algn="ctr">
              <a:buNone/>
            </a:pPr>
            <a:endPar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endParaRPr>
          </a:p>
          <a:p>
            <a:pPr marL="0" indent="0" algn="ctr">
              <a:buNone/>
            </a:pPr>
            <a:endPar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53099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5E9F-10F1-4856-AFD0-C7D4B771344C}"/>
              </a:ext>
            </a:extLst>
          </p:cNvPr>
          <p:cNvSpPr>
            <a:spLocks noGrp="1"/>
          </p:cNvSpPr>
          <p:nvPr>
            <p:ph type="title"/>
          </p:nvPr>
        </p:nvSpPr>
        <p:spPr>
          <a:xfrm>
            <a:off x="2309177" y="274638"/>
            <a:ext cx="7573645" cy="1630362"/>
          </a:xfrm>
        </p:spPr>
        <p:txBody>
          <a:bodyPr>
            <a:normAutofit fontScale="90000"/>
          </a:bodyPr>
          <a:lstStyle/>
          <a:p>
            <a:pPr algn="ctr"/>
            <a:r>
              <a:rPr lang="en-US" sz="2800" b="1" kern="1800" dirty="0">
                <a:solidFill>
                  <a:srgbClr val="000000"/>
                </a:solidFill>
                <a:latin typeface="Tahoma" panose="020B0604030504040204" pitchFamily="34" charset="0"/>
                <a:ea typeface="Tahoma" panose="020B0604030504040204" pitchFamily="34" charset="0"/>
                <a:cs typeface="Tahoma" panose="020B0604030504040204" pitchFamily="34" charset="0"/>
              </a:rPr>
              <a:t> </a:t>
            </a:r>
            <a:br>
              <a:rPr lang="en-US" sz="2800" b="1" kern="18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3600" b="1" kern="1800" dirty="0">
                <a:solidFill>
                  <a:srgbClr val="000000"/>
                </a:solidFill>
                <a:latin typeface="Tahoma" panose="020B0604030504040204" pitchFamily="34" charset="0"/>
                <a:ea typeface="Tahoma" panose="020B0604030504040204" pitchFamily="34" charset="0"/>
                <a:cs typeface="Tahoma" panose="020B0604030504040204" pitchFamily="34" charset="0"/>
              </a:rPr>
              <a:t>The Vaccine </a:t>
            </a:r>
            <a:br>
              <a:rPr lang="en-US" sz="3600" b="1" kern="18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3600" b="1" kern="1800" dirty="0">
                <a:solidFill>
                  <a:srgbClr val="000000"/>
                </a:solidFill>
                <a:latin typeface="Tahoma" panose="020B0604030504040204" pitchFamily="34" charset="0"/>
                <a:ea typeface="Tahoma" panose="020B0604030504040204" pitchFamily="34" charset="0"/>
                <a:cs typeface="Tahoma" panose="020B0604030504040204" pitchFamily="34" charset="0"/>
              </a:rPr>
              <a:t>That Changed The World</a:t>
            </a:r>
            <a:br>
              <a:rPr lang="en-US" sz="2800" b="1" dirty="0">
                <a:latin typeface="Tahoma" panose="020B0604030504040204" pitchFamily="34" charset="0"/>
                <a:ea typeface="Tahoma" panose="020B0604030504040204" pitchFamily="34" charset="0"/>
                <a:cs typeface="Tahoma" panose="020B0604030504040204" pitchFamily="34" charset="0"/>
              </a:rPr>
            </a:b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DD51D48-4060-41E5-BCF2-4015E1DA355C}"/>
              </a:ext>
            </a:extLst>
          </p:cNvPr>
          <p:cNvSpPr>
            <a:spLocks noGrp="1"/>
          </p:cNvSpPr>
          <p:nvPr>
            <p:ph idx="1"/>
          </p:nvPr>
        </p:nvSpPr>
        <p:spPr>
          <a:xfrm>
            <a:off x="2182761" y="1905000"/>
            <a:ext cx="8209014" cy="4171335"/>
          </a:xfrm>
        </p:spPr>
        <p:txBody>
          <a:bodyPr>
            <a:normAutofit fontScale="70000" lnSpcReduction="20000"/>
          </a:bodyPr>
          <a:lstStyle/>
          <a:p>
            <a:pPr marL="0" indent="0" algn="ctr">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050" dirty="0"/>
          </a:p>
          <a:p>
            <a:pPr marL="0" indent="0">
              <a:buNone/>
            </a:pPr>
            <a:endParaRPr lang="en-US" altLang="en-US" sz="1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altLang="en-US" sz="1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12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solidFill>
                  <a:srgbClr val="222222"/>
                </a:solidFill>
                <a:latin typeface="Tahoma" panose="020B0604030504040204" pitchFamily="34" charset="0"/>
                <a:ea typeface="Tahoma" panose="020B0604030504040204" pitchFamily="34" charset="0"/>
                <a:cs typeface="Tahoma" panose="020B0604030504040204" pitchFamily="34" charset="0"/>
              </a:rPr>
              <a:t>Dr. Jonas </a:t>
            </a:r>
            <a:r>
              <a:rPr lang="en-US" sz="1600" b="1" dirty="0">
                <a:latin typeface="Tahoma" panose="020B0604030504040204" pitchFamily="34" charset="0"/>
                <a:ea typeface="Tahoma" panose="020B0604030504040204" pitchFamily="34" charset="0"/>
                <a:cs typeface="Tahoma" panose="020B0604030504040204" pitchFamily="34" charset="0"/>
              </a:rPr>
              <a:t>Salk</a:t>
            </a:r>
            <a:r>
              <a:rPr lang="en-US" sz="1600" dirty="0">
                <a:latin typeface="Tahoma" panose="020B0604030504040204" pitchFamily="34" charset="0"/>
                <a:ea typeface="Tahoma" panose="020B0604030504040204" pitchFamily="34" charset="0"/>
                <a:cs typeface="Tahoma" panose="020B0604030504040204" pitchFamily="34" charset="0"/>
              </a:rPr>
              <a:t> (1914–1995) became a national hero when he allayed the fear of the dreaded disease with his polio </a:t>
            </a:r>
            <a:r>
              <a:rPr lang="en-US" sz="1600" b="1" dirty="0">
                <a:latin typeface="Tahoma" panose="020B0604030504040204" pitchFamily="34" charset="0"/>
                <a:ea typeface="Tahoma" panose="020B0604030504040204" pitchFamily="34" charset="0"/>
                <a:cs typeface="Tahoma" panose="020B0604030504040204" pitchFamily="34" charset="0"/>
              </a:rPr>
              <a:t>vaccine</a:t>
            </a:r>
            <a:r>
              <a:rPr lang="en-US" sz="1600" dirty="0">
                <a:latin typeface="Tahoma" panose="020B0604030504040204" pitchFamily="34" charset="0"/>
                <a:ea typeface="Tahoma" panose="020B0604030504040204" pitchFamily="34" charset="0"/>
                <a:cs typeface="Tahoma" panose="020B0604030504040204" pitchFamily="34" charset="0"/>
              </a:rPr>
              <a:t>, approved in 1955. Although it was the first polio </a:t>
            </a:r>
            <a:r>
              <a:rPr lang="en-US" sz="1600" b="1" dirty="0">
                <a:latin typeface="Tahoma" panose="020B0604030504040204" pitchFamily="34" charset="0"/>
                <a:ea typeface="Tahoma" panose="020B0604030504040204" pitchFamily="34" charset="0"/>
                <a:cs typeface="Tahoma" panose="020B0604030504040204" pitchFamily="34" charset="0"/>
              </a:rPr>
              <a:t>vaccine</a:t>
            </a:r>
            <a:r>
              <a:rPr lang="en-US" sz="1600" dirty="0">
                <a:latin typeface="Tahoma" panose="020B0604030504040204" pitchFamily="34" charset="0"/>
                <a:ea typeface="Tahoma" panose="020B0604030504040204" pitchFamily="34" charset="0"/>
                <a:cs typeface="Tahoma" panose="020B0604030504040204" pitchFamily="34" charset="0"/>
              </a:rPr>
              <a:t>, it was not to be the last; </a:t>
            </a: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Dr. Albert Bruce </a:t>
            </a:r>
            <a:r>
              <a:rPr lang="en-US" sz="1600" b="1" dirty="0">
                <a:latin typeface="Tahoma" panose="020B0604030504040204" pitchFamily="34" charset="0"/>
                <a:ea typeface="Tahoma" panose="020B0604030504040204" pitchFamily="34" charset="0"/>
                <a:cs typeface="Tahoma" panose="020B0604030504040204" pitchFamily="34" charset="0"/>
              </a:rPr>
              <a:t>Sabin</a:t>
            </a:r>
            <a:r>
              <a:rPr lang="en-US" sz="1600" dirty="0">
                <a:latin typeface="Tahoma" panose="020B0604030504040204" pitchFamily="34" charset="0"/>
                <a:ea typeface="Tahoma" panose="020B0604030504040204" pitchFamily="34" charset="0"/>
                <a:cs typeface="Tahoma" panose="020B0604030504040204" pitchFamily="34" charset="0"/>
              </a:rPr>
              <a:t> (1906–1993) introduced an oral </a:t>
            </a:r>
            <a:r>
              <a:rPr lang="en-US" sz="1600" b="1" dirty="0">
                <a:latin typeface="Tahoma" panose="020B0604030504040204" pitchFamily="34" charset="0"/>
                <a:ea typeface="Tahoma" panose="020B0604030504040204" pitchFamily="34" charset="0"/>
                <a:cs typeface="Tahoma" panose="020B0604030504040204" pitchFamily="34" charset="0"/>
              </a:rPr>
              <a:t>vaccine</a:t>
            </a:r>
            <a:r>
              <a:rPr lang="en-US" sz="1600" dirty="0">
                <a:latin typeface="Tahoma" panose="020B0604030504040204" pitchFamily="34" charset="0"/>
                <a:ea typeface="Tahoma" panose="020B0604030504040204" pitchFamily="34" charset="0"/>
                <a:cs typeface="Tahoma" panose="020B0604030504040204" pitchFamily="34" charset="0"/>
              </a:rPr>
              <a:t> in the United States in the 1960s that replaced </a:t>
            </a:r>
            <a:r>
              <a:rPr lang="en-US" sz="1600" b="1" dirty="0">
                <a:latin typeface="Tahoma" panose="020B0604030504040204" pitchFamily="34" charset="0"/>
                <a:ea typeface="Tahoma" panose="020B0604030504040204" pitchFamily="34" charset="0"/>
                <a:cs typeface="Tahoma" panose="020B0604030504040204" pitchFamily="34" charset="0"/>
              </a:rPr>
              <a:t>Salk's</a:t>
            </a:r>
            <a:r>
              <a:rPr lang="en-US" sz="1600" dirty="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4">
            <a:extLst>
              <a:ext uri="{FF2B5EF4-FFF2-40B4-BE49-F238E27FC236}">
                <a16:creationId xmlns:a16="http://schemas.microsoft.com/office/drawing/2014/main" id="{E81C6522-62A8-4A39-BCC2-BA2E2A614948}"/>
              </a:ext>
            </a:extLst>
          </p:cNvPr>
          <p:cNvPicPr>
            <a:picLocks noChangeAspect="1" noChangeArrowheads="1"/>
          </p:cNvPicPr>
          <p:nvPr/>
        </p:nvPicPr>
        <p:blipFill>
          <a:blip r:embed="rId3"/>
          <a:srcRect/>
          <a:stretch>
            <a:fillRect/>
          </a:stretch>
        </p:blipFill>
        <p:spPr bwMode="auto">
          <a:xfrm>
            <a:off x="2280710" y="4022605"/>
            <a:ext cx="1137710" cy="1279286"/>
          </a:xfrm>
          <a:prstGeom prst="rect">
            <a:avLst/>
          </a:prstGeom>
          <a:ln>
            <a:noFill/>
          </a:ln>
          <a:effectLst>
            <a:outerShdw blurRad="292100" dist="139700" dir="2700000" algn="tl" rotWithShape="0">
              <a:srgbClr val="333333">
                <a:alpha val="65000"/>
              </a:srgbClr>
            </a:outerShdw>
          </a:effectLst>
        </p:spPr>
      </p:pic>
      <p:pic>
        <p:nvPicPr>
          <p:cNvPr id="12" name="Picture 11" descr="Albert Sabin 1956">
            <a:extLst>
              <a:ext uri="{FF2B5EF4-FFF2-40B4-BE49-F238E27FC236}">
                <a16:creationId xmlns:a16="http://schemas.microsoft.com/office/drawing/2014/main" id="{160DFCF2-5D4A-4DDC-84EF-A028C510C8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76975" y="3908883"/>
            <a:ext cx="1472248" cy="1412929"/>
          </a:xfrm>
          <a:prstGeom prst="rect">
            <a:avLst/>
          </a:prstGeom>
          <a:noFill/>
          <a:ln>
            <a:noFill/>
          </a:ln>
        </p:spPr>
      </p:pic>
      <p:pic>
        <p:nvPicPr>
          <p:cNvPr id="11" name="Picture 5">
            <a:extLst>
              <a:ext uri="{FF2B5EF4-FFF2-40B4-BE49-F238E27FC236}">
                <a16:creationId xmlns:a16="http://schemas.microsoft.com/office/drawing/2014/main" id="{7875E2F6-8FC9-449A-A849-0677E70A5AFD}"/>
              </a:ext>
            </a:extLst>
          </p:cNvPr>
          <p:cNvPicPr>
            <a:picLocks noChangeAspect="1" noChangeArrowheads="1"/>
          </p:cNvPicPr>
          <p:nvPr/>
        </p:nvPicPr>
        <p:blipFill>
          <a:blip r:embed="rId5"/>
          <a:srcRect/>
          <a:stretch>
            <a:fillRect/>
          </a:stretch>
        </p:blipFill>
        <p:spPr bwMode="auto">
          <a:xfrm>
            <a:off x="2286000" y="1828800"/>
            <a:ext cx="1143000" cy="127928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E6A606A-FC07-4B97-B6B5-E7927266249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188355" y="3886436"/>
            <a:ext cx="1298045" cy="1457825"/>
          </a:xfrm>
          <a:prstGeom prst="rect">
            <a:avLst/>
          </a:prstGeom>
          <a:noFill/>
          <a:ln>
            <a:noFill/>
          </a:ln>
        </p:spPr>
      </p:pic>
      <p:pic>
        <p:nvPicPr>
          <p:cNvPr id="17" name="Picture 16">
            <a:extLst>
              <a:ext uri="{FF2B5EF4-FFF2-40B4-BE49-F238E27FC236}">
                <a16:creationId xmlns:a16="http://schemas.microsoft.com/office/drawing/2014/main" id="{791F6FA5-D759-4F7E-9BD8-EFCFEA8D6D8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227102" y="1828801"/>
            <a:ext cx="1259299" cy="1325562"/>
          </a:xfrm>
          <a:prstGeom prst="rect">
            <a:avLst/>
          </a:prstGeom>
          <a:noFill/>
          <a:ln>
            <a:noFill/>
          </a:ln>
        </p:spPr>
      </p:pic>
      <p:pic>
        <p:nvPicPr>
          <p:cNvPr id="18" name="Picture 17" descr="Jonas Salk: A Life: Amazon.it: Jacobs, Charlotte DeCroes: Libri in altre  lingue">
            <a:extLst>
              <a:ext uri="{FF2B5EF4-FFF2-40B4-BE49-F238E27FC236}">
                <a16:creationId xmlns:a16="http://schemas.microsoft.com/office/drawing/2014/main" id="{58396E8A-D1AA-4445-8E95-A7EEA7FB6CC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276976" y="1828800"/>
            <a:ext cx="1038225" cy="1447800"/>
          </a:xfrm>
          <a:prstGeom prst="rect">
            <a:avLst/>
          </a:prstGeom>
          <a:noFill/>
          <a:ln>
            <a:noFill/>
          </a:ln>
        </p:spPr>
      </p:pic>
      <p:pic>
        <p:nvPicPr>
          <p:cNvPr id="10" name="Picture 9" descr="Salk inoculating a patient (Credit: Al Fenn/The LIFE Picture Collection/Getty Images)">
            <a:extLst>
              <a:ext uri="{FF2B5EF4-FFF2-40B4-BE49-F238E27FC236}">
                <a16:creationId xmlns:a16="http://schemas.microsoft.com/office/drawing/2014/main" id="{EE8C69A8-573F-46E1-BA56-325C02C005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749223" y="1869279"/>
            <a:ext cx="2133600" cy="1443042"/>
          </a:xfrm>
          <a:prstGeom prst="rect">
            <a:avLst/>
          </a:prstGeom>
          <a:noFill/>
          <a:ln>
            <a:noFill/>
          </a:ln>
        </p:spPr>
      </p:pic>
      <p:pic>
        <p:nvPicPr>
          <p:cNvPr id="13" name="Picture 12">
            <a:extLst>
              <a:ext uri="{FF2B5EF4-FFF2-40B4-BE49-F238E27FC236}">
                <a16:creationId xmlns:a16="http://schemas.microsoft.com/office/drawing/2014/main" id="{47CC218E-7383-4431-B31D-49D2AC163B25}"/>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8055372" y="3932130"/>
            <a:ext cx="1521301" cy="1389682"/>
          </a:xfrm>
          <a:prstGeom prst="rect">
            <a:avLst/>
          </a:prstGeom>
          <a:noFill/>
          <a:ln>
            <a:noFill/>
          </a:ln>
        </p:spPr>
      </p:pic>
    </p:spTree>
    <p:extLst>
      <p:ext uri="{BB962C8B-B14F-4D97-AF65-F5344CB8AC3E}">
        <p14:creationId xmlns:p14="http://schemas.microsoft.com/office/powerpoint/2010/main" val="1171410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13C2-6BDC-4E86-B5EF-2C264DF66FAE}"/>
              </a:ext>
            </a:extLst>
          </p:cNvPr>
          <p:cNvSpPr>
            <a:spLocks noGrp="1"/>
          </p:cNvSpPr>
          <p:nvPr>
            <p:ph type="title"/>
          </p:nvPr>
        </p:nvSpPr>
        <p:spPr>
          <a:xfrm>
            <a:off x="2172929" y="530942"/>
            <a:ext cx="7924800" cy="619432"/>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The Vaccine</a:t>
            </a:r>
          </a:p>
        </p:txBody>
      </p:sp>
      <p:sp>
        <p:nvSpPr>
          <p:cNvPr id="3" name="Content Placeholder 2">
            <a:extLst>
              <a:ext uri="{FF2B5EF4-FFF2-40B4-BE49-F238E27FC236}">
                <a16:creationId xmlns:a16="http://schemas.microsoft.com/office/drawing/2014/main" id="{4F2C71B2-B719-4B54-92B6-9CFFA9E5E210}"/>
              </a:ext>
            </a:extLst>
          </p:cNvPr>
          <p:cNvSpPr>
            <a:spLocks noGrp="1"/>
          </p:cNvSpPr>
          <p:nvPr>
            <p:ph idx="1"/>
          </p:nvPr>
        </p:nvSpPr>
        <p:spPr>
          <a:xfrm>
            <a:off x="2057400" y="1337188"/>
            <a:ext cx="8229600" cy="4640826"/>
          </a:xfrm>
        </p:spPr>
        <p:txBody>
          <a:bodyPr>
            <a:normAutofit fontScale="92500"/>
          </a:bodyPr>
          <a:lstStyle/>
          <a:p>
            <a:pPr marL="0" indent="0" algn="ctr">
              <a:buNone/>
            </a:pPr>
            <a:r>
              <a:rPr lang="en-US" sz="2600" b="1" dirty="0">
                <a:solidFill>
                  <a:srgbClr val="FF0000"/>
                </a:solidFill>
                <a:latin typeface="Tahoma" panose="020B0604030504040204" pitchFamily="34" charset="0"/>
                <a:ea typeface="Tahoma" panose="020B0604030504040204" pitchFamily="34" charset="0"/>
                <a:cs typeface="Tahoma" panose="020B0604030504040204" pitchFamily="34" charset="0"/>
              </a:rPr>
              <a:t>Which Vaccine are we using &amp; why</a:t>
            </a:r>
          </a:p>
          <a:p>
            <a:r>
              <a:rPr lang="en-US" sz="2100" b="1" dirty="0">
                <a:solidFill>
                  <a:srgbClr val="222222"/>
                </a:solidFill>
                <a:latin typeface="Roboto"/>
              </a:rPr>
              <a:t>IPV</a:t>
            </a:r>
            <a:r>
              <a:rPr lang="en-US" sz="2100" dirty="0">
                <a:solidFill>
                  <a:srgbClr val="222222"/>
                </a:solidFill>
                <a:latin typeface="Roboto"/>
              </a:rPr>
              <a:t> (injection) is more expensive and more difficult to administer </a:t>
            </a:r>
            <a:r>
              <a:rPr lang="en-US" sz="2100" b="1" dirty="0">
                <a:solidFill>
                  <a:srgbClr val="222222"/>
                </a:solidFill>
                <a:latin typeface="Roboto"/>
              </a:rPr>
              <a:t>than OPV</a:t>
            </a:r>
            <a:r>
              <a:rPr lang="en-US" sz="2100" dirty="0">
                <a:solidFill>
                  <a:srgbClr val="222222"/>
                </a:solidFill>
                <a:latin typeface="Roboto"/>
              </a:rPr>
              <a:t>. </a:t>
            </a:r>
          </a:p>
          <a:p>
            <a:r>
              <a:rPr lang="en-US" sz="2100" b="1" dirty="0">
                <a:solidFill>
                  <a:srgbClr val="222222"/>
                </a:solidFill>
                <a:latin typeface="Roboto"/>
              </a:rPr>
              <a:t>OPV (</a:t>
            </a:r>
            <a:r>
              <a:rPr lang="en-US" sz="2100" dirty="0">
                <a:solidFill>
                  <a:srgbClr val="222222"/>
                </a:solidFill>
                <a:latin typeface="Roboto"/>
              </a:rPr>
              <a:t>oral</a:t>
            </a:r>
            <a:r>
              <a:rPr lang="en-US" sz="2100" b="1" dirty="0">
                <a:solidFill>
                  <a:srgbClr val="222222"/>
                </a:solidFill>
                <a:latin typeface="Roboto"/>
              </a:rPr>
              <a:t>)</a:t>
            </a:r>
            <a:r>
              <a:rPr lang="en-US" sz="2100" dirty="0">
                <a:solidFill>
                  <a:srgbClr val="222222"/>
                </a:solidFill>
                <a:latin typeface="Roboto"/>
              </a:rPr>
              <a:t>, on the other hand, provides better mucosal immunity </a:t>
            </a:r>
            <a:r>
              <a:rPr lang="en-US" sz="2100" b="1" dirty="0">
                <a:solidFill>
                  <a:srgbClr val="222222"/>
                </a:solidFill>
                <a:latin typeface="Roboto"/>
              </a:rPr>
              <a:t>than IPV.</a:t>
            </a:r>
          </a:p>
          <a:p>
            <a:r>
              <a:rPr lang="en-US" sz="2100" dirty="0">
                <a:solidFill>
                  <a:srgbClr val="222222"/>
                </a:solidFill>
                <a:latin typeface="Roboto"/>
              </a:rPr>
              <a:t>But because </a:t>
            </a:r>
            <a:r>
              <a:rPr lang="en-US" sz="2100" b="1" dirty="0">
                <a:solidFill>
                  <a:srgbClr val="222222"/>
                </a:solidFill>
                <a:latin typeface="Roboto"/>
              </a:rPr>
              <a:t>OPV</a:t>
            </a:r>
            <a:r>
              <a:rPr lang="en-US" sz="2100" dirty="0">
                <a:solidFill>
                  <a:srgbClr val="222222"/>
                </a:solidFill>
                <a:latin typeface="Roboto"/>
              </a:rPr>
              <a:t> is a live virus, it can replicate and revert to a neurovirulent form that endangers its host and could fuel outbreaks.</a:t>
            </a:r>
          </a:p>
          <a:p>
            <a:r>
              <a:rPr lang="en-US" sz="2100" dirty="0">
                <a:solidFill>
                  <a:srgbClr val="222222"/>
                </a:solidFill>
                <a:latin typeface="Roboto"/>
              </a:rPr>
              <a:t>Until polio is eradicated globally, OPV is still the main preventative measure against polio. </a:t>
            </a:r>
            <a:r>
              <a:rPr lang="en-US" sz="2100" b="1" dirty="0">
                <a:solidFill>
                  <a:srgbClr val="222222"/>
                </a:solidFill>
                <a:latin typeface="Roboto"/>
              </a:rPr>
              <a:t>IPV</a:t>
            </a:r>
            <a:r>
              <a:rPr lang="en-US" sz="2100" dirty="0">
                <a:solidFill>
                  <a:srgbClr val="222222"/>
                </a:solidFill>
                <a:latin typeface="Roboto"/>
              </a:rPr>
              <a:t> is recommended in addition to OPV and does not replace OPV. </a:t>
            </a:r>
            <a:r>
              <a:rPr lang="en-US" sz="2100" b="1" dirty="0">
                <a:solidFill>
                  <a:srgbClr val="222222"/>
                </a:solidFill>
                <a:latin typeface="Roboto"/>
              </a:rPr>
              <a:t>IPV</a:t>
            </a:r>
            <a:r>
              <a:rPr lang="en-US" sz="2100" dirty="0">
                <a:solidFill>
                  <a:srgbClr val="222222"/>
                </a:solidFill>
                <a:latin typeface="Roboto"/>
              </a:rPr>
              <a:t> is a very </a:t>
            </a:r>
            <a:r>
              <a:rPr lang="en-US" sz="2100" b="1" dirty="0">
                <a:solidFill>
                  <a:srgbClr val="222222"/>
                </a:solidFill>
                <a:latin typeface="Roboto"/>
              </a:rPr>
              <a:t>safe vaccine</a:t>
            </a:r>
            <a:r>
              <a:rPr lang="en-US" sz="2100" dirty="0">
                <a:solidFill>
                  <a:srgbClr val="222222"/>
                </a:solidFill>
                <a:latin typeface="Roboto"/>
              </a:rPr>
              <a:t> in humans, whether used alone or in combination </a:t>
            </a:r>
            <a:r>
              <a:rPr lang="en-US" sz="2100" b="1" dirty="0">
                <a:solidFill>
                  <a:srgbClr val="222222"/>
                </a:solidFill>
                <a:latin typeface="Roboto"/>
              </a:rPr>
              <a:t>vaccines</a:t>
            </a:r>
            <a:r>
              <a:rPr lang="en-US" sz="2100" dirty="0">
                <a:solidFill>
                  <a:srgbClr val="222222"/>
                </a:solidFill>
                <a:latin typeface="Roboto"/>
              </a:rPr>
              <a:t>.</a:t>
            </a:r>
            <a:endParaRPr lang="en-US" sz="2100" dirty="0"/>
          </a:p>
        </p:txBody>
      </p:sp>
    </p:spTree>
    <p:extLst>
      <p:ext uri="{BB962C8B-B14F-4D97-AF65-F5344CB8AC3E}">
        <p14:creationId xmlns:p14="http://schemas.microsoft.com/office/powerpoint/2010/main" val="208319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81AA-F922-4AA0-8E81-AC245A66ECF9}"/>
              </a:ext>
            </a:extLst>
          </p:cNvPr>
          <p:cNvSpPr>
            <a:spLocks noGrp="1"/>
          </p:cNvSpPr>
          <p:nvPr>
            <p:ph type="title"/>
          </p:nvPr>
        </p:nvSpPr>
        <p:spPr>
          <a:xfrm>
            <a:off x="2025445" y="501445"/>
            <a:ext cx="8278761" cy="1091381"/>
          </a:xfrm>
        </p:spPr>
        <p:txBody>
          <a:bodyPr>
            <a:norm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Without the Vaccine</a:t>
            </a:r>
            <a:br>
              <a:rPr lang="en-US" sz="4000" b="1" dirty="0">
                <a:latin typeface="Tahoma" panose="020B0604030504040204" pitchFamily="34" charset="0"/>
                <a:ea typeface="Tahoma" panose="020B0604030504040204" pitchFamily="34" charset="0"/>
                <a:cs typeface="Tahoma" panose="020B0604030504040204" pitchFamily="34" charset="0"/>
              </a:rPr>
            </a:br>
            <a:r>
              <a:rPr lang="en-US" sz="1600" b="1" dirty="0">
                <a:solidFill>
                  <a:srgbClr val="333333"/>
                </a:solidFill>
                <a:latin typeface="Tahoma" panose="020B0604030504040204" pitchFamily="34" charset="0"/>
                <a:ea typeface="Tahoma" panose="020B0604030504040204" pitchFamily="34" charset="0"/>
                <a:cs typeface="Tahoma" panose="020B0604030504040204" pitchFamily="34" charset="0"/>
              </a:rPr>
              <a:t>Hospital respiratory ward in Los Angeles, 1952</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3" descr="Salk, Sabin and the Race Against Polio | History | Smithsonian Magazine">
            <a:extLst>
              <a:ext uri="{FF2B5EF4-FFF2-40B4-BE49-F238E27FC236}">
                <a16:creationId xmlns:a16="http://schemas.microsoft.com/office/drawing/2014/main" id="{B5F978DE-28FB-4A7A-B84C-B91AA48999D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0078" y="2113934"/>
            <a:ext cx="7659328" cy="3510117"/>
          </a:xfrm>
          <a:prstGeom prst="rect">
            <a:avLst/>
          </a:prstGeom>
          <a:noFill/>
          <a:ln>
            <a:noFill/>
          </a:ln>
        </p:spPr>
      </p:pic>
    </p:spTree>
    <p:extLst>
      <p:ext uri="{BB962C8B-B14F-4D97-AF65-F5344CB8AC3E}">
        <p14:creationId xmlns:p14="http://schemas.microsoft.com/office/powerpoint/2010/main" val="4150941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5E9F-10F1-4856-AFD0-C7D4B771344C}"/>
              </a:ext>
            </a:extLst>
          </p:cNvPr>
          <p:cNvSpPr>
            <a:spLocks noGrp="1"/>
          </p:cNvSpPr>
          <p:nvPr>
            <p:ph type="title" idx="4294967295"/>
          </p:nvPr>
        </p:nvSpPr>
        <p:spPr>
          <a:xfrm>
            <a:off x="1907458" y="274638"/>
            <a:ext cx="9763432" cy="681831"/>
          </a:xfrm>
        </p:spPr>
        <p:txBody>
          <a:bodyPr>
            <a:no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How Did the Idea of Polio Eradication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Become a Global RI/TRF Initiative</a:t>
            </a:r>
          </a:p>
        </p:txBody>
      </p:sp>
      <p:sp>
        <p:nvSpPr>
          <p:cNvPr id="3" name="Content Placeholder 2">
            <a:extLst>
              <a:ext uri="{FF2B5EF4-FFF2-40B4-BE49-F238E27FC236}">
                <a16:creationId xmlns:a16="http://schemas.microsoft.com/office/drawing/2014/main" id="{ADD51D48-4060-41E5-BCF2-4015E1DA355C}"/>
              </a:ext>
            </a:extLst>
          </p:cNvPr>
          <p:cNvSpPr>
            <a:spLocks noGrp="1"/>
          </p:cNvSpPr>
          <p:nvPr>
            <p:ph idx="4294967295"/>
          </p:nvPr>
        </p:nvSpPr>
        <p:spPr>
          <a:xfrm>
            <a:off x="983226" y="776748"/>
            <a:ext cx="10353368" cy="5348749"/>
          </a:xfrm>
        </p:spPr>
        <p:txBody>
          <a:bodyPr>
            <a:normAutofit fontScale="25000" lnSpcReduction="20000"/>
          </a:bodyPr>
          <a:lstStyle/>
          <a:p>
            <a:pPr marL="0" indent="0" algn="ctr">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6200" dirty="0">
                <a:latin typeface="Tahoma" panose="020B0604030504040204" pitchFamily="34" charset="0"/>
                <a:ea typeface="Tahoma" panose="020B0604030504040204" pitchFamily="34" charset="0"/>
                <a:cs typeface="Tahoma" panose="020B0604030504040204" pitchFamily="34" charset="0"/>
              </a:rPr>
              <a:t>“Founding Fathers:”  We are fortunate that two of the Rotary leaders who were instrumental in leading Rotary towards polio eradication in the late 1970’s. Sir Clem Renouf, RI President 1978-79, and Dr. John Sever, Chief of the Infectious Disease Branch, Institute of Neurological Disease, NIH and District Governor of Rotary District 7620 1978-79.</a:t>
            </a:r>
          </a:p>
          <a:p>
            <a:pPr marL="0" indent="0">
              <a:buNone/>
            </a:pPr>
            <a:r>
              <a:rPr lang="en-US" alt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RI President Clem Renouf – 1978-1979</a:t>
            </a:r>
          </a:p>
          <a:p>
            <a:pPr marL="0" indent="0">
              <a:buNone/>
            </a:pPr>
            <a:r>
              <a:rPr lang="en-US" alt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RIP Asked the question?</a:t>
            </a:r>
          </a:p>
          <a:p>
            <a:pPr marL="0" indent="0">
              <a:buNone/>
            </a:pPr>
            <a:endPar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District 7620 Member RC of Potomac </a:t>
            </a:r>
          </a:p>
          <a:p>
            <a:pPr marL="0" indent="0">
              <a:buNone/>
            </a:pPr>
            <a:r>
              <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PDG Dr. John Sever – 1978-1979</a:t>
            </a:r>
          </a:p>
          <a:p>
            <a:pPr marL="0" indent="0">
              <a:buNone/>
            </a:pPr>
            <a:r>
              <a:rPr lang="en-US" alt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Offered a solution</a:t>
            </a:r>
          </a:p>
          <a:p>
            <a:pPr marL="0" indent="0">
              <a:buNone/>
            </a:pPr>
            <a:endPar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RI President James L. Bomar Jr. -  1979-1980 - USA</a:t>
            </a:r>
          </a:p>
          <a:p>
            <a:pPr marL="0" indent="0">
              <a:buNone/>
            </a:pPr>
            <a:r>
              <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Put the first drops of vaccine into a child’s mouth</a:t>
            </a:r>
            <a:endParaRPr lang="en-US" alt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District 7620 Member RC of Columbia – Patuxent</a:t>
            </a:r>
          </a:p>
          <a:p>
            <a:pPr marL="0" indent="0">
              <a:buNone/>
            </a:pPr>
            <a:r>
              <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PDG Ken Solow - 2015-2016</a:t>
            </a:r>
          </a:p>
          <a:p>
            <a:pPr marL="0" indent="0">
              <a:buNone/>
            </a:pPr>
            <a:r>
              <a:rPr lang="en-US" sz="48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Producer – Dare to Dream Documentary</a:t>
            </a:r>
          </a:p>
          <a:p>
            <a:endParaRPr lang="en-US" sz="48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Ken Solow">
            <a:extLst>
              <a:ext uri="{FF2B5EF4-FFF2-40B4-BE49-F238E27FC236}">
                <a16:creationId xmlns:a16="http://schemas.microsoft.com/office/drawing/2014/main" id="{1868108F-1BD4-461F-95BD-E6F0E5F3F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108" y="5380266"/>
            <a:ext cx="736538" cy="736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06AAE-2600-4139-BA11-BC1F5C13A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108" y="3128188"/>
            <a:ext cx="736538" cy="681831"/>
          </a:xfrm>
          <a:prstGeom prst="rect">
            <a:avLst/>
          </a:prstGeom>
        </p:spPr>
      </p:pic>
      <p:pic>
        <p:nvPicPr>
          <p:cNvPr id="7" name="Picture 6">
            <a:extLst>
              <a:ext uri="{FF2B5EF4-FFF2-40B4-BE49-F238E27FC236}">
                <a16:creationId xmlns:a16="http://schemas.microsoft.com/office/drawing/2014/main" id="{E03406F4-C1D4-4DDE-837B-8DE4DC5DE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7108" y="2057657"/>
            <a:ext cx="731709" cy="736538"/>
          </a:xfrm>
          <a:prstGeom prst="rect">
            <a:avLst/>
          </a:prstGeom>
        </p:spPr>
      </p:pic>
      <p:pic>
        <p:nvPicPr>
          <p:cNvPr id="9" name="Picture 8">
            <a:extLst>
              <a:ext uri="{FF2B5EF4-FFF2-40B4-BE49-F238E27FC236}">
                <a16:creationId xmlns:a16="http://schemas.microsoft.com/office/drawing/2014/main" id="{01EDBAD7-C3FB-4255-A3BD-1F7F2F699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039" y="4312373"/>
            <a:ext cx="559846" cy="736538"/>
          </a:xfrm>
          <a:prstGeom prst="rect">
            <a:avLst/>
          </a:prstGeom>
        </p:spPr>
      </p:pic>
    </p:spTree>
    <p:extLst>
      <p:ext uri="{BB962C8B-B14F-4D97-AF65-F5344CB8AC3E}">
        <p14:creationId xmlns:p14="http://schemas.microsoft.com/office/powerpoint/2010/main" val="367320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692" y="915894"/>
            <a:ext cx="9145308" cy="5078506"/>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1890490" y="192999"/>
            <a:ext cx="7391400" cy="487362"/>
          </a:xfrm>
        </p:spPr>
        <p:txBody>
          <a:bodyPr>
            <a:noAutofit/>
          </a:bodyPr>
          <a:lstStyle/>
          <a:p>
            <a:pPr algn="ctr"/>
            <a:r>
              <a:rPr lang="en-US" altLang="en-US" b="1" dirty="0">
                <a:latin typeface="Tahoma" panose="020B0604030504040204" pitchFamily="34" charset="0"/>
                <a:ea typeface="Tahoma" panose="020B0604030504040204" pitchFamily="34" charset="0"/>
                <a:cs typeface="Tahoma" panose="020B0604030504040204" pitchFamily="34" charset="0"/>
              </a:rPr>
              <a:t>National Immunization Days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1" name="Content Placeholder 10"/>
          <p:cNvPicPr>
            <a:picLocks noGrp="1" noChangeAspect="1"/>
          </p:cNvPicPr>
          <p:nvPr>
            <p:ph sz="half" idx="12"/>
          </p:nvPr>
        </p:nvPicPr>
        <p:blipFill rotWithShape="1">
          <a:blip r:embed="rId3" cstate="screen">
            <a:extLst>
              <a:ext uri="{28A0092B-C50C-407E-A947-70E740481C1C}">
                <a14:useLocalDpi xmlns:a14="http://schemas.microsoft.com/office/drawing/2010/main"/>
              </a:ext>
            </a:extLst>
          </a:blip>
          <a:srcRect/>
          <a:stretch/>
        </p:blipFill>
        <p:spPr>
          <a:xfrm>
            <a:off x="5315186" y="1171723"/>
            <a:ext cx="5035315" cy="4496171"/>
          </a:xfrm>
        </p:spPr>
      </p:pic>
      <p:pic>
        <p:nvPicPr>
          <p:cNvPr id="10" name="Content Placeholder 9" descr="Slide 32 AC0049-B02-F01-003.jpg"/>
          <p:cNvPicPr>
            <a:picLocks noGrp="1" noChangeAspect="1"/>
          </p:cNvPicPr>
          <p:nvPr>
            <p:ph sz="half" idx="11"/>
          </p:nvPr>
        </p:nvPicPr>
        <p:blipFill>
          <a:blip r:embed="rId4" cstate="screen">
            <a:extLst>
              <a:ext uri="{28A0092B-C50C-407E-A947-70E740481C1C}">
                <a14:useLocalDpi xmlns:a14="http://schemas.microsoft.com/office/drawing/2010/main"/>
              </a:ext>
            </a:extLst>
          </a:blip>
          <a:srcRect/>
          <a:stretch>
            <a:fillRect/>
          </a:stretch>
        </p:blipFill>
        <p:spPr>
          <a:xfrm>
            <a:off x="1873112" y="1171724"/>
            <a:ext cx="3310664" cy="4496171"/>
          </a:xfrm>
        </p:spPr>
      </p:pic>
    </p:spTree>
    <p:extLst>
      <p:ext uri="{BB962C8B-B14F-4D97-AF65-F5344CB8AC3E}">
        <p14:creationId xmlns:p14="http://schemas.microsoft.com/office/powerpoint/2010/main" val="1949718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882B-5150-4155-B8F6-AD1626DAC831}"/>
              </a:ext>
            </a:extLst>
          </p:cNvPr>
          <p:cNvSpPr>
            <a:spLocks noGrp="1"/>
          </p:cNvSpPr>
          <p:nvPr>
            <p:ph type="title"/>
          </p:nvPr>
        </p:nvSpPr>
        <p:spPr>
          <a:xfrm>
            <a:off x="1451579" y="452284"/>
            <a:ext cx="9603275" cy="965354"/>
          </a:xfrm>
        </p:spPr>
        <p:txBody>
          <a:bodyPr>
            <a:normAutofit fontScale="90000"/>
          </a:bodyPr>
          <a:lstStyle/>
          <a:p>
            <a:pPr algn="ctr"/>
            <a:r>
              <a:rPr lang="en-US" sz="3600" b="1" dirty="0">
                <a:solidFill>
                  <a:srgbClr val="39424A"/>
                </a:solidFill>
                <a:latin typeface="Tahoma" panose="020B0604030504040204" pitchFamily="34" charset="0"/>
                <a:ea typeface="Tahoma" panose="020B0604030504040204" pitchFamily="34" charset="0"/>
                <a:cs typeface="Tahoma" panose="020B0604030504040204" pitchFamily="34" charset="0"/>
              </a:rPr>
              <a:t>The Roots of Rotary’s polio eradication efforts</a:t>
            </a:r>
            <a:br>
              <a:rPr lang="en-US" sz="44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8F01C28-7A4B-4940-8D39-FC2125896F35}"/>
              </a:ext>
            </a:extLst>
          </p:cNvPr>
          <p:cNvSpPr>
            <a:spLocks noGrp="1"/>
          </p:cNvSpPr>
          <p:nvPr>
            <p:ph idx="1"/>
          </p:nvPr>
        </p:nvSpPr>
        <p:spPr>
          <a:xfrm>
            <a:off x="1451579" y="1907458"/>
            <a:ext cx="9603275" cy="3972232"/>
          </a:xfrm>
        </p:spPr>
        <p:txBody>
          <a:bodyPr>
            <a:normAutofit/>
          </a:bodyPr>
          <a:lstStyle/>
          <a:p>
            <a:pPr marL="0">
              <a:lnSpc>
                <a:spcPct val="107000"/>
              </a:lnSpc>
              <a:spcBef>
                <a:spcPts val="0"/>
              </a:spcBef>
              <a:spcAft>
                <a:spcPts val="800"/>
              </a:spcAft>
            </a:pPr>
            <a:r>
              <a:rPr lang="en-US" altLang="en-US" sz="1600" dirty="0">
                <a:latin typeface="Tahoma" panose="020B0604030504040204" pitchFamily="34" charset="0"/>
                <a:ea typeface="Tahoma" panose="020B0604030504040204" pitchFamily="34" charset="0"/>
                <a:cs typeface="Tahoma" panose="020B0604030504040204" pitchFamily="34" charset="0"/>
              </a:rPr>
              <a:t>Rotary International’s effort to eradicate polio began in 1979, with a multiyear 3-H grant to immunize 6 million children in the Philippines. </a:t>
            </a:r>
            <a:endParaRPr lang="en-US" sz="1600" dirty="0">
              <a:latin typeface="Tahoma" panose="020B0604030504040204" pitchFamily="34" charset="0"/>
              <a:ea typeface="Tahoma" panose="020B0604030504040204" pitchFamily="34" charset="0"/>
              <a:cs typeface="Tahoma" panose="020B0604030504040204" pitchFamily="34" charset="0"/>
            </a:endParaRPr>
          </a:p>
          <a:p>
            <a:pPr marL="0">
              <a:lnSpc>
                <a:spcPct val="107000"/>
              </a:lnSpc>
              <a:spcBef>
                <a:spcPts val="0"/>
              </a:spcBef>
              <a:spcAft>
                <a:spcPts val="800"/>
              </a:spcAft>
            </a:pPr>
            <a:r>
              <a:rPr lang="en-US" sz="1600" dirty="0">
                <a:latin typeface="Tahoma" panose="020B0604030504040204" pitchFamily="34" charset="0"/>
                <a:ea typeface="Tahoma" panose="020B0604030504040204" pitchFamily="34" charset="0"/>
                <a:cs typeface="Tahoma" panose="020B0604030504040204" pitchFamily="34" charset="0"/>
              </a:rPr>
              <a:t>On 29 September 1979, volunteers administered drops of oral polio vaccine to children at a health center in Guadalupe Viejo, Makati, Philippines. </a:t>
            </a:r>
          </a:p>
          <a:p>
            <a:pPr marL="0">
              <a:lnSpc>
                <a:spcPct val="107000"/>
              </a:lnSpc>
              <a:spcBef>
                <a:spcPts val="0"/>
              </a:spcBef>
              <a:spcAft>
                <a:spcPts val="800"/>
              </a:spcAft>
            </a:pPr>
            <a:r>
              <a:rPr lang="en-US" sz="1600" dirty="0">
                <a:latin typeface="Tahoma" panose="020B0604030504040204" pitchFamily="34" charset="0"/>
                <a:ea typeface="Tahoma" panose="020B0604030504040204" pitchFamily="34" charset="0"/>
                <a:cs typeface="Tahoma" panose="020B0604030504040204" pitchFamily="34" charset="0"/>
              </a:rPr>
              <a:t>When James L. Bomar Jr., then RI president, put the first drops of vaccine into a child’s mouth, he ceremonially launched the Philippine poliomyelitis immunization effort. </a:t>
            </a:r>
          </a:p>
          <a:p>
            <a:pPr marL="0">
              <a:lnSpc>
                <a:spcPct val="107000"/>
              </a:lnSpc>
              <a:spcBef>
                <a:spcPts val="0"/>
              </a:spcBef>
              <a:spcAft>
                <a:spcPts val="800"/>
              </a:spcAft>
            </a:pPr>
            <a:endParaRPr lang="en-US" sz="1600" dirty="0">
              <a:solidFill>
                <a:srgbClr val="39424A"/>
              </a:solidFill>
              <a:latin typeface="Tahoma" panose="020B0604030504040204" pitchFamily="34" charset="0"/>
              <a:ea typeface="Tahoma" panose="020B0604030504040204" pitchFamily="34" charset="0"/>
              <a:cs typeface="Tahoma" panose="020B0604030504040204" pitchFamily="34" charset="0"/>
            </a:endParaRPr>
          </a:p>
          <a:p>
            <a:pPr marL="0">
              <a:lnSpc>
                <a:spcPct val="107000"/>
              </a:lnSpc>
              <a:spcBef>
                <a:spcPts val="0"/>
              </a:spcBef>
              <a:spcAft>
                <a:spcPts val="800"/>
              </a:spcAft>
            </a:pPr>
            <a:endParaRPr lang="en-US" sz="1600" dirty="0">
              <a:solidFill>
                <a:srgbClr val="39424A"/>
              </a:solidFill>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Bef>
                <a:spcPts val="0"/>
              </a:spcBef>
              <a:spcAft>
                <a:spcPts val="800"/>
              </a:spcAft>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a:lnSpc>
                <a:spcPct val="107000"/>
              </a:lnSpc>
              <a:spcBef>
                <a:spcPts val="0"/>
              </a:spcBef>
              <a:spcAft>
                <a:spcPts val="800"/>
              </a:spcAft>
            </a:pPr>
            <a:endParaRPr lang="en-US" sz="1600" dirty="0">
              <a:solidFill>
                <a:srgbClr val="39424A"/>
              </a:solidFill>
              <a:latin typeface="Tahoma" panose="020B0604030504040204" pitchFamily="34" charset="0"/>
              <a:ea typeface="Tahoma" panose="020B0604030504040204" pitchFamily="34" charset="0"/>
              <a:cs typeface="Tahoma" panose="020B0604030504040204" pitchFamily="34" charset="0"/>
            </a:endParaRPr>
          </a:p>
          <a:p>
            <a:pPr marL="0">
              <a:lnSpc>
                <a:spcPct val="107000"/>
              </a:lnSpc>
              <a:spcBef>
                <a:spcPts val="0"/>
              </a:spcBef>
              <a:spcAft>
                <a:spcPts val="800"/>
              </a:spcAft>
            </a:pPr>
            <a:endParaRPr lang="en-US" sz="1600" dirty="0">
              <a:solidFill>
                <a:srgbClr val="39424A"/>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pic>
        <p:nvPicPr>
          <p:cNvPr id="5" name="Picture 4">
            <a:extLst>
              <a:ext uri="{FF2B5EF4-FFF2-40B4-BE49-F238E27FC236}">
                <a16:creationId xmlns:a16="http://schemas.microsoft.com/office/drawing/2014/main" id="{08CD8601-DD1E-4AC5-B365-6600BA520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890" y="3802625"/>
            <a:ext cx="1466219" cy="2077065"/>
          </a:xfrm>
          <a:prstGeom prst="rect">
            <a:avLst/>
          </a:prstGeom>
        </p:spPr>
      </p:pic>
    </p:spTree>
    <p:extLst>
      <p:ext uri="{BB962C8B-B14F-4D97-AF65-F5344CB8AC3E}">
        <p14:creationId xmlns:p14="http://schemas.microsoft.com/office/powerpoint/2010/main" val="4096429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1432</TotalTime>
  <Words>3417</Words>
  <Application>Microsoft Office PowerPoint</Application>
  <PresentationFormat>Widescreen</PresentationFormat>
  <Paragraphs>261</Paragraphs>
  <Slides>34</Slides>
  <Notes>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Arial Narrow</vt:lpstr>
      <vt:lpstr>Calibri</vt:lpstr>
      <vt:lpstr>Georgia</vt:lpstr>
      <vt:lpstr>Gill Sans MT</vt:lpstr>
      <vt:lpstr>Roboto</vt:lpstr>
      <vt:lpstr>Tahoma</vt:lpstr>
      <vt:lpstr>Wingdings</vt:lpstr>
      <vt:lpstr>Gallery</vt:lpstr>
      <vt:lpstr>Acrobat Document</vt:lpstr>
      <vt:lpstr>PowerPoint Presentation</vt:lpstr>
      <vt:lpstr>The Rotary Foundation District 7620 Education Series for 2021-2022  PDG Rich Glover 2018-2019 District 7620 Rotary Foundation Chair 2019-2023</vt:lpstr>
      <vt:lpstr>“We are that Close”</vt:lpstr>
      <vt:lpstr>  The Vaccine  That Changed The World </vt:lpstr>
      <vt:lpstr>The Vaccine</vt:lpstr>
      <vt:lpstr>Without the Vaccine Hospital respiratory ward in Los Angeles, 1952</vt:lpstr>
      <vt:lpstr>How Did the Idea of Polio Eradication  Become a Global RI/TRF Initiative</vt:lpstr>
      <vt:lpstr>National Immunization Days </vt:lpstr>
      <vt:lpstr>The Roots of Rotary’s polio eradication efforts </vt:lpstr>
      <vt:lpstr>PolioPlus — 1985</vt:lpstr>
      <vt:lpstr>POLIOPLUS PARTNERS – 1995</vt:lpstr>
      <vt:lpstr>The Questions! </vt:lpstr>
      <vt:lpstr>Polio Refresher </vt:lpstr>
      <vt:lpstr>Locations Why are we vaccinating in so many countries—when only 2 are endemic? </vt:lpstr>
      <vt:lpstr>More Cases  What caused the increase in wild polio cases in 2019? </vt:lpstr>
      <vt:lpstr>Covid-19  How is Covid-19 affecting the fight against polio? </vt:lpstr>
      <vt:lpstr>WHAT IS THE “PLUS”  Educate the population, in addition to the Polio vaccine, COVID-19, add other vaccines for diseases unique to the region, support local Rotarians &amp; health professionals deliver health services to every child </vt:lpstr>
      <vt:lpstr>How do you leverage your Legacy  Gift to PolioPlus - Forever</vt:lpstr>
      <vt:lpstr>DDF Pledges to Polio Plus</vt:lpstr>
      <vt:lpstr>Support PolioPlus through the Annual fund is the engine  that drives our district giving</vt:lpstr>
      <vt:lpstr>District 7620  Past and Next</vt:lpstr>
      <vt:lpstr>Club Planning  2020-21 PolioPlus Goals </vt:lpstr>
      <vt:lpstr>Donate on Line</vt:lpstr>
      <vt:lpstr>PowerPoint Presentation</vt:lpstr>
      <vt:lpstr>Make This a Project in Your Club</vt:lpstr>
      <vt:lpstr>Who is our Rotary International Coordinator?</vt:lpstr>
      <vt:lpstr>Who are our partners with it’s goal  to eradicate polio world-wide?</vt:lpstr>
      <vt:lpstr>What are the costs ?</vt:lpstr>
      <vt:lpstr>How is our money used</vt:lpstr>
      <vt:lpstr>How many Lives Saved ?</vt:lpstr>
      <vt:lpstr>             </vt:lpstr>
      <vt:lpstr>PowerPoint Presentation</vt:lpstr>
      <vt:lpstr>PowerPoint Presentation</vt:lpstr>
      <vt:lpstr>How Did the Idea of Polio Eradication Become a Global RI/TRF Initiative  The Documentary  https://daretodreamfilm.com/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rich@glovercrew.net</dc:creator>
  <cp:lastModifiedBy>rich@glovercrew.net</cp:lastModifiedBy>
  <cp:revision>54</cp:revision>
  <cp:lastPrinted>2021-03-13T15:18:45Z</cp:lastPrinted>
  <dcterms:created xsi:type="dcterms:W3CDTF">2021-01-11T23:40:02Z</dcterms:created>
  <dcterms:modified xsi:type="dcterms:W3CDTF">2021-03-20T14:03:45Z</dcterms:modified>
</cp:coreProperties>
</file>