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60" r:id="rId5"/>
    <p:sldId id="320" r:id="rId6"/>
    <p:sldId id="317" r:id="rId7"/>
    <p:sldId id="327" r:id="rId8"/>
    <p:sldId id="332" r:id="rId9"/>
    <p:sldId id="315" r:id="rId10"/>
    <p:sldId id="321" r:id="rId11"/>
    <p:sldId id="303" r:id="rId12"/>
    <p:sldId id="333" r:id="rId13"/>
    <p:sldId id="335" r:id="rId14"/>
    <p:sldId id="323" r:id="rId15"/>
    <p:sldId id="308" r:id="rId16"/>
    <p:sldId id="330" r:id="rId17"/>
    <p:sldId id="331" r:id="rId18"/>
    <p:sldId id="328" r:id="rId19"/>
    <p:sldId id="310" r:id="rId20"/>
  </p:sldIdLst>
  <p:sldSz cx="12192000" cy="6858000"/>
  <p:notesSz cx="7102475" cy="9388475"/>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2" userDrawn="1">
          <p15:clr>
            <a:srgbClr val="A4A3A4"/>
          </p15:clr>
        </p15:guide>
        <p15:guide id="2" pos="3840" userDrawn="1">
          <p15:clr>
            <a:srgbClr val="A4A3A4"/>
          </p15:clr>
        </p15:guide>
        <p15:guide id="3" orient="horz" pos="2808" userDrawn="1">
          <p15:clr>
            <a:srgbClr val="A4A3A4"/>
          </p15:clr>
        </p15:guide>
        <p15:guide id="4" pos="1680" userDrawn="1">
          <p15:clr>
            <a:srgbClr val="A4A3A4"/>
          </p15:clr>
        </p15:guide>
        <p15:guide id="5" pos="60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Antti" initials="HA" lastIdx="33" clrIdx="0">
    <p:extLst>
      <p:ext uri="{19B8F6BF-5375-455C-9EA6-DF929625EA0E}">
        <p15:presenceInfo xmlns:p15="http://schemas.microsoft.com/office/powerpoint/2012/main" userId="S-1-5-21-2052111302-1645522239-682003330-80426" providerId="AD"/>
      </p:ext>
    </p:extLst>
  </p:cmAuthor>
  <p:cmAuthor id="2" name="Kelly Cison" initials="KC" lastIdx="1" clrIdx="1">
    <p:extLst>
      <p:ext uri="{19B8F6BF-5375-455C-9EA6-DF929625EA0E}">
        <p15:presenceInfo xmlns:p15="http://schemas.microsoft.com/office/powerpoint/2012/main" userId="S-1-5-21-2052111302-1645522239-682003330-103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17458F"/>
    <a:srgbClr val="58585A"/>
    <a:srgbClr val="F7A81B"/>
    <a:srgbClr val="D91B5C"/>
    <a:srgbClr val="872175"/>
    <a:srgbClr val="505C5D"/>
    <a:srgbClr val="384446"/>
    <a:srgbClr val="00AFB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95E6E-AFB5-464B-B3F4-58737F6A3FA2}" v="2" dt="2019-12-06T15:02:15.212"/>
    <p1510:client id="{C092CE20-F4FB-8C24-3AC0-90E15CEC0B60}" v="1" dt="2020-01-17T17:14:18.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9" autoAdjust="0"/>
    <p:restoredTop sz="47906" autoAdjust="0"/>
  </p:normalViewPr>
  <p:slideViewPr>
    <p:cSldViewPr snapToGrid="0" showGuides="1">
      <p:cViewPr varScale="1">
        <p:scale>
          <a:sx n="57" d="100"/>
          <a:sy n="57" d="100"/>
        </p:scale>
        <p:origin x="1536" y="510"/>
      </p:cViewPr>
      <p:guideLst>
        <p:guide orient="horz" pos="1512"/>
        <p:guide pos="3840"/>
        <p:guide orient="horz" pos="2808"/>
        <p:guide pos="1680"/>
        <p:guide pos="6000"/>
      </p:guideLst>
    </p:cSldViewPr>
  </p:slideViewPr>
  <p:outlineViewPr>
    <p:cViewPr>
      <p:scale>
        <a:sx n="33" d="100"/>
        <a:sy n="33" d="100"/>
      </p:scale>
      <p:origin x="0" y="-2064"/>
    </p:cViewPr>
  </p:outlineViewPr>
  <p:notesTextViewPr>
    <p:cViewPr>
      <p:scale>
        <a:sx n="3" d="2"/>
        <a:sy n="3" d="2"/>
      </p:scale>
      <p:origin x="0" y="0"/>
    </p:cViewPr>
  </p:notesTextViewPr>
  <p:sorterViewPr>
    <p:cViewPr>
      <p:scale>
        <a:sx n="60" d="100"/>
        <a:sy n="60" d="100"/>
      </p:scale>
      <p:origin x="0" y="0"/>
    </p:cViewPr>
  </p:sorterViewPr>
  <p:notesViewPr>
    <p:cSldViewPr snapToGrid="0">
      <p:cViewPr>
        <p:scale>
          <a:sx n="75" d="100"/>
          <a:sy n="75" d="100"/>
        </p:scale>
        <p:origin x="1540" y="-14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8EEB10B-8B4D-4C11-9C9A-F7F8B8A63C71}" type="datetimeFigureOut">
              <a:rPr lang="en-US" smtClean="0"/>
              <a:t>9/24/2021</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3953F381-1A86-43BF-8612-5B13F38F31CF}" type="slidenum">
              <a:rPr lang="en-US" smtClean="0"/>
              <a:t>‹#›</a:t>
            </a:fld>
            <a:endParaRPr lang="en-US" dirty="0"/>
          </a:p>
        </p:txBody>
      </p:sp>
    </p:spTree>
    <p:extLst>
      <p:ext uri="{BB962C8B-B14F-4D97-AF65-F5344CB8AC3E}">
        <p14:creationId xmlns:p14="http://schemas.microsoft.com/office/powerpoint/2010/main" val="3570557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403E561-A38A-4A22-8215-F855A52BC5B1}" type="datetimeFigureOut">
              <a:rPr lang="en-US" smtClean="0"/>
              <a:t>9/24/2021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Arial Narrow" panose="020B0606020202030204" pitchFamily="34" charset="0"/>
              </a:rPr>
              <a:t>NOTE TO SPEAKER: Customize this presentation for your region. At a minimum, you will need to customize slide 6: Replace the X’s with data from Rotary Club Central or delete them. Unhide the slide (in the Slide Show menu, choose Hide Slide) so it’s visible during the presentation. Compare global trends with what’s happening in your region. </a:t>
            </a:r>
          </a:p>
          <a:p>
            <a:endParaRPr lang="en-US" sz="1200" kern="1200" dirty="0">
              <a:solidFill>
                <a:schemeClr val="tx1"/>
              </a:solidFill>
              <a:effectLst/>
              <a:latin typeface="Arial Narrow" panose="020B0606020202030204" pitchFamily="34" charset="0"/>
            </a:endParaRPr>
          </a:p>
          <a:p>
            <a:r>
              <a:rPr lang="en-US" sz="1200" b="1" kern="1200" dirty="0">
                <a:solidFill>
                  <a:schemeClr val="tx1"/>
                </a:solidFill>
                <a:effectLst/>
                <a:latin typeface="Arial Narrow" panose="020B0606020202030204" pitchFamily="34" charset="0"/>
              </a:rPr>
              <a:t>SPEAKER: </a:t>
            </a:r>
            <a:r>
              <a:rPr lang="en-US" sz="1200" kern="1200" dirty="0">
                <a:solidFill>
                  <a:schemeClr val="tx1"/>
                </a:solidFill>
                <a:effectLst/>
                <a:latin typeface="Arial Narrow" panose="020B0606020202030204" pitchFamily="34" charset="0"/>
              </a:rPr>
              <a:t>When Rotary’s membership is strong, our clubs are more vibrant, Rotary is more visible, and our members have more resources to help communities flourish. To accomplish everything we want to do, we need our club, district, and zone leaders to commit to growing Rotary and Rotaract. That’s why growing our membership is our top internal organizational priority. </a:t>
            </a:r>
          </a:p>
          <a:p>
            <a:r>
              <a:rPr lang="en-US" sz="1200" kern="1200" dirty="0">
                <a:solidFill>
                  <a:schemeClr val="tx1"/>
                </a:solidFill>
                <a:effectLst/>
                <a:latin typeface="Arial Narrow" panose="020B0606020202030204" pitchFamily="34" charset="0"/>
              </a:rPr>
              <a:t> </a:t>
            </a:r>
          </a:p>
          <a:p>
            <a:r>
              <a:rPr lang="en-US" sz="1200" kern="1200" dirty="0">
                <a:solidFill>
                  <a:schemeClr val="tx1"/>
                </a:solidFill>
                <a:effectLst/>
                <a:latin typeface="Arial Narrow" panose="020B0606020202030204" pitchFamily="34" charset="0"/>
              </a:rPr>
              <a:t>Today, I’m going to tell you about the current state of our membership and give you ideas for reaching the</a:t>
            </a:r>
            <a:r>
              <a:rPr lang="en-US" sz="1200" kern="1200" baseline="0" dirty="0">
                <a:solidFill>
                  <a:schemeClr val="tx1"/>
                </a:solidFill>
                <a:effectLst/>
                <a:latin typeface="Arial Narrow" panose="020B0606020202030204" pitchFamily="34" charset="0"/>
              </a:rPr>
              <a:t> goals of our Action Plan, which include </a:t>
            </a:r>
            <a:r>
              <a:rPr lang="en-US" sz="1200" kern="1200" dirty="0">
                <a:solidFill>
                  <a:schemeClr val="tx1"/>
                </a:solidFill>
                <a:effectLst/>
                <a:latin typeface="Arial Narrow" panose="020B0606020202030204" pitchFamily="34" charset="0"/>
              </a:rPr>
              <a:t>increasing our impact, expanding our reach, enhancing participant engagement, and increasing our ability to adapt.</a:t>
            </a:r>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2809736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Feeling</a:t>
            </a:r>
            <a:r>
              <a:rPr lang="en-US" baseline="0" dirty="0">
                <a:latin typeface="Arial Narrow" panose="020B0606020202030204" pitchFamily="34" charset="0"/>
              </a:rPr>
              <a:t> welcomed by and comfortable with other club members is </a:t>
            </a:r>
            <a:r>
              <a:rPr lang="en-US" dirty="0">
                <a:latin typeface="Arial Narrow" panose="020B0606020202030204" pitchFamily="34" charset="0"/>
              </a:rPr>
              <a:t>the single most</a:t>
            </a:r>
            <a:r>
              <a:rPr lang="en-US" baseline="0" dirty="0">
                <a:latin typeface="Arial Narrow" panose="020B0606020202030204" pitchFamily="34" charset="0"/>
              </a:rPr>
              <a:t> important variable when it comes to both member satisfaction and member retention. As comfort increased, the probability of having a higher satisfaction with membership increased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Narrow" panose="020B0606020202030204" pitchFamily="34" charset="0"/>
              </a:rPr>
              <a:t>In</a:t>
            </a:r>
            <a:r>
              <a:rPr lang="en-US" dirty="0">
                <a:latin typeface="Arial Narrow" panose="020B0606020202030204" pitchFamily="34" charset="0"/>
              </a:rPr>
              <a:t> fact, a member who is not at all comfortable with other members is two to four times more likely to terminate their membership than a member who is extremely comfortable.</a:t>
            </a:r>
            <a:endParaRPr lang="en-US" sz="1200" kern="1200" dirty="0">
              <a:solidFill>
                <a:schemeClr val="tx1"/>
              </a:solidFill>
              <a:effectLst/>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Narrow" panose="020B0606020202030204" pitchFamily="34" charset="0"/>
              </a:rPr>
              <a:t>This applies not just to</a:t>
            </a:r>
            <a:r>
              <a:rPr lang="en-US" sz="1200" kern="1200" baseline="0" dirty="0">
                <a:solidFill>
                  <a:schemeClr val="tx1"/>
                </a:solidFill>
                <a:effectLst/>
                <a:latin typeface="Arial Narrow" panose="020B0606020202030204" pitchFamily="34" charset="0"/>
              </a:rPr>
              <a:t> current club members, but to anyone and e</a:t>
            </a:r>
            <a:r>
              <a:rPr lang="en-US" sz="1200" kern="1200" dirty="0">
                <a:solidFill>
                  <a:schemeClr val="tx1"/>
                </a:solidFill>
                <a:effectLst/>
                <a:latin typeface="Arial Narrow" panose="020B0606020202030204" pitchFamily="34" charset="0"/>
              </a:rPr>
              <a:t>veryone who engages with Rotary.</a:t>
            </a:r>
            <a:r>
              <a:rPr lang="en-US" sz="1200" kern="1200" baseline="0" dirty="0">
                <a:solidFill>
                  <a:schemeClr val="tx1"/>
                </a:solidFill>
                <a:effectLst/>
                <a:latin typeface="Arial Narrow" panose="020B0606020202030204" pitchFamily="34" charset="0"/>
              </a:rPr>
              <a:t> N</a:t>
            </a:r>
            <a:r>
              <a:rPr lang="en-US" sz="1200" kern="1200" dirty="0">
                <a:solidFill>
                  <a:schemeClr val="tx1"/>
                </a:solidFill>
                <a:effectLst/>
                <a:latin typeface="Arial Narrow" panose="020B0606020202030204" pitchFamily="34" charset="0"/>
              </a:rPr>
              <a:t>o matter who they are, where they are in the world, or how long they have been connected with us — all members, prospective members, and other</a:t>
            </a:r>
            <a:r>
              <a:rPr lang="en-US" sz="1200" kern="1200" baseline="0" dirty="0">
                <a:solidFill>
                  <a:schemeClr val="tx1"/>
                </a:solidFill>
                <a:effectLst/>
                <a:latin typeface="Arial Narrow" panose="020B0606020202030204" pitchFamily="34" charset="0"/>
              </a:rPr>
              <a:t> participants,</a:t>
            </a:r>
            <a:r>
              <a:rPr lang="en-US" sz="1200" kern="1200" dirty="0">
                <a:solidFill>
                  <a:schemeClr val="tx1"/>
                </a:solidFill>
                <a:effectLst/>
                <a:latin typeface="Arial Narrow" panose="020B0606020202030204" pitchFamily="34" charset="0"/>
              </a:rPr>
              <a:t> deserve and</a:t>
            </a:r>
            <a:r>
              <a:rPr lang="en-US" sz="1200" kern="1200" baseline="0" dirty="0">
                <a:solidFill>
                  <a:schemeClr val="tx1"/>
                </a:solidFill>
                <a:effectLst/>
                <a:latin typeface="Arial Narrow" panose="020B0606020202030204" pitchFamily="34" charset="0"/>
              </a:rPr>
              <a:t> expect to </a:t>
            </a:r>
            <a:r>
              <a:rPr lang="en-US" sz="1200" kern="1200" dirty="0">
                <a:solidFill>
                  <a:schemeClr val="tx1"/>
                </a:solidFill>
                <a:effectLst/>
                <a:latin typeface="Arial Narrow" panose="020B0606020202030204" pitchFamily="34" charset="0"/>
              </a:rPr>
              <a:t>feel valued, respected, and welcomed</a:t>
            </a:r>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2613834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Narrow" panose="020B0606020202030204" pitchFamily="34" charset="0"/>
              </a:rPr>
              <a:t>Diversity has long been one of Rotary’s core values, and it guides our</a:t>
            </a:r>
            <a:r>
              <a:rPr lang="en-US" sz="1200" kern="1200" baseline="0" dirty="0">
                <a:solidFill>
                  <a:schemeClr val="tx1"/>
                </a:solidFill>
                <a:effectLst/>
                <a:latin typeface="Arial Narrow" panose="020B0606020202030204" pitchFamily="34" charset="0"/>
              </a:rPr>
              <a:t> </a:t>
            </a:r>
            <a:r>
              <a:rPr lang="en-US" sz="1200" kern="1200" dirty="0">
                <a:solidFill>
                  <a:schemeClr val="tx1"/>
                </a:solidFill>
                <a:effectLst/>
                <a:latin typeface="Arial Narrow" panose="020B0606020202030204" pitchFamily="34" charset="0"/>
              </a:rPr>
              <a:t>interactions with one another and our communities. But we know we need to learn more and do more in order to make sure that our organizational culture exemplifies diversity, equity,</a:t>
            </a:r>
            <a:r>
              <a:rPr lang="en-US" sz="1200" kern="1200" baseline="0" dirty="0">
                <a:solidFill>
                  <a:schemeClr val="tx1"/>
                </a:solidFill>
                <a:effectLst/>
                <a:latin typeface="Arial Narrow" panose="020B0606020202030204" pitchFamily="34" charset="0"/>
              </a:rPr>
              <a:t> and inclusion</a:t>
            </a:r>
            <a:r>
              <a:rPr lang="en-US" sz="1200" kern="1200" dirty="0">
                <a:solidFill>
                  <a:schemeClr val="tx1"/>
                </a:solidFill>
                <a:effectLst/>
                <a:latin typeface="Arial Narrow" panose="020B0606020202030204" pitchFamily="34" charset="0"/>
              </a:rPr>
              <a:t>. That’s why we recently strengthened our commitment to DEI.</a:t>
            </a:r>
          </a:p>
          <a:p>
            <a:pPr fontAlgn="base"/>
            <a:r>
              <a:rPr lang="en-US" sz="1200" kern="1200" dirty="0">
                <a:solidFill>
                  <a:schemeClr val="tx1"/>
                </a:solidFill>
                <a:effectLst/>
                <a:latin typeface="Arial Narrow" panose="020B0606020202030204" pitchFamily="34" charset="0"/>
              </a:rPr>
              <a:t> </a:t>
            </a:r>
          </a:p>
          <a:p>
            <a:pPr fontAlgn="base"/>
            <a:r>
              <a:rPr lang="en-US" sz="1200" kern="1200" dirty="0">
                <a:solidFill>
                  <a:schemeClr val="tx1"/>
                </a:solidFill>
                <a:effectLst/>
                <a:latin typeface="Arial Narrow" panose="020B0606020202030204" pitchFamily="34" charset="0"/>
              </a:rPr>
              <a:t>Acting on the commitment is everyone’s responsibility. We are the faces of this commitment — the faces that people see when they consider</a:t>
            </a:r>
            <a:r>
              <a:rPr lang="en-US" sz="1200" kern="1200" baseline="0" dirty="0">
                <a:solidFill>
                  <a:schemeClr val="tx1"/>
                </a:solidFill>
                <a:effectLst/>
                <a:latin typeface="Arial Narrow" panose="020B0606020202030204" pitchFamily="34" charset="0"/>
              </a:rPr>
              <a:t> </a:t>
            </a:r>
            <a:r>
              <a:rPr lang="en-US" sz="1200" kern="1200" dirty="0">
                <a:solidFill>
                  <a:schemeClr val="tx1"/>
                </a:solidFill>
                <a:effectLst/>
                <a:latin typeface="Arial Narrow" panose="020B0606020202030204" pitchFamily="34" charset="0"/>
              </a:rPr>
              <a:t>joining a club or partnering with us in service. If they see us</a:t>
            </a:r>
            <a:r>
              <a:rPr lang="en-US" sz="1200" kern="1200" baseline="0" dirty="0">
                <a:solidFill>
                  <a:schemeClr val="tx1"/>
                </a:solidFill>
                <a:effectLst/>
                <a:latin typeface="Arial Narrow" panose="020B0606020202030204" pitchFamily="34" charset="0"/>
              </a:rPr>
              <a:t> act on our </a:t>
            </a:r>
            <a:r>
              <a:rPr lang="en-US" sz="1200" kern="1200" dirty="0">
                <a:solidFill>
                  <a:schemeClr val="tx1"/>
                </a:solidFill>
                <a:effectLst/>
                <a:latin typeface="Arial Narrow" panose="020B0606020202030204" pitchFamily="34" charset="0"/>
              </a:rPr>
              <a:t>commitment, the entire organization is</a:t>
            </a:r>
            <a:r>
              <a:rPr lang="en-US" sz="1200" kern="1200" baseline="0" dirty="0">
                <a:solidFill>
                  <a:schemeClr val="tx1"/>
                </a:solidFill>
                <a:effectLst/>
                <a:latin typeface="Arial Narrow" panose="020B0606020202030204" pitchFamily="34" charset="0"/>
              </a:rPr>
              <a:t> strengthened</a:t>
            </a:r>
            <a:r>
              <a:rPr lang="en-US" sz="1200" kern="1200" dirty="0">
                <a:solidFill>
                  <a:schemeClr val="tx1"/>
                </a:solidFill>
                <a:effectLst/>
                <a:latin typeface="Arial Narrow" panose="020B0606020202030204" pitchFamily="34" charset="0"/>
              </a:rPr>
              <a:t>. </a:t>
            </a:r>
          </a:p>
          <a:p>
            <a:pPr fontAlgn="base"/>
            <a:r>
              <a:rPr lang="en-US" sz="1200" kern="1200" dirty="0">
                <a:solidFill>
                  <a:schemeClr val="tx1"/>
                </a:solidFill>
                <a:effectLst/>
                <a:latin typeface="Arial Narrow" panose="020B0606020202030204" pitchFamily="34" charset="0"/>
              </a:rPr>
              <a:t> </a:t>
            </a:r>
          </a:p>
          <a:p>
            <a:pPr fontAlgn="base"/>
            <a:r>
              <a:rPr lang="en-US" sz="1200" kern="1200" dirty="0">
                <a:solidFill>
                  <a:schemeClr val="tx1"/>
                </a:solidFill>
                <a:effectLst/>
                <a:latin typeface="Arial Narrow" panose="020B0606020202030204" pitchFamily="34" charset="0"/>
              </a:rPr>
              <a:t>It’s important to make sure we all</a:t>
            </a:r>
            <a:r>
              <a:rPr lang="en-US" sz="1200" kern="1200" baseline="0" dirty="0">
                <a:solidFill>
                  <a:schemeClr val="tx1"/>
                </a:solidFill>
                <a:effectLst/>
                <a:latin typeface="Arial Narrow" panose="020B0606020202030204" pitchFamily="34" charset="0"/>
              </a:rPr>
              <a:t> </a:t>
            </a:r>
            <a:r>
              <a:rPr lang="en-US" sz="1200" kern="1200" dirty="0">
                <a:solidFill>
                  <a:schemeClr val="tx1"/>
                </a:solidFill>
                <a:effectLst/>
                <a:latin typeface="Arial Narrow" panose="020B0606020202030204" pitchFamily="34" charset="0"/>
              </a:rPr>
              <a:t>understand these words the same</a:t>
            </a:r>
            <a:r>
              <a:rPr lang="en-US" sz="1200" kern="1200" baseline="0" dirty="0">
                <a:solidFill>
                  <a:schemeClr val="tx1"/>
                </a:solidFill>
                <a:effectLst/>
                <a:latin typeface="Arial Narrow" panose="020B0606020202030204" pitchFamily="34" charset="0"/>
              </a:rPr>
              <a:t> way</a:t>
            </a:r>
            <a:r>
              <a:rPr lang="en-US" sz="1200" kern="1200" dirty="0">
                <a:solidFill>
                  <a:schemeClr val="tx1"/>
                </a:solidFill>
                <a:effectLst/>
                <a:latin typeface="Arial Narrow" panose="020B0606020202030204" pitchFamily="34" charset="0"/>
              </a:rPr>
              <a:t>: </a:t>
            </a:r>
          </a:p>
          <a:p>
            <a:pPr fontAlgn="base"/>
            <a:endParaRPr lang="en-US" sz="1200" kern="1200" dirty="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en-US" sz="1200" b="1" i="0" u="none" kern="1200" dirty="0">
                <a:solidFill>
                  <a:schemeClr val="tx1"/>
                </a:solidFill>
                <a:effectLst/>
                <a:latin typeface="Arial Narrow" panose="020B0606020202030204" pitchFamily="34" charset="0"/>
              </a:rPr>
              <a:t>Diversity</a:t>
            </a:r>
            <a:r>
              <a:rPr lang="en-US" sz="1200" b="1" kern="1200" dirty="0">
                <a:solidFill>
                  <a:schemeClr val="tx1"/>
                </a:solidFill>
                <a:effectLst/>
                <a:latin typeface="Arial Narrow" panose="020B0606020202030204" pitchFamily="34" charset="0"/>
              </a:rPr>
              <a:t> </a:t>
            </a:r>
            <a:r>
              <a:rPr lang="en-US" sz="1200" b="0" kern="1200" dirty="0">
                <a:solidFill>
                  <a:schemeClr val="tx1"/>
                </a:solidFill>
                <a:effectLst/>
                <a:latin typeface="Arial Narrow" panose="020B0606020202030204" pitchFamily="34" charset="0"/>
              </a:rPr>
              <a:t>means that </a:t>
            </a:r>
            <a:r>
              <a:rPr lang="en-US" sz="1200" kern="1200" dirty="0">
                <a:solidFill>
                  <a:schemeClr val="tx1"/>
                </a:solidFill>
                <a:effectLst/>
                <a:latin typeface="Arial Narrow" panose="020B0606020202030204" pitchFamily="34" charset="0"/>
              </a:rPr>
              <a:t>people of all backgrounds, cultures, experiences, and identities are welcome in Rotary. </a:t>
            </a:r>
          </a:p>
          <a:p>
            <a:pPr marL="171450" indent="-171450">
              <a:buFont typeface="Arial" panose="020B0604020202020204" pitchFamily="34" charset="0"/>
              <a:buChar char="•"/>
            </a:pPr>
            <a:r>
              <a:rPr lang="en-US" sz="1200" b="1" u="none" kern="1200" dirty="0">
                <a:solidFill>
                  <a:schemeClr val="tx1"/>
                </a:solidFill>
                <a:effectLst/>
                <a:latin typeface="Arial Narrow" panose="020B0606020202030204" pitchFamily="34" charset="0"/>
              </a:rPr>
              <a:t>Equity </a:t>
            </a:r>
            <a:r>
              <a:rPr lang="en-US" sz="1200" kern="1200" dirty="0">
                <a:solidFill>
                  <a:schemeClr val="tx1"/>
                </a:solidFill>
                <a:effectLst/>
                <a:latin typeface="Arial Narrow" panose="020B0606020202030204" pitchFamily="34" charset="0"/>
              </a:rPr>
              <a:t>means getting everyone the</a:t>
            </a:r>
            <a:r>
              <a:rPr lang="en-US" sz="1200" kern="1200" baseline="0" dirty="0">
                <a:solidFill>
                  <a:schemeClr val="tx1"/>
                </a:solidFill>
                <a:effectLst/>
                <a:latin typeface="Arial Narrow" panose="020B0606020202030204" pitchFamily="34" charset="0"/>
              </a:rPr>
              <a:t> </a:t>
            </a:r>
            <a:r>
              <a:rPr lang="en-US" sz="1200" kern="1200" dirty="0">
                <a:solidFill>
                  <a:schemeClr val="tx1"/>
                </a:solidFill>
                <a:effectLst/>
                <a:latin typeface="Arial Narrow" panose="020B0606020202030204" pitchFamily="34" charset="0"/>
              </a:rPr>
              <a:t>resources, opportunities, networks, and support that they need to thrive. We recognize that certain groups have historically experienced barriers to participation, membership, and leadership, and we commit to advancing equity in all aspects of Rotary, including our community partnerships.</a:t>
            </a:r>
            <a:r>
              <a:rPr lang="en-US" sz="1200" i="1" kern="1200" dirty="0">
                <a:solidFill>
                  <a:schemeClr val="tx1"/>
                </a:solidFill>
                <a:effectLst/>
                <a:latin typeface="Arial Narrow" panose="020B0606020202030204" pitchFamily="34" charset="0"/>
              </a:rPr>
              <a:t> </a:t>
            </a:r>
            <a:endParaRPr lang="en-US" sz="1200" kern="1200" dirty="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en-US" sz="1200" b="1" u="none" kern="1200" dirty="0">
                <a:solidFill>
                  <a:schemeClr val="tx1"/>
                </a:solidFill>
                <a:effectLst/>
                <a:latin typeface="Arial Narrow" panose="020B0606020202030204" pitchFamily="34" charset="0"/>
              </a:rPr>
              <a:t>Inclusion</a:t>
            </a:r>
            <a:r>
              <a:rPr lang="en-US" sz="1200" b="0" u="none" kern="1200" dirty="0">
                <a:solidFill>
                  <a:schemeClr val="tx1"/>
                </a:solidFill>
                <a:effectLst/>
                <a:latin typeface="Arial Narrow" panose="020B0606020202030204" pitchFamily="34" charset="0"/>
              </a:rPr>
              <a:t> means w</a:t>
            </a:r>
            <a:r>
              <a:rPr lang="en-US" sz="1200" kern="1200" dirty="0">
                <a:solidFill>
                  <a:schemeClr val="tx1"/>
                </a:solidFill>
                <a:effectLst/>
                <a:latin typeface="Arial Narrow" panose="020B0606020202030204" pitchFamily="34" charset="0"/>
              </a:rPr>
              <a:t>e strive to create a culture where each person knows they are valued and belong. It </a:t>
            </a:r>
            <a:r>
              <a:rPr lang="en-US" sz="1200" b="0" u="none" kern="1200" dirty="0">
                <a:solidFill>
                  <a:schemeClr val="tx1"/>
                </a:solidFill>
                <a:effectLst/>
                <a:latin typeface="Arial Narrow" panose="020B0606020202030204" pitchFamily="34" charset="0"/>
              </a:rPr>
              <a:t>comes</a:t>
            </a:r>
            <a:r>
              <a:rPr lang="en-US" sz="1200" b="0" u="none" kern="1200" baseline="0" dirty="0">
                <a:solidFill>
                  <a:schemeClr val="tx1"/>
                </a:solidFill>
                <a:effectLst/>
                <a:latin typeface="Arial Narrow" panose="020B0606020202030204" pitchFamily="34" charset="0"/>
              </a:rPr>
              <a:t> from </a:t>
            </a:r>
            <a:r>
              <a:rPr lang="en-US" sz="1200" kern="1200" dirty="0">
                <a:solidFill>
                  <a:schemeClr val="tx1"/>
                </a:solidFill>
                <a:effectLst/>
                <a:latin typeface="Arial Narrow" panose="020B0606020202030204" pitchFamily="34" charset="0"/>
              </a:rPr>
              <a:t>our belief that all people have qualities that make them unique.</a:t>
            </a:r>
          </a:p>
          <a:p>
            <a:pPr marL="0" indent="0">
              <a:buFont typeface="Arial" panose="020B0604020202020204" pitchFamily="34" charset="0"/>
              <a:buNone/>
            </a:pPr>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Inclusion is something we can work to do every day, regardless of how diverse our clubs are. </a:t>
            </a:r>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429135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We start by examining inclusion in our own clubs. Everyone in Rotary should have opportunities to express what they want from their membership. Remember</a:t>
            </a:r>
            <a:r>
              <a:rPr lang="en-US" sz="1200" kern="1200" baseline="0" dirty="0">
                <a:solidFill>
                  <a:schemeClr val="tx1"/>
                </a:solidFill>
                <a:effectLst/>
                <a:latin typeface="Arial Narrow" panose="020B0606020202030204" pitchFamily="34" charset="0"/>
              </a:rPr>
              <a:t> that w</a:t>
            </a:r>
            <a:r>
              <a:rPr lang="en-US" sz="1200" kern="1200" dirty="0">
                <a:solidFill>
                  <a:schemeClr val="tx1"/>
                </a:solidFill>
                <a:effectLst/>
                <a:latin typeface="Arial Narrow" panose="020B0606020202030204" pitchFamily="34" charset="0"/>
              </a:rPr>
              <a:t>hat someone joins for may not be what they need years later. </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At rotary.org/membership, we have plenty of resources that can help you meet members’ needs. Here are a few examples:</a:t>
            </a:r>
          </a:p>
          <a:p>
            <a:r>
              <a:rPr lang="en-US" sz="1200" kern="1200" dirty="0">
                <a:solidFill>
                  <a:schemeClr val="tx1"/>
                </a:solidFill>
                <a:effectLst/>
                <a:latin typeface="Arial Narrow" panose="020B0606020202030204" pitchFamily="34" charset="0"/>
              </a:rPr>
              <a:t> </a:t>
            </a:r>
          </a:p>
          <a:p>
            <a:pPr marL="228600" indent="-228600">
              <a:buFont typeface="Arial" panose="020B0604020202020204" pitchFamily="34" charset="0"/>
              <a:buChar char="•"/>
            </a:pPr>
            <a:r>
              <a:rPr lang="en-US" sz="1200" kern="1200" dirty="0">
                <a:solidFill>
                  <a:schemeClr val="tx1"/>
                </a:solidFill>
                <a:effectLst/>
                <a:latin typeface="Arial Narrow" panose="020B0606020202030204" pitchFamily="34" charset="0"/>
              </a:rPr>
              <a:t>The Rotary Club Health Check and the Club Planning Assistant help club leaders reflect on their club’s culture and offer recommendations for improving the overall club experience, service projects, social events, business operations, and public image. </a:t>
            </a:r>
          </a:p>
          <a:p>
            <a:pPr marL="228600" indent="-228600">
              <a:buFont typeface="Arial" panose="020B0604020202020204" pitchFamily="34" charset="0"/>
              <a:buChar char="•"/>
            </a:pPr>
            <a:r>
              <a:rPr lang="en-US" sz="1200" kern="1200" dirty="0">
                <a:solidFill>
                  <a:schemeClr val="tx1"/>
                </a:solidFill>
                <a:effectLst/>
                <a:latin typeface="Arial Narrow" panose="020B0606020202030204" pitchFamily="34" charset="0"/>
              </a:rPr>
              <a:t>And</a:t>
            </a:r>
            <a:r>
              <a:rPr lang="en-US" sz="1200" kern="1200" baseline="0" dirty="0">
                <a:solidFill>
                  <a:schemeClr val="tx1"/>
                </a:solidFill>
                <a:effectLst/>
                <a:latin typeface="Arial Narrow" panose="020B0606020202030204" pitchFamily="34" charset="0"/>
              </a:rPr>
              <a:t> t</a:t>
            </a:r>
            <a:r>
              <a:rPr lang="en-US" sz="1200" kern="1200" dirty="0">
                <a:solidFill>
                  <a:schemeClr val="tx1"/>
                </a:solidFill>
                <a:effectLst/>
                <a:latin typeface="Arial Narrow" panose="020B0606020202030204" pitchFamily="34" charset="0"/>
              </a:rPr>
              <a:t>he Membership Satisfaction Survey can be given to club members to determine what they like and don’t like about their club experience. </a:t>
            </a:r>
          </a:p>
        </p:txBody>
      </p:sp>
      <p:sp>
        <p:nvSpPr>
          <p:cNvPr id="4" name="Slide Number Placeholder 3"/>
          <p:cNvSpPr>
            <a:spLocks noGrp="1"/>
          </p:cNvSpPr>
          <p:nvPr>
            <p:ph type="sldNum" sz="quarter" idx="10"/>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19612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Now more than ever, we have the chance to connect with each other differently</a:t>
            </a:r>
            <a:r>
              <a:rPr lang="en-US" sz="1200" baseline="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200" kern="1200" dirty="0">
                <a:solidFill>
                  <a:schemeClr val="tx1"/>
                </a:solidFill>
                <a:effectLst/>
                <a:latin typeface="Arial Narrow" panose="020B0606020202030204" pitchFamily="34" charset="0"/>
              </a:rPr>
              <a:t>—</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 to offer more ways for people to attend our meetings, support their communities, and grow personally and professionally. </a:t>
            </a: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Our clubs are making exciting changes in order to adapt to the diverse needs of their members and communities. They’re:</a:t>
            </a: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Meeting online or both in person and online. This makes meetings accessible to more people.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Narrow" panose="020B0606020202030204" pitchFamily="34" charset="0"/>
              </a:rPr>
              <a:t>Encouraging members to take advantage of the professional development catalogue in Rotary’s learning center.</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Starting satellite clubs to give prospective members who couldn’t otherwise attend their meetings a chance to join Rotary.</a:t>
            </a:r>
          </a:p>
          <a:p>
            <a:pPr marL="171450" marR="0" lvl="0" indent="-171450">
              <a:lnSpc>
                <a:spcPct val="107000"/>
              </a:lnSpc>
              <a:spcBef>
                <a:spcPts val="0"/>
              </a:spcBef>
              <a:spcAft>
                <a:spcPts val="800"/>
              </a:spcAft>
              <a:buFont typeface="Arial" panose="020B0604020202020204" pitchFamily="34" charset="0"/>
              <a:buChar char="•"/>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Changing how, when, and how often they meet. Some are meeting just twice a month, or changing sit-down meals to less formal and less expensive gatherings, or replacing some meetings with social events or service projects. </a:t>
            </a:r>
          </a:p>
          <a:p>
            <a:pPr marL="171450" marR="0" lvl="0" indent="-171450">
              <a:lnSpc>
                <a:spcPct val="107000"/>
              </a:lnSpc>
              <a:spcBef>
                <a:spcPts val="0"/>
              </a:spcBef>
              <a:spcAft>
                <a:spcPts val="800"/>
              </a:spcAft>
              <a:buFont typeface="Arial" panose="020B0604020202020204" pitchFamily="34" charset="0"/>
              <a:buChar char="•"/>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Introducing members to opportunities beyond the club, such as getting involved in district leadership or joining a Rotary Action Group or Rotary Fellowship.</a:t>
            </a:r>
            <a:endParaRPr lang="en-US"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239057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And inclusion extends to how we work with communities. </a:t>
            </a:r>
            <a:r>
              <a:rPr lang="en-US" dirty="0">
                <a:latin typeface="Arial Narrow" panose="020B0606020202030204" pitchFamily="34" charset="0"/>
              </a:rPr>
              <a:t>Let’s </a:t>
            </a:r>
            <a:r>
              <a:rPr lang="en-US" sz="1200" kern="1200" dirty="0">
                <a:solidFill>
                  <a:schemeClr val="tx1"/>
                </a:solidFill>
                <a:effectLst/>
                <a:latin typeface="Arial Narrow" panose="020B0606020202030204" pitchFamily="34" charset="0"/>
              </a:rPr>
              <a:t>look around our communities and see how people are connecting through shared cultures or interests. Le</a:t>
            </a:r>
            <a:r>
              <a:rPr lang="en-US" dirty="0">
                <a:latin typeface="Arial Narrow" panose="020B0606020202030204" pitchFamily="34" charset="0"/>
              </a:rPr>
              <a:t>t’s expand our understanding of who can be a leader. Let’s see people’s potential for action. And then help them use it. </a:t>
            </a:r>
            <a:endParaRPr lang="en-US" sz="1200" kern="1200" dirty="0">
              <a:solidFill>
                <a:schemeClr val="tx1"/>
              </a:solidFill>
              <a:effectLst/>
              <a:latin typeface="Arial Narrow" panose="020B0606020202030204" pitchFamily="34" charset="0"/>
            </a:endParaRP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This could mean:</a:t>
            </a:r>
          </a:p>
          <a:p>
            <a:endParaRPr lang="en-US" sz="1200" kern="1200" dirty="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Narrow" panose="020B0606020202030204" pitchFamily="34" charset="0"/>
              </a:rPr>
              <a:t>Talking to them about how we can all benefit from their participation in our activities and events.</a:t>
            </a:r>
          </a:p>
          <a:p>
            <a:pPr marL="171450" lvl="0" indent="-171450">
              <a:buFont typeface="Arial" panose="020B0604020202020204" pitchFamily="34" charset="0"/>
              <a:buChar char="•"/>
            </a:pPr>
            <a:r>
              <a:rPr lang="en-US" sz="1200" kern="1200" dirty="0">
                <a:solidFill>
                  <a:schemeClr val="tx1"/>
                </a:solidFill>
                <a:effectLst/>
                <a:latin typeface="Arial Narrow" panose="020B0606020202030204" pitchFamily="34" charset="0"/>
              </a:rPr>
              <a:t>Starting a cause-based club to attract members who are passionate about a specific issue, like water or peace.</a:t>
            </a:r>
          </a:p>
          <a:p>
            <a:pPr marL="171450" lvl="0" indent="-171450">
              <a:buFont typeface="Arial" panose="020B0604020202020204" pitchFamily="34" charset="0"/>
              <a:buChar char="•"/>
            </a:pPr>
            <a:r>
              <a:rPr lang="en-US" sz="1200" kern="1200" dirty="0">
                <a:solidFill>
                  <a:schemeClr val="tx1"/>
                </a:solidFill>
                <a:effectLst/>
                <a:latin typeface="Arial Narrow" panose="020B0606020202030204" pitchFamily="34" charset="0"/>
              </a:rPr>
              <a:t>Inviting Rotaractors to serve on district committees or lead in other ways.</a:t>
            </a:r>
          </a:p>
          <a:p>
            <a:pPr marL="171450" lvl="0" indent="-171450">
              <a:buFont typeface="Arial" panose="020B0604020202020204" pitchFamily="34" charset="0"/>
              <a:buChar char="•"/>
            </a:pPr>
            <a:r>
              <a:rPr lang="en-US" sz="1200" kern="1200" dirty="0">
                <a:solidFill>
                  <a:schemeClr val="tx1"/>
                </a:solidFill>
                <a:effectLst/>
                <a:latin typeface="Arial Narrow" panose="020B0606020202030204" pitchFamily="34" charset="0"/>
              </a:rPr>
              <a:t>Offering new membership options, like corporate membership for employees of the same company, or associate membership for young professionals who want an option that costs less or requires less time.</a:t>
            </a:r>
          </a:p>
          <a:p>
            <a:pPr marL="171450" lvl="0" indent="-171450">
              <a:buFont typeface="Arial" panose="020B0604020202020204" pitchFamily="34" charset="0"/>
              <a:buChar char="•"/>
            </a:pPr>
            <a:r>
              <a:rPr lang="en-US" sz="1200" kern="1200" dirty="0">
                <a:solidFill>
                  <a:schemeClr val="tx1"/>
                </a:solidFill>
                <a:effectLst/>
                <a:latin typeface="Arial Narrow" panose="020B0606020202030204" pitchFamily="34" charset="0"/>
              </a:rPr>
              <a:t>Starting a Rotary Community Corps with people who share our commitment to change through service.</a:t>
            </a:r>
          </a:p>
          <a:p>
            <a:r>
              <a:rPr lang="en-US" sz="1200" kern="1200" dirty="0">
                <a:solidFill>
                  <a:schemeClr val="tx1"/>
                </a:solidFill>
                <a:effectLst/>
                <a:latin typeface="Arial Narrow" panose="020B0606020202030204" pitchFamily="34" charset="0"/>
              </a:rPr>
              <a:t> </a:t>
            </a:r>
          </a:p>
          <a:p>
            <a:r>
              <a:rPr lang="en-US" dirty="0">
                <a:latin typeface="Arial Narrow" panose="020B0606020202030204" pitchFamily="34" charset="0"/>
              </a:rPr>
              <a:t>We all want a stronger, more effective Rotary. A Rotary that’s more adept at using partnerships, digital tools, and new ideas to bring people together.  </a:t>
            </a:r>
            <a:r>
              <a:rPr lang="en-US" sz="1200" kern="1200" dirty="0">
                <a:solidFill>
                  <a:schemeClr val="tx1"/>
                </a:solidFill>
                <a:effectLst/>
                <a:latin typeface="Arial Narrow" panose="020B0606020202030204" pitchFamily="34" charset="0"/>
              </a:rPr>
              <a:t>More diverse voices in our clubs and in our leadership will help Rotary stay relevant in a changing world. </a:t>
            </a:r>
          </a:p>
        </p:txBody>
      </p:sp>
      <p:sp>
        <p:nvSpPr>
          <p:cNvPr id="4" name="Slide Number Placeholder 3"/>
          <p:cNvSpPr>
            <a:spLocks noGrp="1"/>
          </p:cNvSpPr>
          <p:nvPr>
            <p:ph type="sldNum" sz="quarter" idx="10"/>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320653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Increasing membership while also continuing to eradicate polio, fight COVID-19, and serve our communities is an ambitious goal. But our members can meet</a:t>
            </a:r>
            <a:r>
              <a:rPr lang="en-US" sz="1200" kern="1200" baseline="0" dirty="0">
                <a:solidFill>
                  <a:schemeClr val="tx1"/>
                </a:solidFill>
                <a:effectLst/>
                <a:latin typeface="Arial Narrow" panose="020B0606020202030204" pitchFamily="34" charset="0"/>
              </a:rPr>
              <a:t> the challenge.</a:t>
            </a:r>
            <a:r>
              <a:rPr lang="en-US" sz="1200" kern="1200" dirty="0">
                <a:solidFill>
                  <a:schemeClr val="tx1"/>
                </a:solidFill>
                <a:effectLst/>
                <a:latin typeface="Arial Narrow" panose="020B0606020202030204" pitchFamily="34" charset="0"/>
              </a:rPr>
              <a:t> </a:t>
            </a:r>
          </a:p>
          <a:p>
            <a:r>
              <a:rPr lang="en-US" sz="1200" kern="1200" dirty="0">
                <a:solidFill>
                  <a:schemeClr val="tx1"/>
                </a:solidFill>
                <a:effectLst/>
                <a:latin typeface="Arial Narrow" panose="020B0606020202030204" pitchFamily="34" charset="0"/>
              </a:rPr>
              <a:t> </a:t>
            </a:r>
          </a:p>
          <a:p>
            <a:r>
              <a:rPr lang="en-US" sz="1200" kern="1200" dirty="0">
                <a:solidFill>
                  <a:schemeClr val="tx1"/>
                </a:solidFill>
                <a:effectLst/>
                <a:latin typeface="Arial Narrow" panose="020B0606020202030204" pitchFamily="34" charset="0"/>
              </a:rPr>
              <a:t>What can you do? Here are four things:</a:t>
            </a:r>
          </a:p>
          <a:p>
            <a:r>
              <a:rPr lang="en-US" sz="1200" kern="1200" dirty="0">
                <a:solidFill>
                  <a:schemeClr val="tx1"/>
                </a:solidFill>
                <a:effectLst/>
                <a:latin typeface="Arial Narrow" panose="020B0606020202030204" pitchFamily="34" charset="0"/>
              </a:rPr>
              <a:t> </a:t>
            </a:r>
          </a:p>
          <a:p>
            <a:pPr marL="228600" lvl="0" indent="-228600">
              <a:buFont typeface="+mj-lt"/>
              <a:buAutoNum type="arabicPeriod"/>
            </a:pPr>
            <a:r>
              <a:rPr lang="en-US" sz="1200" kern="1200" dirty="0">
                <a:solidFill>
                  <a:schemeClr val="tx1"/>
                </a:solidFill>
                <a:effectLst/>
                <a:latin typeface="Arial Narrow" panose="020B0606020202030204" pitchFamily="34" charset="0"/>
              </a:rPr>
              <a:t>Take time to understand</a:t>
            </a:r>
            <a:r>
              <a:rPr lang="en-US" sz="1200" kern="1200" baseline="0" dirty="0">
                <a:solidFill>
                  <a:schemeClr val="tx1"/>
                </a:solidFill>
                <a:effectLst/>
                <a:latin typeface="Arial Narrow" panose="020B0606020202030204" pitchFamily="34" charset="0"/>
              </a:rPr>
              <a:t> regional </a:t>
            </a:r>
            <a:r>
              <a:rPr lang="en-US" sz="1200" kern="1200" dirty="0">
                <a:solidFill>
                  <a:schemeClr val="tx1"/>
                </a:solidFill>
                <a:effectLst/>
                <a:latin typeface="Arial Narrow" panose="020B0606020202030204" pitchFamily="34" charset="0"/>
              </a:rPr>
              <a:t>membership trends. Rotary Club Central makes it easy to get</a:t>
            </a:r>
            <a:r>
              <a:rPr lang="en-US" sz="1200" kern="1200" baseline="0" dirty="0">
                <a:solidFill>
                  <a:schemeClr val="tx1"/>
                </a:solidFill>
                <a:effectLst/>
                <a:latin typeface="Arial Narrow" panose="020B0606020202030204" pitchFamily="34" charset="0"/>
              </a:rPr>
              <a:t> information about membership in your area</a:t>
            </a:r>
            <a:r>
              <a:rPr lang="en-US" sz="1200" kern="1200" dirty="0">
                <a:solidFill>
                  <a:schemeClr val="tx1"/>
                </a:solidFill>
                <a:effectLst/>
                <a:latin typeface="Arial Narrow" panose="020B0606020202030204" pitchFamily="34" charset="0"/>
              </a:rPr>
              <a:t>.</a:t>
            </a:r>
          </a:p>
          <a:p>
            <a:pPr marL="228600" lvl="0" indent="-228600">
              <a:buFont typeface="+mj-lt"/>
              <a:buAutoNum type="arabicPeriod"/>
            </a:pPr>
            <a:r>
              <a:rPr lang="en-US" sz="1200" kern="1200" dirty="0">
                <a:solidFill>
                  <a:schemeClr val="tx1"/>
                </a:solidFill>
                <a:effectLst/>
                <a:latin typeface="Arial Narrow" panose="020B0606020202030204" pitchFamily="34" charset="0"/>
              </a:rPr>
              <a:t>Find out what matters most to</a:t>
            </a:r>
            <a:r>
              <a:rPr lang="en-US" sz="1200" kern="1200" baseline="0" dirty="0">
                <a:solidFill>
                  <a:schemeClr val="tx1"/>
                </a:solidFill>
                <a:effectLst/>
                <a:latin typeface="Arial Narrow" panose="020B0606020202030204" pitchFamily="34" charset="0"/>
              </a:rPr>
              <a:t> members</a:t>
            </a:r>
            <a:r>
              <a:rPr lang="en-US" sz="1200" kern="1200" dirty="0">
                <a:solidFill>
                  <a:schemeClr val="tx1"/>
                </a:solidFill>
                <a:effectLst/>
                <a:latin typeface="Arial Narrow" panose="020B0606020202030204" pitchFamily="34" charset="0"/>
              </a:rPr>
              <a:t>. What do they value? What is missing for them? What do they need to stay a member for life?</a:t>
            </a:r>
          </a:p>
          <a:p>
            <a:pPr marL="228600" lvl="0" indent="-228600">
              <a:buFont typeface="+mj-lt"/>
              <a:buAutoNum type="arabicPeriod"/>
            </a:pPr>
            <a:r>
              <a:rPr lang="en-US" sz="1200" kern="1200" dirty="0">
                <a:solidFill>
                  <a:schemeClr val="tx1"/>
                </a:solidFill>
                <a:effectLst/>
                <a:latin typeface="Arial Narrow" panose="020B0606020202030204" pitchFamily="34" charset="0"/>
              </a:rPr>
              <a:t>Talk about how you can improve</a:t>
            </a:r>
            <a:r>
              <a:rPr lang="en-US" sz="1200" kern="1200" baseline="0" dirty="0">
                <a:solidFill>
                  <a:schemeClr val="tx1"/>
                </a:solidFill>
                <a:effectLst/>
                <a:latin typeface="Arial Narrow" panose="020B0606020202030204" pitchFamily="34" charset="0"/>
              </a:rPr>
              <a:t> </a:t>
            </a:r>
            <a:r>
              <a:rPr lang="en-US" sz="1200" kern="1200" dirty="0">
                <a:solidFill>
                  <a:schemeClr val="tx1"/>
                </a:solidFill>
                <a:effectLst/>
                <a:latin typeface="Arial Narrow" panose="020B0606020202030204" pitchFamily="34" charset="0"/>
              </a:rPr>
              <a:t>members’ experience in your clubs. Are we meeting the expectations of our members? What would we gain by being more diverse and inclusive? What is preventing</a:t>
            </a:r>
            <a:r>
              <a:rPr lang="en-US" sz="1200" kern="1200" baseline="0" dirty="0">
                <a:solidFill>
                  <a:schemeClr val="tx1"/>
                </a:solidFill>
                <a:effectLst/>
                <a:latin typeface="Arial Narrow" panose="020B0606020202030204" pitchFamily="34" charset="0"/>
              </a:rPr>
              <a:t> us</a:t>
            </a:r>
            <a:r>
              <a:rPr lang="en-US" sz="1200" kern="1200" dirty="0">
                <a:solidFill>
                  <a:schemeClr val="tx1"/>
                </a:solidFill>
                <a:effectLst/>
                <a:latin typeface="Arial Narrow" panose="020B0606020202030204" pitchFamily="34" charset="0"/>
              </a:rPr>
              <a:t>? </a:t>
            </a:r>
          </a:p>
          <a:p>
            <a:pPr marL="228600" lvl="0" indent="-228600">
              <a:buFont typeface="+mj-lt"/>
              <a:buAutoNum type="arabicPeriod"/>
            </a:pPr>
            <a:r>
              <a:rPr lang="en-US" sz="1200" kern="1200" dirty="0">
                <a:solidFill>
                  <a:schemeClr val="tx1"/>
                </a:solidFill>
                <a:effectLst/>
                <a:latin typeface="Arial Narrow" panose="020B0606020202030204" pitchFamily="34" charset="0"/>
              </a:rPr>
              <a:t>Finally, Visit rotary.org/membership. It has resources to support you,</a:t>
            </a:r>
            <a:r>
              <a:rPr lang="en-US" sz="1200" kern="1200" baseline="0" dirty="0">
                <a:solidFill>
                  <a:schemeClr val="tx1"/>
                </a:solidFill>
                <a:effectLst/>
                <a:latin typeface="Arial Narrow" panose="020B0606020202030204" pitchFamily="34" charset="0"/>
              </a:rPr>
              <a:t> w</a:t>
            </a:r>
            <a:r>
              <a:rPr lang="en-US" sz="1200" kern="1200" dirty="0">
                <a:solidFill>
                  <a:schemeClr val="tx1"/>
                </a:solidFill>
                <a:effectLst/>
                <a:latin typeface="Arial Narrow" panose="020B0606020202030204" pitchFamily="34" charset="0"/>
              </a:rPr>
              <a:t>hether you need club assessments, information on starting new clubs, or offering different membership types. </a:t>
            </a:r>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3260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When people connect with Rotary, their potential to make a difference grows exponentially. That’s because they’re connecting</a:t>
            </a:r>
            <a:r>
              <a:rPr lang="en-US" sz="1200" kern="1200" baseline="0" dirty="0">
                <a:solidFill>
                  <a:schemeClr val="tx1"/>
                </a:solidFill>
                <a:effectLst/>
                <a:latin typeface="Arial Narrow" panose="020B0606020202030204" pitchFamily="34" charset="0"/>
              </a:rPr>
              <a:t> </a:t>
            </a:r>
            <a:r>
              <a:rPr lang="en-US" sz="1200" kern="1200" dirty="0">
                <a:solidFill>
                  <a:schemeClr val="tx1"/>
                </a:solidFill>
                <a:effectLst/>
                <a:latin typeface="Arial Narrow" panose="020B0606020202030204" pitchFamily="34" charset="0"/>
              </a:rPr>
              <a:t>to a diverse network of more than 1.4 million people of action — from all over the world — who share a goal of improving people’s lives. </a:t>
            </a:r>
          </a:p>
          <a:p>
            <a:r>
              <a:rPr lang="en-US" sz="1200" kern="1200" dirty="0">
                <a:solidFill>
                  <a:schemeClr val="tx1"/>
                </a:solidFill>
                <a:effectLst/>
                <a:latin typeface="Arial Narrow" panose="020B0606020202030204" pitchFamily="34" charset="0"/>
              </a:rPr>
              <a:t> </a:t>
            </a:r>
          </a:p>
          <a:p>
            <a:r>
              <a:rPr lang="en-US" sz="1200" kern="1200" dirty="0">
                <a:solidFill>
                  <a:schemeClr val="tx1"/>
                </a:solidFill>
                <a:effectLst/>
                <a:latin typeface="Arial Narrow" panose="020B0606020202030204" pitchFamily="34" charset="0"/>
              </a:rPr>
              <a:t>Together, we see a world where people unite and take action to create lasting change — across the globe, in our communities, and in ourselves.</a:t>
            </a:r>
          </a:p>
          <a:p>
            <a:r>
              <a:rPr lang="en-US" sz="1200" kern="1200" dirty="0">
                <a:solidFill>
                  <a:schemeClr val="tx1"/>
                </a:solidFill>
                <a:effectLst/>
                <a:latin typeface="Arial Narrow" panose="020B0606020202030204" pitchFamily="34" charset="0"/>
              </a:rPr>
              <a:t> </a:t>
            </a:r>
          </a:p>
          <a:p>
            <a:r>
              <a:rPr lang="en-US" sz="1200" kern="1200" dirty="0">
                <a:solidFill>
                  <a:schemeClr val="tx1"/>
                </a:solidFill>
                <a:effectLst/>
                <a:latin typeface="Arial Narrow" panose="020B0606020202030204" pitchFamily="34" charset="0"/>
              </a:rPr>
              <a:t>Thank you.</a:t>
            </a:r>
          </a:p>
          <a:p>
            <a:r>
              <a:rPr lang="en-US" sz="1200" kern="1200" dirty="0">
                <a:solidFill>
                  <a:schemeClr val="tx1"/>
                </a:solidFill>
                <a:effectLst/>
                <a:latin typeface="Arial Narrow" panose="020B0606020202030204" pitchFamily="34" charset="0"/>
              </a:rPr>
              <a:t> </a:t>
            </a:r>
          </a:p>
          <a:p>
            <a:r>
              <a:rPr lang="en-US" sz="1200" kern="1200" dirty="0">
                <a:solidFill>
                  <a:schemeClr val="tx1"/>
                </a:solidFill>
                <a:effectLst/>
                <a:latin typeface="Arial Narrow" panose="020B0606020202030204" pitchFamily="34" charset="0"/>
              </a:rPr>
              <a:t>Does anyone</a:t>
            </a:r>
            <a:r>
              <a:rPr lang="en-US" sz="1200" kern="1200" baseline="0" dirty="0">
                <a:solidFill>
                  <a:schemeClr val="tx1"/>
                </a:solidFill>
                <a:effectLst/>
                <a:latin typeface="Arial Narrow" panose="020B0606020202030204" pitchFamily="34" charset="0"/>
              </a:rPr>
              <a:t> have a</a:t>
            </a:r>
            <a:r>
              <a:rPr lang="en-US" sz="1200" kern="1200" dirty="0">
                <a:solidFill>
                  <a:schemeClr val="tx1"/>
                </a:solidFill>
                <a:effectLst/>
                <a:latin typeface="Arial Narrow" panose="020B0606020202030204" pitchFamily="34" charset="0"/>
              </a:rPr>
              <a:t> question I can answer?</a:t>
            </a:r>
          </a:p>
          <a:p>
            <a:r>
              <a:rPr lang="en-US" sz="1200" kern="1200" dirty="0">
                <a:solidFill>
                  <a:schemeClr val="tx1"/>
                </a:solidFill>
                <a:effectLst/>
                <a:latin typeface="Arial Narrow" panose="020B0606020202030204" pitchFamily="34" charset="0"/>
              </a:rPr>
              <a:t> </a:t>
            </a:r>
          </a:p>
          <a:p>
            <a:r>
              <a:rPr lang="en-US" sz="1200" i="1" kern="1200" dirty="0">
                <a:solidFill>
                  <a:schemeClr val="tx1"/>
                </a:solidFill>
                <a:effectLst/>
                <a:latin typeface="Arial Narrow" panose="020B0606020202030204" pitchFamily="34" charset="0"/>
              </a:rPr>
              <a:t>NOTE TO SPEAKER: </a:t>
            </a:r>
            <a:r>
              <a:rPr lang="en-US" sz="1200" kern="1200" dirty="0">
                <a:solidFill>
                  <a:schemeClr val="tx1"/>
                </a:solidFill>
                <a:effectLst/>
                <a:latin typeface="Arial Narrow" panose="020B0606020202030204" pitchFamily="34" charset="0"/>
              </a:rPr>
              <a:t>Write to membershipdevelopment@rotary.org with any questions. </a:t>
            </a:r>
          </a:p>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248993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Rotary’s global membership is 1.4 million people of action. Working together, 1.2 million Rotarians and 200,000 Rotaractors in more than 46,000 clubs are making positive change worldwide. The 2019 Council on Legislation gave Rotaract clubs a unique type of membership in Rotary International. This decision elevated Rotaract and positioned Rotary for a future that is innovative and inclusive and can adapt to changing times. </a:t>
            </a:r>
          </a:p>
          <a:p>
            <a:r>
              <a:rPr lang="en-US" sz="1200" kern="1200" dirty="0">
                <a:solidFill>
                  <a:schemeClr val="tx1"/>
                </a:solidFill>
                <a:effectLst/>
                <a:latin typeface="Arial Narrow" panose="020B0606020202030204" pitchFamily="34" charset="0"/>
              </a:rPr>
              <a:t> </a:t>
            </a:r>
          </a:p>
          <a:p>
            <a:r>
              <a:rPr lang="en-US" sz="1200" kern="1200" dirty="0">
                <a:solidFill>
                  <a:schemeClr val="tx1"/>
                </a:solidFill>
                <a:effectLst/>
                <a:latin typeface="Arial Narrow" panose="020B0606020202030204" pitchFamily="34" charset="0"/>
              </a:rPr>
              <a:t>Whether they’re studying at a university or starting a career, Rotaractors add so much to our membership and are Rotarians’ equal and valued partners in service.</a:t>
            </a:r>
          </a:p>
        </p:txBody>
      </p:sp>
      <p:sp>
        <p:nvSpPr>
          <p:cNvPr id="4" name="Slide Number Placeholder 3"/>
          <p:cNvSpPr>
            <a:spLocks noGrp="1"/>
          </p:cNvSpPr>
          <p:nvPr>
            <p:ph type="sldNum" sz="quarter" idx="10"/>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59888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effectLst/>
                <a:latin typeface="Arial Narrow" panose="020B0606020202030204" pitchFamily="34" charset="0"/>
              </a:rPr>
              <a:t>As of 1 July:</a:t>
            </a:r>
          </a:p>
          <a:p>
            <a:r>
              <a:rPr lang="en-US" kern="1200" dirty="0">
                <a:solidFill>
                  <a:schemeClr val="tx1"/>
                </a:solidFill>
                <a:effectLst/>
                <a:latin typeface="Arial Narrow" panose="020B0606020202030204" pitchFamily="34" charset="0"/>
              </a:rPr>
              <a:t> </a:t>
            </a:r>
          </a:p>
          <a:p>
            <a:pPr marL="171450" lvl="0" indent="-171450">
              <a:buFont typeface="Arial" panose="020B0604020202020204" pitchFamily="34" charset="0"/>
              <a:buChar char="•"/>
            </a:pPr>
            <a:r>
              <a:rPr lang="en-US" kern="1200" dirty="0">
                <a:solidFill>
                  <a:schemeClr val="tx1"/>
                </a:solidFill>
                <a:effectLst/>
                <a:latin typeface="Arial Narrow" panose="020B0606020202030204" pitchFamily="34" charset="0"/>
              </a:rPr>
              <a:t>Rotary club membership was just under 1.163 million, and Rotaract club membership was more than 220,000. And while Rotary clubs lost about 12,000 members, Rotaract grew by nearly 18,000.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a:solidFill>
                  <a:schemeClr val="tx1"/>
                </a:solidFill>
                <a:effectLst/>
                <a:latin typeface="Arial Narrow" panose="020B0606020202030204" pitchFamily="34" charset="0"/>
              </a:rPr>
              <a:t>Meanwhile, the number of clubs has </a:t>
            </a:r>
            <a:r>
              <a:rPr lang="en-US" i="1" kern="1200" dirty="0">
                <a:solidFill>
                  <a:schemeClr val="tx1"/>
                </a:solidFill>
                <a:effectLst/>
                <a:latin typeface="Arial Narrow" panose="020B0606020202030204" pitchFamily="34" charset="0"/>
              </a:rPr>
              <a:t>grown</a:t>
            </a:r>
            <a:r>
              <a:rPr lang="en-US" kern="1200" dirty="0">
                <a:solidFill>
                  <a:schemeClr val="tx1"/>
                </a:solidFill>
                <a:effectLst/>
                <a:latin typeface="Arial Narrow" panose="020B0606020202030204" pitchFamily="34" charset="0"/>
              </a:rPr>
              <a:t> in Rotary and </a:t>
            </a:r>
            <a:r>
              <a:rPr lang="en-US" i="1" kern="1200" dirty="0">
                <a:solidFill>
                  <a:schemeClr val="tx1"/>
                </a:solidFill>
                <a:effectLst/>
                <a:latin typeface="Arial Narrow" panose="020B0606020202030204" pitchFamily="34" charset="0"/>
              </a:rPr>
              <a:t>declined </a:t>
            </a:r>
            <a:r>
              <a:rPr lang="en-US" kern="1200" dirty="0">
                <a:solidFill>
                  <a:schemeClr val="tx1"/>
                </a:solidFill>
                <a:effectLst/>
                <a:latin typeface="Arial Narrow" panose="020B0606020202030204" pitchFamily="34" charset="0"/>
              </a:rPr>
              <a:t>in Rotaract. But as we’ll see, new club development rates vary widely around the world, with regions that are experiencing the greatest declines simply not replacing nonfunctioning clubs with new ones that appeal to their communities.</a:t>
            </a:r>
          </a:p>
          <a:p>
            <a:pPr marL="171450" lvl="0" indent="-171450">
              <a:buFont typeface="Arial" panose="020B0604020202020204" pitchFamily="34" charset="0"/>
              <a:buChar char="•"/>
            </a:pPr>
            <a:r>
              <a:rPr lang="en-US" kern="1200" dirty="0">
                <a:solidFill>
                  <a:schemeClr val="tx1"/>
                </a:solidFill>
                <a:effectLst/>
                <a:latin typeface="Arial Narrow" panose="020B0606020202030204" pitchFamily="34" charset="0"/>
              </a:rPr>
              <a:t>Rotaract has achieved gender parity, with women as 52% of members. Rotary clubs are 24% women, with no change since the previous year. This varies by region, with Japan at the lowest end — only 7% women. India follows with only 14%. The Caribbean leads the world with 40% women.</a:t>
            </a:r>
          </a:p>
          <a:p>
            <a:pPr marL="171450" lvl="0" indent="-171450">
              <a:buFont typeface="Arial" panose="020B0604020202020204" pitchFamily="34" charset="0"/>
              <a:buChar char="•"/>
            </a:pPr>
            <a:r>
              <a:rPr lang="en-US" kern="1200" dirty="0">
                <a:solidFill>
                  <a:schemeClr val="tx1"/>
                </a:solidFill>
                <a:effectLst/>
                <a:latin typeface="Arial Narrow" panose="020B0606020202030204" pitchFamily="34" charset="0"/>
              </a:rPr>
              <a:t>Of the 70% of Rotarians who report their age, 18% are 70 or older, 16% are 60-69, and 17% are 50-59. Rotarians under 40 have increased slightly, to 7% of our membership.</a:t>
            </a:r>
          </a:p>
        </p:txBody>
      </p:sp>
      <p:sp>
        <p:nvSpPr>
          <p:cNvPr id="4" name="Slide Number Placeholder 3"/>
          <p:cNvSpPr>
            <a:spLocks noGrp="1"/>
          </p:cNvSpPr>
          <p:nvPr>
            <p:ph type="sldNum" sz="quarter" idx="10"/>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289255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And this is membership by region as of 1 July 2021. Asia now has 34% of our total membership, followed by the United</a:t>
            </a:r>
            <a:r>
              <a:rPr lang="en-US" sz="1200" kern="1200" baseline="0" dirty="0">
                <a:solidFill>
                  <a:schemeClr val="tx1"/>
                </a:solidFill>
                <a:effectLst/>
                <a:latin typeface="Arial Narrow" panose="020B0606020202030204" pitchFamily="34" charset="0"/>
              </a:rPr>
              <a:t> </a:t>
            </a:r>
            <a:r>
              <a:rPr lang="en-US" sz="1200" kern="1200" dirty="0">
                <a:solidFill>
                  <a:schemeClr val="tx1"/>
                </a:solidFill>
                <a:effectLst/>
                <a:latin typeface="Arial Narrow" panose="020B0606020202030204" pitchFamily="34" charset="0"/>
              </a:rPr>
              <a:t>States, Canada, and the Caribbean at 27%.</a:t>
            </a:r>
          </a:p>
          <a:p>
            <a:r>
              <a:rPr lang="en-US" sz="1200" kern="1200" dirty="0">
                <a:solidFill>
                  <a:schemeClr val="tx1"/>
                </a:solidFill>
                <a:effectLst/>
                <a:latin typeface="Arial Narrow" panose="020B0606020202030204" pitchFamily="34" charset="0"/>
              </a:rPr>
              <a:t> </a:t>
            </a:r>
          </a:p>
          <a:p>
            <a:r>
              <a:rPr lang="en-US" sz="1200" kern="1200" dirty="0">
                <a:solidFill>
                  <a:schemeClr val="tx1"/>
                </a:solidFill>
                <a:effectLst/>
                <a:latin typeface="Arial Narrow" panose="020B0606020202030204" pitchFamily="34" charset="0"/>
              </a:rPr>
              <a:t>In Asia, membership has grown by 26% in the last 10 years, while it has declined by 30% in Great Britain/Ireland, and by 25% in Australia, New Zealand, and the Pacific Islands.</a:t>
            </a: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5375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Arial Narrow" panose="020B0606020202030204" pitchFamily="34" charset="0"/>
              </a:rPr>
              <a:t>NOTE TO SPEAKER: Consider showing the two-minute “Rotary Anytown” video (https://www.youtube.com/watch?v=e-55H9nVdss) before or after this slide.</a:t>
            </a:r>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 </a:t>
            </a:r>
          </a:p>
          <a:p>
            <a:r>
              <a:rPr lang="en-US" sz="1200" b="1" kern="1200" dirty="0">
                <a:solidFill>
                  <a:schemeClr val="tx1"/>
                </a:solidFill>
                <a:effectLst/>
                <a:latin typeface="Arial Narrow" panose="020B0606020202030204" pitchFamily="34" charset="0"/>
              </a:rPr>
              <a:t>SPEAKER: </a:t>
            </a:r>
            <a:r>
              <a:rPr lang="en-US" sz="1200" kern="1200" dirty="0">
                <a:solidFill>
                  <a:schemeClr val="tx1"/>
                </a:solidFill>
                <a:effectLst/>
                <a:latin typeface="Arial Narrow" panose="020B0606020202030204" pitchFamily="34" charset="0"/>
              </a:rPr>
              <a:t>New clubs have traditionally driven our growth. They meet the need to accommodate different demographic groups and offer more meeting times and formats. The regions that started the most new clubs over the last five years also have the strongest membership growth. Conversely, the regions with the greatest net loss in clubs also lost the most members. Our data shows as many as 88% of charter members of new clubs are first-time Rotarians. </a:t>
            </a:r>
          </a:p>
        </p:txBody>
      </p:sp>
      <p:sp>
        <p:nvSpPr>
          <p:cNvPr id="4" name="Slide Number Placeholder 3"/>
          <p:cNvSpPr>
            <a:spLocks noGrp="1"/>
          </p:cNvSpPr>
          <p:nvPr>
            <p:ph type="sldNum" sz="quarter" idx="10"/>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73682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NOTE TO SPEAKER: Get your area’s age and gender trends from the dashboard in Rotary Club Central. To add district data to this slide, leaders at the district level and above can go to </a:t>
            </a:r>
            <a:r>
              <a:rPr lang="en-US" sz="1200" b="1" i="1" kern="1200" dirty="0">
                <a:solidFill>
                  <a:schemeClr val="tx1"/>
                </a:solidFill>
                <a:effectLst/>
                <a:latin typeface="+mn-lt"/>
                <a:ea typeface="+mn-ea"/>
                <a:cs typeface="+mn-cs"/>
              </a:rPr>
              <a:t>Rotary Club </a:t>
            </a:r>
            <a:r>
              <a:rPr lang="en-US" sz="1200" b="0" i="1" kern="1200" dirty="0">
                <a:solidFill>
                  <a:schemeClr val="tx1"/>
                </a:solidFill>
                <a:effectLst/>
                <a:latin typeface="+mn-lt"/>
                <a:ea typeface="+mn-ea"/>
                <a:cs typeface="+mn-cs"/>
              </a:rPr>
              <a:t>Central’s </a:t>
            </a:r>
            <a:r>
              <a:rPr lang="en-US" sz="1200" b="1" i="1" kern="1200" dirty="0">
                <a:solidFill>
                  <a:schemeClr val="tx1"/>
                </a:solidFill>
                <a:effectLst/>
                <a:latin typeface="+mn-lt"/>
                <a:ea typeface="+mn-ea"/>
                <a:cs typeface="+mn-cs"/>
              </a:rPr>
              <a:t>Reports</a:t>
            </a:r>
            <a:r>
              <a:rPr lang="en-US" sz="1200" b="1" i="1" kern="1200" baseline="0" dirty="0">
                <a:solidFill>
                  <a:schemeClr val="tx1"/>
                </a:solidFill>
                <a:effectLst/>
                <a:latin typeface="+mn-lt"/>
                <a:ea typeface="+mn-ea"/>
                <a:cs typeface="+mn-cs"/>
              </a:rPr>
              <a:t> </a:t>
            </a:r>
            <a:r>
              <a:rPr lang="en-US" sz="1200" b="0" i="1" kern="1200" baseline="0" dirty="0">
                <a:solidFill>
                  <a:schemeClr val="tx1"/>
                </a:solidFill>
                <a:effectLst/>
                <a:latin typeface="+mn-lt"/>
                <a:ea typeface="+mn-ea"/>
                <a:cs typeface="+mn-cs"/>
              </a:rPr>
              <a:t>to </a:t>
            </a:r>
            <a:r>
              <a:rPr lang="en-US" sz="1200" b="0" i="1" kern="1200" dirty="0">
                <a:solidFill>
                  <a:schemeClr val="tx1"/>
                </a:solidFill>
                <a:effectLst/>
                <a:latin typeface="+mn-lt"/>
                <a:ea typeface="+mn-ea"/>
                <a:cs typeface="+mn-cs"/>
              </a:rPr>
              <a:t>get</a:t>
            </a:r>
            <a:r>
              <a:rPr lang="en-US" sz="1200" i="1" kern="1200" dirty="0">
                <a:solidFill>
                  <a:schemeClr val="tx1"/>
                </a:solidFill>
                <a:effectLst/>
                <a:latin typeface="+mn-lt"/>
                <a:ea typeface="+mn-ea"/>
                <a:cs typeface="+mn-cs"/>
              </a:rPr>
              <a:t> the </a:t>
            </a:r>
            <a:r>
              <a:rPr lang="en-US" sz="1200" b="1" i="1" kern="1200" dirty="0">
                <a:solidFill>
                  <a:schemeClr val="tx1"/>
                </a:solidFill>
                <a:effectLst/>
                <a:latin typeface="+mn-lt"/>
                <a:ea typeface="+mn-ea"/>
                <a:cs typeface="+mn-cs"/>
              </a:rPr>
              <a:t>District Membership Profile</a:t>
            </a:r>
            <a:r>
              <a:rPr lang="en-US" sz="1200" b="0" i="1" kern="1200" dirty="0">
                <a:solidFill>
                  <a:schemeClr val="tx1"/>
                </a:solidFill>
                <a:effectLst/>
                <a:latin typeface="+mn-lt"/>
                <a:ea typeface="+mn-ea"/>
                <a:cs typeface="+mn-cs"/>
              </a:rPr>
              <a:t> for their district.</a:t>
            </a:r>
            <a:r>
              <a:rPr lang="en-US" i="1" dirty="0">
                <a:latin typeface="Arial Narrow" panose="020B0606020202030204" pitchFamily="34" charset="0"/>
              </a:rPr>
              <a:t> </a:t>
            </a:r>
            <a:endParaRPr lang="en-US" dirty="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br>
              <a:rPr lang="en-US" i="1" dirty="0">
                <a:latin typeface="Arial Narrow" panose="020B0606020202030204" pitchFamily="34" charset="0"/>
              </a:rPr>
            </a:br>
            <a:r>
              <a:rPr lang="en-US" sz="1200" i="1" kern="1200" dirty="0">
                <a:solidFill>
                  <a:schemeClr val="tx1"/>
                </a:solidFill>
                <a:effectLst/>
                <a:latin typeface="+mn-lt"/>
                <a:ea typeface="+mn-ea"/>
                <a:cs typeface="+mn-cs"/>
              </a:rPr>
              <a:t>Replace the X’s on the slide and in the notes with data from Rotary Club Central, or delete them. Unhide the slide (in the Slide Show menu, choose Hide Slide) so it’s visible during the presentation. Compare global trends with what’s happening in your region.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Narrow" panose="020B0606020202030204" pitchFamily="34" charset="0"/>
            </a:endParaRPr>
          </a:p>
          <a:p>
            <a:pPr marL="0" marR="0">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SPEAKER: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Here’s the profile for District </a:t>
            </a:r>
            <a:r>
              <a:rPr lang="en-US"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XXXX</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 as of &lt;</a:t>
            </a:r>
            <a:r>
              <a:rPr lang="en-US"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XXXX</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br>
              <a:rPr lang="en-US" sz="1200" dirty="0">
                <a:effectLst/>
                <a:latin typeface="Arial Narrow" panose="020B0606020202030204" pitchFamily="34" charset="0"/>
                <a:ea typeface="Calibri" panose="020F0502020204030204" pitchFamily="34" charset="0"/>
                <a:cs typeface="Times New Roman" panose="02020603050405020304" pitchFamily="18" charset="0"/>
              </a:rPr>
            </a:br>
            <a:r>
              <a:rPr lang="en-US" sz="1200" dirty="0">
                <a:effectLst/>
                <a:latin typeface="Arial Narrow" panose="020B0606020202030204" pitchFamily="34" charset="0"/>
                <a:ea typeface="Calibri" panose="020F0502020204030204" pitchFamily="34" charset="0"/>
                <a:cs typeface="Times New Roman" panose="02020603050405020304" pitchFamily="18" charset="0"/>
              </a:rPr>
              <a:t>We have </a:t>
            </a:r>
            <a:r>
              <a:rPr lang="en-US" sz="1200" b="1"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clubs and </a:t>
            </a:r>
            <a:r>
              <a:rPr lang="en-US" sz="1200" b="1"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XXXX</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members. As for retention: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 of those who joined </a:t>
            </a:r>
            <a:r>
              <a:rPr lang="en-US" sz="1200" u="sng" dirty="0">
                <a:effectLst/>
                <a:latin typeface="Arial Narrow" panose="020B0606020202030204" pitchFamily="34" charset="0"/>
                <a:ea typeface="Calibri" panose="020F0502020204030204" pitchFamily="34" charset="0"/>
                <a:cs typeface="Times New Roman" panose="02020603050405020304" pitchFamily="18" charset="0"/>
              </a:rPr>
              <a:t>before</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 1 July of this year are still 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 of those who joined </a:t>
            </a:r>
            <a:r>
              <a:rPr lang="en-US" sz="1200" u="sng" dirty="0">
                <a:effectLst/>
                <a:latin typeface="Arial Narrow" panose="020B0606020202030204" pitchFamily="34" charset="0"/>
                <a:ea typeface="Calibri" panose="020F0502020204030204" pitchFamily="34" charset="0"/>
                <a:cs typeface="Times New Roman" panose="02020603050405020304" pitchFamily="18" charset="0"/>
              </a:rPr>
              <a:t>after</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 1 July are still 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&lt;Add your observations&gt;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Age and gender: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Our district’s members are </a:t>
            </a:r>
            <a:r>
              <a:rPr lang="en-US" sz="1200" b="1"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men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and </a:t>
            </a:r>
            <a:r>
              <a:rPr lang="en-US" sz="1200" b="1"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women</a:t>
            </a:r>
            <a:r>
              <a:rPr lang="en-US" sz="12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 and this has changed </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a:t>
            </a:r>
            <a:r>
              <a:rPr lang="en-US" sz="1200" b="1"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greatly/somewhat/a little</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 over three years. </a:t>
            </a:r>
            <a:r>
              <a:rPr lang="en-US" sz="1200" b="1"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are under 40, and </a:t>
            </a:r>
            <a:r>
              <a:rPr lang="en-US" sz="1200" b="1"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xx%</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 have not reported their age to Rotary</a:t>
            </a:r>
            <a:r>
              <a:rPr lang="en-US" sz="1200" b="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200" b="1"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&lt;Add your observations.&gt;</a:t>
            </a:r>
            <a:r>
              <a:rPr lang="en-US" dirty="0">
                <a:latin typeface="Arial Narrow" panose="020B0606020202030204" pitchFamily="34" charset="0"/>
              </a:rPr>
              <a:t> </a:t>
            </a:r>
          </a:p>
          <a:p>
            <a:r>
              <a:rPr lang="en-US" dirty="0">
                <a:latin typeface="Arial Narrow" panose="020B0606020202030204" pitchFamily="34" charset="0"/>
              </a:rPr>
              <a:t> </a:t>
            </a:r>
          </a:p>
        </p:txBody>
      </p:sp>
      <p:sp>
        <p:nvSpPr>
          <p:cNvPr id="4" name="Slide Number Placeholder 3"/>
          <p:cNvSpPr>
            <a:spLocks noGrp="1"/>
          </p:cNvSpPr>
          <p:nvPr>
            <p:ph type="sldNum" sz="quarter" idx="10"/>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338586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rPr>
              <a:t>One way we can grow Rotary is by embracing the call to action “Each One, Bring One.” Inspired by all the good he has been able to do through Rotary, RI President Shekhar Mehta is asking every Rotarian and Rotaractor to sponsor just one new member this Rotary year. Research shows that 87% of Rotarians and 41% of Rotaractors were introduced to their clubs through invitations from current members. This makes sense because we’re the undisputed pioneers of service leadership grounded in personal connections. So let’s look for every opportunity to connect with people who share our values and want to make a difference.</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7703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rPr>
              <a:t>We also know that continuing to meet our members’ expectations is both a challenge and an opportunity. We can’t add members to clubs while overlooking the importance of offering everyone an engaging experience. Last Rotary year, we welcomed </a:t>
            </a:r>
            <a:r>
              <a:rPr lang="en-US" sz="1200" b="1" kern="1200" dirty="0">
                <a:solidFill>
                  <a:schemeClr val="tx1"/>
                </a:solidFill>
                <a:effectLst/>
                <a:latin typeface="Arial Narrow" panose="020B0606020202030204" pitchFamily="34" charset="0"/>
              </a:rPr>
              <a:t>nearly 121,000 </a:t>
            </a:r>
            <a:r>
              <a:rPr lang="en-US" sz="1200" kern="1200" dirty="0">
                <a:solidFill>
                  <a:schemeClr val="tx1"/>
                </a:solidFill>
                <a:effectLst/>
                <a:latin typeface="Arial Narrow" panose="020B0606020202030204" pitchFamily="34" charset="0"/>
              </a:rPr>
              <a:t>new members into our Rotary clubs and welcomed back 17,000 former members. But approximately </a:t>
            </a:r>
            <a:r>
              <a:rPr lang="en-US" sz="1200" b="1" kern="1200" dirty="0">
                <a:solidFill>
                  <a:schemeClr val="tx1"/>
                </a:solidFill>
                <a:effectLst/>
                <a:latin typeface="Arial Narrow" panose="020B0606020202030204" pitchFamily="34" charset="0"/>
              </a:rPr>
              <a:t>13,000 </a:t>
            </a:r>
            <a:r>
              <a:rPr lang="en-US" sz="1200" kern="1200" dirty="0">
                <a:solidFill>
                  <a:schemeClr val="tx1"/>
                </a:solidFill>
                <a:effectLst/>
                <a:latin typeface="Arial Narrow" panose="020B0606020202030204" pitchFamily="34" charset="0"/>
              </a:rPr>
              <a:t>of all of new</a:t>
            </a:r>
            <a:r>
              <a:rPr lang="en-US" sz="1200" kern="1200" baseline="0" dirty="0">
                <a:solidFill>
                  <a:schemeClr val="tx1"/>
                </a:solidFill>
                <a:effectLst/>
                <a:latin typeface="Arial Narrow" panose="020B0606020202030204" pitchFamily="34" charset="0"/>
              </a:rPr>
              <a:t> members</a:t>
            </a:r>
            <a:r>
              <a:rPr lang="en-US" sz="1200" kern="1200" dirty="0">
                <a:solidFill>
                  <a:schemeClr val="tx1"/>
                </a:solidFill>
                <a:effectLst/>
                <a:latin typeface="Arial Narrow" panose="020B0606020202030204" pitchFamily="34" charset="0"/>
              </a:rPr>
              <a:t> members terminated their membership within their first year. Generally,</a:t>
            </a:r>
            <a:r>
              <a:rPr lang="en-US" sz="1200" kern="1200" baseline="0" dirty="0">
                <a:solidFill>
                  <a:schemeClr val="tx1"/>
                </a:solidFill>
                <a:effectLst/>
                <a:latin typeface="Arial Narrow" panose="020B0606020202030204" pitchFamily="34" charset="0"/>
              </a:rPr>
              <a:t> </a:t>
            </a:r>
            <a:r>
              <a:rPr lang="en-US" sz="1200" kern="1200" dirty="0">
                <a:solidFill>
                  <a:schemeClr val="tx1"/>
                </a:solidFill>
                <a:effectLst/>
                <a:latin typeface="Arial Narrow" panose="020B0606020202030204" pitchFamily="34" charset="0"/>
              </a:rPr>
              <a:t>about 10% of all new members leave Rotary within a year. And more than </a:t>
            </a:r>
            <a:r>
              <a:rPr lang="en-US" sz="1200" b="1" kern="1200" dirty="0">
                <a:solidFill>
                  <a:schemeClr val="tx1"/>
                </a:solidFill>
                <a:effectLst/>
                <a:latin typeface="Arial Narrow" panose="020B0606020202030204" pitchFamily="34" charset="0"/>
              </a:rPr>
              <a:t>137,000</a:t>
            </a:r>
            <a:r>
              <a:rPr lang="en-US" sz="1200" kern="1200" dirty="0">
                <a:solidFill>
                  <a:schemeClr val="tx1"/>
                </a:solidFill>
                <a:effectLst/>
                <a:latin typeface="Arial Narrow" panose="020B0606020202030204" pitchFamily="34" charset="0"/>
              </a:rPr>
              <a:t> continuing Rotarians also left last year.</a:t>
            </a:r>
          </a:p>
          <a:p>
            <a:endParaRPr lang="en-US" sz="1200" kern="1200" dirty="0">
              <a:solidFill>
                <a:schemeClr val="tx1"/>
              </a:solidFill>
              <a:effectLst/>
              <a:latin typeface="Arial Narrow" panose="020B0606020202030204" pitchFamily="34" charset="0"/>
            </a:endParaRPr>
          </a:p>
          <a:p>
            <a:r>
              <a:rPr lang="en-US" sz="1200" kern="1200" dirty="0">
                <a:solidFill>
                  <a:schemeClr val="tx1"/>
                </a:solidFill>
                <a:effectLst/>
                <a:latin typeface="Arial Narrow" panose="020B0606020202030204" pitchFamily="34" charset="0"/>
              </a:rPr>
              <a:t>Let’s look at why people want to join Rotary and </a:t>
            </a:r>
            <a:r>
              <a:rPr lang="en-US" sz="1200" kern="1200" dirty="0" err="1">
                <a:solidFill>
                  <a:schemeClr val="tx1"/>
                </a:solidFill>
                <a:effectLst/>
                <a:latin typeface="Arial Narrow" panose="020B0606020202030204" pitchFamily="34" charset="0"/>
              </a:rPr>
              <a:t>Rotaract</a:t>
            </a:r>
            <a:r>
              <a:rPr lang="en-US" sz="1200" kern="1200" dirty="0">
                <a:solidFill>
                  <a:schemeClr val="tx1"/>
                </a:solidFill>
                <a:effectLst/>
                <a:latin typeface="Arial Narrow" panose="020B0606020202030204" pitchFamily="34" charset="0"/>
              </a:rPr>
              <a:t> in the first place.</a:t>
            </a:r>
          </a:p>
          <a:p>
            <a:r>
              <a:rPr lang="en-US" sz="1200" kern="1200" dirty="0">
                <a:solidFill>
                  <a:schemeClr val="tx1"/>
                </a:solidFill>
                <a:effectLst/>
                <a:latin typeface="Arial Narrow" panose="020B0606020202030204" pitchFamily="34" charset="0"/>
              </a:rPr>
              <a:t> </a:t>
            </a:r>
          </a:p>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3311322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25" y="685800"/>
            <a:ext cx="3508375" cy="1973263"/>
          </a:xfrm>
        </p:spPr>
      </p:sp>
      <p:sp>
        <p:nvSpPr>
          <p:cNvPr id="3" name="Notes Placeholder 2"/>
          <p:cNvSpPr>
            <a:spLocks noGrp="1"/>
          </p:cNvSpPr>
          <p:nvPr>
            <p:ph type="body" idx="1"/>
          </p:nvPr>
        </p:nvSpPr>
        <p:spPr>
          <a:xfrm>
            <a:off x="685800" y="2941983"/>
            <a:ext cx="5486400" cy="5406887"/>
          </a:xfrm>
        </p:spPr>
        <p:txBody>
          <a:bodyPr/>
          <a:lstStyle/>
          <a:p>
            <a:pPr fontAlgn="base"/>
            <a:r>
              <a:rPr lang="en-US" sz="1200" kern="1200" dirty="0">
                <a:solidFill>
                  <a:schemeClr val="tx1"/>
                </a:solidFill>
                <a:effectLst/>
                <a:latin typeface="Arial Narrow" panose="020B0606020202030204" pitchFamily="34" charset="0"/>
              </a:rPr>
              <a:t>Rotarians and Rotaractors have slightly different priorities in their reasons for joining and staying, but generally, they are</a:t>
            </a:r>
            <a:r>
              <a:rPr lang="en-US" sz="1200" kern="1200" baseline="0" dirty="0">
                <a:solidFill>
                  <a:schemeClr val="tx1"/>
                </a:solidFill>
                <a:effectLst/>
                <a:latin typeface="Arial Narrow" panose="020B0606020202030204" pitchFamily="34" charset="0"/>
              </a:rPr>
              <a:t> looking for three things</a:t>
            </a:r>
            <a:r>
              <a:rPr lang="en-US" sz="1200" kern="1200" dirty="0">
                <a:solidFill>
                  <a:schemeClr val="tx1"/>
                </a:solidFill>
                <a:effectLst/>
                <a:latin typeface="Arial Narrow" panose="020B0606020202030204" pitchFamily="34" charset="0"/>
              </a:rPr>
              <a:t>: Local service, connecting with others, and professional and leadership development opportunities. </a:t>
            </a:r>
          </a:p>
          <a:p>
            <a:pPr fontAlgn="base"/>
            <a:endParaRPr lang="en-US" sz="1200" kern="1200" dirty="0">
              <a:solidFill>
                <a:schemeClr val="tx1"/>
              </a:solidFill>
              <a:effectLst/>
              <a:latin typeface="Arial Narrow" panose="020B0606020202030204" pitchFamily="34" charset="0"/>
            </a:endParaRPr>
          </a:p>
          <a:p>
            <a:pPr fontAlgn="base"/>
            <a:r>
              <a:rPr lang="en-US" sz="1200" kern="1200" dirty="0">
                <a:solidFill>
                  <a:schemeClr val="tx1"/>
                </a:solidFill>
                <a:effectLst/>
                <a:latin typeface="Arial Narrow" panose="020B0606020202030204" pitchFamily="34" charset="0"/>
              </a:rPr>
              <a:t>When we ask former members why they</a:t>
            </a:r>
            <a:r>
              <a:rPr lang="en-US" sz="1200" kern="1200" baseline="0" dirty="0">
                <a:solidFill>
                  <a:schemeClr val="tx1"/>
                </a:solidFill>
                <a:effectLst/>
                <a:latin typeface="Arial Narrow" panose="020B0606020202030204" pitchFamily="34" charset="0"/>
              </a:rPr>
              <a:t> left</a:t>
            </a:r>
            <a:r>
              <a:rPr lang="en-US" sz="1200" kern="1200" dirty="0">
                <a:solidFill>
                  <a:schemeClr val="tx1"/>
                </a:solidFill>
                <a:effectLst/>
                <a:latin typeface="Arial Narrow" panose="020B0606020202030204" pitchFamily="34" charset="0"/>
              </a:rPr>
              <a:t>, many cite “unmet expectations.” It’s important to remember this, especially when many clubs are working hard to keep members involved in the midst of a pandemic. 30% of current members say they aren’t satisfied with their club experience. </a:t>
            </a:r>
          </a:p>
          <a:p>
            <a:pPr fontAlgn="base"/>
            <a:endParaRPr lang="en-US" sz="1200" kern="1200" dirty="0">
              <a:solidFill>
                <a:schemeClr val="tx1"/>
              </a:solidFill>
              <a:effectLst/>
              <a:latin typeface="Arial Narrow" panose="020B0606020202030204" pitchFamily="34" charset="0"/>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rPr>
              <a:t>Through these surveys,</a:t>
            </a:r>
            <a:r>
              <a:rPr lang="en-US" sz="1200" kern="1200" baseline="0" dirty="0">
                <a:solidFill>
                  <a:schemeClr val="tx1"/>
                </a:solidFill>
                <a:effectLst/>
                <a:latin typeface="Arial Narrow" panose="020B0606020202030204" pitchFamily="34" charset="0"/>
              </a:rPr>
              <a:t> w</a:t>
            </a:r>
            <a:r>
              <a:rPr lang="en-US" sz="1200" kern="1200" dirty="0">
                <a:solidFill>
                  <a:schemeClr val="tx1"/>
                </a:solidFill>
                <a:effectLst/>
                <a:latin typeface="Arial Narrow" panose="020B0606020202030204" pitchFamily="34" charset="0"/>
              </a:rPr>
              <a:t>e have also discovered a </a:t>
            </a:r>
            <a:r>
              <a:rPr lang="en-US" sz="1200" kern="1200" baseline="0" dirty="0">
                <a:solidFill>
                  <a:schemeClr val="tx1"/>
                </a:solidFill>
                <a:effectLst/>
                <a:latin typeface="Arial Narrow" panose="020B0606020202030204" pitchFamily="34" charset="0"/>
              </a:rPr>
              <a:t>compelling connection between member satisfaction and member retention. </a:t>
            </a:r>
            <a:endParaRPr lang="en-US" sz="1200" kern="1200" dirty="0">
              <a:solidFill>
                <a:schemeClr val="tx1"/>
              </a:solidFill>
              <a:effectLst/>
              <a:latin typeface="Arial Narrow" panose="020B0606020202030204" pitchFamily="34" charset="0"/>
            </a:endParaRPr>
          </a:p>
          <a:p>
            <a:pPr fontAlgn="base"/>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Helvetica"/>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Helvetica"/>
              <a:sym typeface="Arial"/>
            </a:endParaRPr>
          </a:p>
        </p:txBody>
      </p:sp>
    </p:spTree>
    <p:extLst>
      <p:ext uri="{BB962C8B-B14F-4D97-AF65-F5344CB8AC3E}">
        <p14:creationId xmlns:p14="http://schemas.microsoft.com/office/powerpoint/2010/main" val="8566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2.em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13.xml"/><Relationship Id="rId5" Type="http://schemas.openxmlformats.org/officeDocument/2006/relationships/image" Target="../media/image14.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1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5.xml"/><Relationship Id="rId7"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6.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a:stretch/>
        </p:blipFill>
        <p:spPr>
          <a:xfrm>
            <a:off x="-61962" y="-543105"/>
            <a:ext cx="12358255" cy="4840941"/>
          </a:xfrm>
        </p:spPr>
      </p:pic>
      <p:sp>
        <p:nvSpPr>
          <p:cNvPr id="6" name="Slide Number Placeholder 5">
            <a:extLst>
              <a:ext uri="{FF2B5EF4-FFF2-40B4-BE49-F238E27FC236}">
                <a16:creationId xmlns:a16="http://schemas.microsoft.com/office/drawing/2014/main" id="{6BA18819-234B-4658-8E2A-344560093701}"/>
              </a:ext>
            </a:extLst>
          </p:cNvPr>
          <p:cNvSpPr>
            <a:spLocks noGrp="1"/>
          </p:cNvSpPr>
          <p:nvPr>
            <p:ph type="sldNum" sz="quarter" idx="12"/>
          </p:nvPr>
        </p:nvSpPr>
        <p:spPr/>
        <p:txBody>
          <a:bodyPr/>
          <a:lstStyle/>
          <a:p>
            <a:fld id="{97A94E25-127B-4C48-AF96-44BA7B823777}" type="slidenum">
              <a:rPr lang="en-US" smtClean="0"/>
              <a:pPr/>
              <a:t>1</a:t>
            </a:fld>
            <a:endParaRPr lang="en-US" dirty="0"/>
          </a:p>
        </p:txBody>
      </p:sp>
      <p:sp>
        <p:nvSpPr>
          <p:cNvPr id="3" name="Rectangle 2"/>
          <p:cNvSpPr/>
          <p:nvPr/>
        </p:nvSpPr>
        <p:spPr>
          <a:xfrm>
            <a:off x="-83128" y="3352800"/>
            <a:ext cx="12358255" cy="3505200"/>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r:embed="rId5">
            <a:alphaModFix/>
          </a:blip>
          <a:stretch>
            <a:fillRect/>
          </a:stretch>
        </p:blipFill>
        <p:spPr>
          <a:xfrm>
            <a:off x="9093069" y="3873075"/>
            <a:ext cx="2454908" cy="2464650"/>
          </a:xfrm>
          <a:prstGeom prst="rect">
            <a:avLst/>
          </a:prstGeom>
          <a:effectLst>
            <a:outerShdw blurRad="342900" dist="50800" dir="5400000" algn="ctr" rotWithShape="0">
              <a:srgbClr val="000000">
                <a:alpha val="46000"/>
              </a:srgbClr>
            </a:outerShdw>
          </a:effectLst>
        </p:spPr>
      </p:pic>
      <p:sp>
        <p:nvSpPr>
          <p:cNvPr id="4" name="Rectangle 3"/>
          <p:cNvSpPr/>
          <p:nvPr/>
        </p:nvSpPr>
        <p:spPr>
          <a:xfrm>
            <a:off x="563908" y="3054044"/>
            <a:ext cx="7356765" cy="1901388"/>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31" name="Subtitle 30">
            <a:extLst>
              <a:ext uri="{FF2B5EF4-FFF2-40B4-BE49-F238E27FC236}">
                <a16:creationId xmlns:a16="http://schemas.microsoft.com/office/drawing/2014/main" id="{A14DE709-48F1-4F04-9976-F59A07019D8C}"/>
              </a:ext>
            </a:extLst>
          </p:cNvPr>
          <p:cNvSpPr>
            <a:spLocks noGrp="1"/>
          </p:cNvSpPr>
          <p:nvPr>
            <p:ph type="subTitle" idx="1"/>
          </p:nvPr>
        </p:nvSpPr>
        <p:spPr>
          <a:xfrm>
            <a:off x="584199" y="5242873"/>
            <a:ext cx="11065934" cy="1094852"/>
          </a:xfrm>
        </p:spPr>
        <p:txBody>
          <a:bodyPr>
            <a:normAutofit/>
          </a:bodyPr>
          <a:lstStyle/>
          <a:p>
            <a:r>
              <a:rPr lang="en-US" dirty="0"/>
              <a:t>As of 1 July 2021</a:t>
            </a:r>
          </a:p>
          <a:p>
            <a:r>
              <a:rPr lang="en-US" dirty="0"/>
              <a:t>ROTARY INTERNATIONAL</a:t>
            </a:r>
          </a:p>
        </p:txBody>
      </p:sp>
      <p:sp>
        <p:nvSpPr>
          <p:cNvPr id="10" name="TextBox 9"/>
          <p:cNvSpPr txBox="1"/>
          <p:nvPr/>
        </p:nvSpPr>
        <p:spPr>
          <a:xfrm>
            <a:off x="836135" y="3233408"/>
            <a:ext cx="6812309" cy="1569660"/>
          </a:xfrm>
          <a:prstGeom prst="rect">
            <a:avLst/>
          </a:prstGeom>
          <a:noFill/>
        </p:spPr>
        <p:txBody>
          <a:bodyPr wrap="square" rtlCol="0">
            <a:spAutoFit/>
          </a:bodyPr>
          <a:lstStyle/>
          <a:p>
            <a:r>
              <a:rPr lang="en-US" sz="4800" b="1" dirty="0">
                <a:solidFill>
                  <a:schemeClr val="bg1"/>
                </a:solidFill>
              </a:rPr>
              <a:t>THE STATE OF MEMBERSHIP</a:t>
            </a:r>
          </a:p>
        </p:txBody>
      </p:sp>
    </p:spTree>
    <p:custDataLst>
      <p:tags r:id="rId1"/>
    </p:custDataLst>
    <p:extLst>
      <p:ext uri="{BB962C8B-B14F-4D97-AF65-F5344CB8AC3E}">
        <p14:creationId xmlns:p14="http://schemas.microsoft.com/office/powerpoint/2010/main" val="289931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a:xfrm>
            <a:off x="0" y="-26203"/>
            <a:ext cx="12192000" cy="6884203"/>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6" name="TextBox 5"/>
          <p:cNvSpPr txBox="1"/>
          <p:nvPr/>
        </p:nvSpPr>
        <p:spPr>
          <a:xfrm>
            <a:off x="434378" y="756707"/>
            <a:ext cx="5638799" cy="59400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Arial Narrow" panose="020B0606020202030204" pitchFamily="34" charset="0"/>
                <a:ea typeface="Arial"/>
                <a:cs typeface="Arial"/>
                <a:sym typeface="Arial"/>
              </a:rPr>
              <a:t>FACTORS THAT INFLUENCE</a:t>
            </a:r>
            <a:r>
              <a:rPr kumimoji="0" lang="en-US" sz="3600" b="1" i="0" u="none" strike="noStrike" cap="none" spc="0" normalizeH="0" dirty="0">
                <a:ln>
                  <a:noFill/>
                </a:ln>
                <a:solidFill>
                  <a:schemeClr val="bg1"/>
                </a:solidFill>
                <a:effectLst/>
                <a:uFillTx/>
                <a:latin typeface="Arial Narrow" panose="020B0606020202030204" pitchFamily="34" charset="0"/>
                <a:ea typeface="Arial"/>
                <a:cs typeface="Arial"/>
                <a:sym typeface="Arial"/>
              </a:rPr>
              <a:t> </a:t>
            </a:r>
            <a:br>
              <a:rPr kumimoji="0" lang="en-US" sz="3600" b="1" i="0" u="none" strike="noStrike" cap="none" spc="0" normalizeH="0" dirty="0">
                <a:ln>
                  <a:noFill/>
                </a:ln>
                <a:solidFill>
                  <a:schemeClr val="bg1"/>
                </a:solidFill>
                <a:effectLst/>
                <a:uFillTx/>
                <a:latin typeface="Arial Narrow" panose="020B0606020202030204" pitchFamily="34" charset="0"/>
                <a:ea typeface="Arial"/>
                <a:cs typeface="Arial"/>
                <a:sym typeface="Arial"/>
              </a:rPr>
            </a:br>
            <a:r>
              <a:rPr kumimoji="0" lang="en-US" sz="3600" b="1" i="0" u="none" strike="noStrike" cap="none" spc="0" normalizeH="0" dirty="0">
                <a:ln>
                  <a:noFill/>
                </a:ln>
                <a:solidFill>
                  <a:schemeClr val="bg1"/>
                </a:solidFill>
                <a:effectLst/>
                <a:uFillTx/>
                <a:latin typeface="Arial Narrow" panose="020B0606020202030204" pitchFamily="34" charset="0"/>
                <a:ea typeface="Arial"/>
                <a:cs typeface="Arial"/>
                <a:sym typeface="Arial"/>
              </a:rPr>
              <a:t>MEMBER SATISFACTION:</a:t>
            </a:r>
          </a:p>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dirty="0">
                <a:ln>
                  <a:noFill/>
                </a:ln>
                <a:solidFill>
                  <a:schemeClr val="bg1"/>
                </a:solidFill>
                <a:effectLst/>
                <a:uFillTx/>
                <a:latin typeface="Arial Narrow" panose="020B0606020202030204" pitchFamily="34" charset="0"/>
                <a:ea typeface="Arial"/>
                <a:cs typeface="Arial"/>
                <a:sym typeface="Arial"/>
              </a:rPr>
              <a:t> </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3600" b="1" dirty="0">
                <a:solidFill>
                  <a:srgbClr val="01B4E7"/>
                </a:solidFill>
                <a:latin typeface="Arial Narrow" panose="020B0606020202030204" pitchFamily="34" charset="0"/>
                <a:ea typeface="Arial"/>
                <a:cs typeface="Arial"/>
                <a:sym typeface="Arial"/>
              </a:rPr>
              <a:t>Comfort with other club members</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3200" dirty="0">
                <a:solidFill>
                  <a:schemeClr val="bg1"/>
                </a:solidFill>
                <a:latin typeface="Arial Narrow" panose="020B0606020202030204" pitchFamily="34" charset="0"/>
                <a:ea typeface="Arial"/>
                <a:cs typeface="Arial"/>
                <a:sym typeface="Arial"/>
              </a:rPr>
              <a:t>Club’s positive impact in the community</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3200" dirty="0">
                <a:solidFill>
                  <a:schemeClr val="bg1"/>
                </a:solidFill>
                <a:latin typeface="Arial Narrow" panose="020B0606020202030204" pitchFamily="34" charset="0"/>
                <a:ea typeface="Arial"/>
                <a:cs typeface="Arial"/>
                <a:sym typeface="Arial"/>
              </a:rPr>
              <a:t>Confidence in club leadership</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3200" dirty="0">
                <a:solidFill>
                  <a:schemeClr val="bg1"/>
                </a:solidFill>
                <a:latin typeface="Arial Narrow" panose="020B0606020202030204" pitchFamily="34" charset="0"/>
                <a:ea typeface="Arial"/>
                <a:cs typeface="Arial"/>
                <a:sym typeface="Arial"/>
              </a:rPr>
              <a:t>Enjoying club meetings</a:t>
            </a:r>
          </a:p>
          <a:p>
            <a:pPr marR="0" algn="l" defTabSz="914400" rtl="0" fontAlgn="auto" latinLnBrk="0" hangingPunct="0">
              <a:lnSpc>
                <a:spcPct val="100000"/>
              </a:lnSpc>
              <a:spcBef>
                <a:spcPts val="0"/>
              </a:spcBef>
              <a:spcAft>
                <a:spcPts val="0"/>
              </a:spcAft>
              <a:buClrTx/>
              <a:buSzTx/>
              <a:tabLst/>
            </a:pPr>
            <a:endParaRPr lang="en-US" sz="3600" dirty="0">
              <a:solidFill>
                <a:schemeClr val="bg1"/>
              </a:solidFill>
              <a:latin typeface="Arial Narrow" panose="020B0606020202030204" pitchFamily="34" charset="0"/>
              <a:ea typeface="Arial"/>
              <a:cs typeface="Arial"/>
              <a:sym typeface="Arial"/>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Arial"/>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en-US" dirty="0">
              <a:solidFill>
                <a:srgbClr val="000000"/>
              </a:solidFill>
              <a:latin typeface="Arial"/>
              <a:ea typeface="Arial"/>
              <a:cs typeface="Arial"/>
              <a:sym typeface="Arial"/>
            </a:endParaRPr>
          </a:p>
        </p:txBody>
      </p:sp>
      <p:sp>
        <p:nvSpPr>
          <p:cNvPr id="5" name="TextBox 4"/>
          <p:cNvSpPr txBox="1"/>
          <p:nvPr/>
        </p:nvSpPr>
        <p:spPr>
          <a:xfrm>
            <a:off x="6507555" y="756707"/>
            <a:ext cx="6305088" cy="3908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en-US" sz="3600" b="1" dirty="0">
                <a:solidFill>
                  <a:schemeClr val="bg1"/>
                </a:solidFill>
                <a:latin typeface="Arial Narrow" panose="020B0606020202030204" pitchFamily="34" charset="0"/>
                <a:ea typeface="Arial"/>
                <a:cs typeface="Arial"/>
                <a:sym typeface="Arial"/>
              </a:rPr>
              <a:t>FACTORS THAT INFLUENCE </a:t>
            </a:r>
            <a:br>
              <a:rPr lang="en-US" sz="3600" b="1" dirty="0">
                <a:solidFill>
                  <a:schemeClr val="bg1"/>
                </a:solidFill>
                <a:latin typeface="Arial Narrow" panose="020B0606020202030204" pitchFamily="34" charset="0"/>
                <a:ea typeface="Arial"/>
                <a:cs typeface="Arial"/>
                <a:sym typeface="Arial"/>
              </a:rPr>
            </a:br>
            <a:r>
              <a:rPr lang="en-US" sz="3600" b="1" dirty="0">
                <a:solidFill>
                  <a:schemeClr val="bg1"/>
                </a:solidFill>
                <a:latin typeface="Arial Narrow" panose="020B0606020202030204" pitchFamily="34" charset="0"/>
                <a:ea typeface="Arial"/>
                <a:cs typeface="Arial"/>
                <a:sym typeface="Arial"/>
              </a:rPr>
              <a:t>MEMBER RETENTION: </a:t>
            </a:r>
          </a:p>
          <a:p>
            <a:pPr marR="0" algn="l" defTabSz="914400" rtl="0" fontAlgn="auto" latinLnBrk="0" hangingPunct="0">
              <a:lnSpc>
                <a:spcPct val="100000"/>
              </a:lnSpc>
              <a:spcBef>
                <a:spcPts val="0"/>
              </a:spcBef>
              <a:spcAft>
                <a:spcPts val="0"/>
              </a:spcAft>
              <a:buClrTx/>
              <a:buSzTx/>
              <a:tabLst/>
            </a:pPr>
            <a:br>
              <a:rPr lang="en-US" sz="3600" b="1" dirty="0">
                <a:solidFill>
                  <a:schemeClr val="bg1"/>
                </a:solidFill>
                <a:latin typeface="Arial Narrow" panose="020B0606020202030204" pitchFamily="34" charset="0"/>
                <a:ea typeface="Arial"/>
                <a:cs typeface="Arial"/>
                <a:sym typeface="Arial"/>
              </a:rPr>
            </a:br>
            <a:r>
              <a:rPr lang="en-US" sz="3600" b="1" dirty="0">
                <a:solidFill>
                  <a:srgbClr val="01B4E7"/>
                </a:solidFill>
                <a:latin typeface="Arial Narrow" panose="020B0606020202030204" pitchFamily="34" charset="0"/>
                <a:ea typeface="Arial"/>
                <a:cs typeface="Arial"/>
                <a:sym typeface="Arial"/>
              </a:rPr>
              <a:t>1. Comfort with other club members</a:t>
            </a:r>
          </a:p>
          <a:p>
            <a:pPr marR="0" algn="l" defTabSz="914400" rtl="0" fontAlgn="auto" latinLnBrk="0" hangingPunct="0">
              <a:lnSpc>
                <a:spcPct val="100000"/>
              </a:lnSpc>
              <a:spcBef>
                <a:spcPts val="0"/>
              </a:spcBef>
              <a:spcAft>
                <a:spcPts val="0"/>
              </a:spcAft>
              <a:buClrTx/>
              <a:buSzTx/>
              <a:tabLst/>
            </a:pPr>
            <a:r>
              <a:rPr lang="en-US" sz="3200" b="1" dirty="0">
                <a:solidFill>
                  <a:schemeClr val="bg1"/>
                </a:solidFill>
                <a:latin typeface="Arial Narrow" panose="020B0606020202030204" pitchFamily="34" charset="0"/>
                <a:ea typeface="Arial"/>
                <a:cs typeface="Arial"/>
                <a:sym typeface="Arial"/>
              </a:rPr>
              <a:t>2. </a:t>
            </a:r>
            <a:r>
              <a:rPr lang="en-US" sz="3200" dirty="0">
                <a:solidFill>
                  <a:schemeClr val="bg1"/>
                </a:solidFill>
                <a:latin typeface="Arial Narrow" panose="020B0606020202030204" pitchFamily="34" charset="0"/>
                <a:ea typeface="Arial"/>
                <a:cs typeface="Arial"/>
                <a:sym typeface="Arial"/>
              </a:rPr>
              <a:t>Enjoying club meetings</a:t>
            </a: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Arial"/>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en-US" dirty="0">
              <a:solidFill>
                <a:srgbClr val="000000"/>
              </a:solidFill>
              <a:latin typeface="Arial"/>
              <a:ea typeface="Arial"/>
              <a:cs typeface="Arial"/>
              <a:sym typeface="Arial"/>
            </a:endParaRPr>
          </a:p>
        </p:txBody>
      </p:sp>
      <p:cxnSp>
        <p:nvCxnSpPr>
          <p:cNvPr id="8" name="Straight Connector 7"/>
          <p:cNvCxnSpPr/>
          <p:nvPr/>
        </p:nvCxnSpPr>
        <p:spPr>
          <a:xfrm flipH="1" flipV="1">
            <a:off x="6073177" y="756708"/>
            <a:ext cx="22823" cy="5940085"/>
          </a:xfrm>
          <a:prstGeom prst="line">
            <a:avLst/>
          </a:prstGeom>
          <a:ln w="47625">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9628761" y="4455268"/>
            <a:ext cx="2042807" cy="2042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9372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7A94E25-127B-4C48-AF96-44BA7B823777}" type="slidenum">
              <a:rPr lang="en-US" smtClean="0"/>
              <a:pPr/>
              <a:t>11</a:t>
            </a:fld>
            <a:endParaRPr lang="en-US" dirty="0"/>
          </a:p>
        </p:txBody>
      </p:sp>
      <p:sp>
        <p:nvSpPr>
          <p:cNvPr id="5" name="Text Placeholder 4"/>
          <p:cNvSpPr>
            <a:spLocks noGrp="1"/>
          </p:cNvSpPr>
          <p:nvPr>
            <p:ph type="body" sz="quarter" idx="4294967295"/>
          </p:nvPr>
        </p:nvSpPr>
        <p:spPr>
          <a:xfrm>
            <a:off x="573741" y="1905163"/>
            <a:ext cx="3234375" cy="2973079"/>
          </a:xfrm>
        </p:spPr>
        <p:txBody>
          <a:bodyPr>
            <a:normAutofit/>
          </a:bodyPr>
          <a:lstStyle/>
          <a:p>
            <a:pPr marL="0" indent="0" algn="ctr">
              <a:buNone/>
            </a:pPr>
            <a:r>
              <a:rPr lang="en-US" sz="3600" b="1" dirty="0">
                <a:solidFill>
                  <a:srgbClr val="58585A"/>
                </a:solidFill>
              </a:rPr>
              <a:t>DIVERSITY</a:t>
            </a:r>
            <a:endParaRPr lang="en-US" b="1" dirty="0">
              <a:solidFill>
                <a:srgbClr val="58585A"/>
              </a:solidFill>
            </a:endParaRPr>
          </a:p>
          <a:p>
            <a:pPr marL="0" indent="0">
              <a:lnSpc>
                <a:spcPct val="100000"/>
              </a:lnSpc>
              <a:buNone/>
            </a:pPr>
            <a:r>
              <a:rPr lang="en-US" sz="3000" dirty="0">
                <a:solidFill>
                  <a:srgbClr val="58585A"/>
                </a:solidFill>
                <a:latin typeface="Arial Narrow" panose="020B0606020202030204" pitchFamily="34" charset="0"/>
              </a:rPr>
              <a:t>Welcoming people of </a:t>
            </a:r>
            <a:r>
              <a:rPr lang="en-US" sz="3000" b="1" dirty="0">
                <a:solidFill>
                  <a:srgbClr val="01B4E7"/>
                </a:solidFill>
                <a:latin typeface="Arial Narrow" panose="020B0606020202030204" pitchFamily="34" charset="0"/>
              </a:rPr>
              <a:t>all backgrounds</a:t>
            </a:r>
            <a:r>
              <a:rPr lang="en-US" sz="3000" dirty="0">
                <a:solidFill>
                  <a:srgbClr val="58585A"/>
                </a:solidFill>
                <a:latin typeface="Arial Narrow" panose="020B0606020202030204" pitchFamily="34" charset="0"/>
              </a:rPr>
              <a:t>,</a:t>
            </a:r>
            <a:r>
              <a:rPr lang="en-US" sz="3000" b="1" dirty="0">
                <a:solidFill>
                  <a:srgbClr val="58585A"/>
                </a:solidFill>
                <a:latin typeface="Arial Narrow" panose="020B0606020202030204" pitchFamily="34" charset="0"/>
              </a:rPr>
              <a:t> </a:t>
            </a:r>
            <a:r>
              <a:rPr lang="en-US" sz="3000" dirty="0">
                <a:solidFill>
                  <a:srgbClr val="58585A"/>
                </a:solidFill>
                <a:latin typeface="Arial Narrow" panose="020B0606020202030204" pitchFamily="34" charset="0"/>
              </a:rPr>
              <a:t>cultures, experiences, and </a:t>
            </a:r>
            <a:r>
              <a:rPr lang="en-US" sz="3000" b="1" dirty="0">
                <a:solidFill>
                  <a:srgbClr val="01B4E7"/>
                </a:solidFill>
                <a:latin typeface="Arial Narrow" panose="020B0606020202030204" pitchFamily="34" charset="0"/>
              </a:rPr>
              <a:t>identities</a:t>
            </a:r>
            <a:endParaRPr lang="en-US" b="1" dirty="0">
              <a:solidFill>
                <a:srgbClr val="01B4E7"/>
              </a:solidFill>
            </a:endParaRPr>
          </a:p>
        </p:txBody>
      </p:sp>
      <p:sp>
        <p:nvSpPr>
          <p:cNvPr id="9" name="Text Placeholder 4"/>
          <p:cNvSpPr txBox="1">
            <a:spLocks/>
          </p:cNvSpPr>
          <p:nvPr/>
        </p:nvSpPr>
        <p:spPr>
          <a:xfrm>
            <a:off x="4346092" y="1969864"/>
            <a:ext cx="3865574" cy="32401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900" b="1" dirty="0">
                <a:solidFill>
                  <a:srgbClr val="58585A"/>
                </a:solidFill>
              </a:rPr>
              <a:t>EQUITY</a:t>
            </a:r>
            <a:endParaRPr lang="en-US" b="1" dirty="0">
              <a:solidFill>
                <a:srgbClr val="58585A"/>
              </a:solidFill>
            </a:endParaRPr>
          </a:p>
          <a:p>
            <a:pPr marL="0" indent="0">
              <a:lnSpc>
                <a:spcPct val="120000"/>
              </a:lnSpc>
              <a:buNone/>
            </a:pPr>
            <a:r>
              <a:rPr lang="en-US" sz="3000" dirty="0">
                <a:solidFill>
                  <a:srgbClr val="58585A"/>
                </a:solidFill>
                <a:latin typeface="Arial Narrow" panose="020B0606020202030204" pitchFamily="34" charset="0"/>
              </a:rPr>
              <a:t>Ensuring that each person has </a:t>
            </a:r>
            <a:r>
              <a:rPr lang="en-US" sz="3000" b="1" dirty="0">
                <a:solidFill>
                  <a:srgbClr val="01B4E7"/>
                </a:solidFill>
                <a:latin typeface="Arial Narrow" panose="020B0606020202030204" pitchFamily="34" charset="0"/>
              </a:rPr>
              <a:t>access </a:t>
            </a:r>
            <a:r>
              <a:rPr lang="en-US" sz="3000" dirty="0">
                <a:solidFill>
                  <a:srgbClr val="58585A"/>
                </a:solidFill>
                <a:latin typeface="Arial Narrow" panose="020B0606020202030204" pitchFamily="34" charset="0"/>
              </a:rPr>
              <a:t>to the resources, opportunities, networks, and support they need </a:t>
            </a:r>
            <a:r>
              <a:rPr lang="en-US" sz="3000" b="1" dirty="0">
                <a:solidFill>
                  <a:srgbClr val="01B4E7"/>
                </a:solidFill>
                <a:latin typeface="Arial Narrow" panose="020B0606020202030204" pitchFamily="34" charset="0"/>
              </a:rPr>
              <a:t>to thrive</a:t>
            </a:r>
            <a:r>
              <a:rPr lang="en-US" sz="3000" b="1" dirty="0">
                <a:solidFill>
                  <a:srgbClr val="58585A"/>
                </a:solidFill>
              </a:rPr>
              <a:t>	</a:t>
            </a:r>
          </a:p>
        </p:txBody>
      </p:sp>
      <p:sp>
        <p:nvSpPr>
          <p:cNvPr id="10" name="Text Placeholder 4"/>
          <p:cNvSpPr txBox="1">
            <a:spLocks/>
          </p:cNvSpPr>
          <p:nvPr/>
        </p:nvSpPr>
        <p:spPr>
          <a:xfrm>
            <a:off x="8417903" y="1911980"/>
            <a:ext cx="3443897" cy="3371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rgbClr val="58585A"/>
                </a:solidFill>
              </a:rPr>
              <a:t>INCLUSION</a:t>
            </a:r>
            <a:endParaRPr lang="en-US" b="1" dirty="0">
              <a:solidFill>
                <a:srgbClr val="58585A"/>
              </a:solidFill>
            </a:endParaRPr>
          </a:p>
          <a:p>
            <a:pPr marL="0" indent="0">
              <a:lnSpc>
                <a:spcPct val="100000"/>
              </a:lnSpc>
              <a:buNone/>
            </a:pPr>
            <a:r>
              <a:rPr lang="en-US" sz="3000" dirty="0">
                <a:solidFill>
                  <a:srgbClr val="58585A"/>
                </a:solidFill>
                <a:latin typeface="Arial Narrow" panose="020B0606020202030204" pitchFamily="34" charset="0"/>
              </a:rPr>
              <a:t>Creating a culture where each person knows they </a:t>
            </a:r>
            <a:r>
              <a:rPr lang="en-US" sz="3000" b="1" dirty="0">
                <a:solidFill>
                  <a:srgbClr val="01B4E7"/>
                </a:solidFill>
                <a:latin typeface="Arial Narrow" panose="020B0606020202030204" pitchFamily="34" charset="0"/>
              </a:rPr>
              <a:t>are valued and belong </a:t>
            </a:r>
          </a:p>
        </p:txBody>
      </p:sp>
      <p:sp>
        <p:nvSpPr>
          <p:cNvPr id="13" name="Title 7"/>
          <p:cNvSpPr txBox="1">
            <a:spLocks/>
          </p:cNvSpPr>
          <p:nvPr/>
        </p:nvSpPr>
        <p:spPr>
          <a:xfrm>
            <a:off x="-1" y="0"/>
            <a:ext cx="12192001" cy="1637275"/>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2" name="TextBox 1"/>
          <p:cNvSpPr txBox="1"/>
          <p:nvPr/>
        </p:nvSpPr>
        <p:spPr>
          <a:xfrm>
            <a:off x="717176" y="399092"/>
            <a:ext cx="6920753" cy="769441"/>
          </a:xfrm>
          <a:prstGeom prst="rect">
            <a:avLst/>
          </a:prstGeom>
          <a:noFill/>
        </p:spPr>
        <p:txBody>
          <a:bodyPr wrap="square" rtlCol="0">
            <a:spAutoFit/>
          </a:bodyPr>
          <a:lstStyle/>
          <a:p>
            <a:r>
              <a:rPr lang="en-US" sz="4400" b="1" dirty="0">
                <a:solidFill>
                  <a:schemeClr val="bg1"/>
                </a:solidFill>
              </a:rPr>
              <a:t>VISIT ROTARY.ORG/DEI</a:t>
            </a:r>
          </a:p>
        </p:txBody>
      </p:sp>
      <p:cxnSp>
        <p:nvCxnSpPr>
          <p:cNvPr id="4" name="Straight Connector 3"/>
          <p:cNvCxnSpPr/>
          <p:nvPr/>
        </p:nvCxnSpPr>
        <p:spPr>
          <a:xfrm flipH="1">
            <a:off x="4014352" y="1905163"/>
            <a:ext cx="1" cy="3331783"/>
          </a:xfrm>
          <a:prstGeom prst="line">
            <a:avLst/>
          </a:prstGeom>
          <a:ln w="47625">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272578" y="1878273"/>
            <a:ext cx="1" cy="3331783"/>
          </a:xfrm>
          <a:prstGeom prst="line">
            <a:avLst/>
          </a:prstGeom>
          <a:ln w="47625">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0281" y="5651346"/>
            <a:ext cx="10811436" cy="954107"/>
          </a:xfrm>
          <a:prstGeom prst="rect">
            <a:avLst/>
          </a:prstGeom>
        </p:spPr>
        <p:txBody>
          <a:bodyPr wrap="square">
            <a:spAutoFit/>
          </a:bodyPr>
          <a:lstStyle/>
          <a:p>
            <a:pPr algn="ctr"/>
            <a:r>
              <a:rPr lang="en-US" sz="2800" i="1" dirty="0">
                <a:solidFill>
                  <a:srgbClr val="6F6F6F"/>
                </a:solidFill>
                <a:latin typeface="Arial Narrow" panose="020B0606020202030204" pitchFamily="34" charset="0"/>
              </a:rPr>
              <a:t>We are committed to being honest and transparent about our DEI journey </a:t>
            </a:r>
            <a:br>
              <a:rPr lang="en-US" sz="2800" i="1" dirty="0">
                <a:solidFill>
                  <a:srgbClr val="6F6F6F"/>
                </a:solidFill>
                <a:latin typeface="Arial Narrow" panose="020B0606020202030204" pitchFamily="34" charset="0"/>
              </a:rPr>
            </a:br>
            <a:r>
              <a:rPr lang="en-US" sz="2800" i="1" dirty="0">
                <a:solidFill>
                  <a:srgbClr val="6F6F6F"/>
                </a:solidFill>
                <a:latin typeface="Arial Narrow" panose="020B0606020202030204" pitchFamily="34" charset="0"/>
              </a:rPr>
              <a:t>and to continuing to learn and improve.</a:t>
            </a:r>
            <a:endParaRPr lang="en-US" sz="2800" i="1"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35447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9" name="Title 7"/>
          <p:cNvSpPr txBox="1">
            <a:spLocks/>
          </p:cNvSpPr>
          <p:nvPr/>
        </p:nvSpPr>
        <p:spPr>
          <a:xfrm>
            <a:off x="0" y="-286940"/>
            <a:ext cx="8811491" cy="7144939"/>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8" name="Subtitle 52">
            <a:extLst>
              <a:ext uri="{FF2B5EF4-FFF2-40B4-BE49-F238E27FC236}">
                <a16:creationId xmlns:a16="http://schemas.microsoft.com/office/drawing/2014/main" id="{B358482D-91A1-4E7B-A8BC-6BCA29C29614}"/>
              </a:ext>
            </a:extLst>
          </p:cNvPr>
          <p:cNvSpPr txBox="1">
            <a:spLocks/>
          </p:cNvSpPr>
          <p:nvPr/>
        </p:nvSpPr>
        <p:spPr>
          <a:xfrm>
            <a:off x="619361" y="3142061"/>
            <a:ext cx="5879822" cy="2748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US" sz="3000" dirty="0">
                <a:latin typeface="Arial Narrow" panose="020B0606020202030204" pitchFamily="34" charset="0"/>
              </a:rPr>
              <a:t>Members who have a positive Rotary experience are more likely to stay. </a:t>
            </a:r>
            <a:br>
              <a:rPr lang="en-US" sz="3000" dirty="0">
                <a:latin typeface="Arial Narrow" panose="020B0606020202030204" pitchFamily="34" charset="0"/>
              </a:rPr>
            </a:br>
            <a:r>
              <a:rPr lang="en-US" sz="3000" dirty="0">
                <a:latin typeface="Arial Narrow" panose="020B0606020202030204" pitchFamily="34" charset="0"/>
              </a:rPr>
              <a:t>In turn, they create a positive Rotary experience for others, because their enthusiasm is contagious. </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619361" y="5910975"/>
            <a:ext cx="5071636" cy="2861763"/>
          </a:xfrm>
        </p:spPr>
        <p:txBody>
          <a:bodyPr>
            <a:noAutofit/>
          </a:bodyPr>
          <a:lstStyle/>
          <a:p>
            <a:pPr>
              <a:lnSpc>
                <a:spcPct val="100000"/>
              </a:lnSpc>
            </a:pPr>
            <a:r>
              <a:rPr lang="en" sz="2800" b="1" dirty="0">
                <a:solidFill>
                  <a:srgbClr val="01B4E7"/>
                </a:solidFill>
              </a:rPr>
              <a:t>ROTARY.ORG/MEMBERSHIP</a:t>
            </a:r>
            <a:br>
              <a:rPr lang="en" sz="3200" b="1" dirty="0">
                <a:solidFill>
                  <a:srgbClr val="01B4E7"/>
                </a:solidFill>
              </a:rPr>
            </a:br>
            <a:endParaRPr lang="en" sz="3200" dirty="0">
              <a:solidFill>
                <a:srgbClr val="01B4E7"/>
              </a:solidFill>
            </a:endParaRP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619362" y="1185272"/>
            <a:ext cx="5271271" cy="1135062"/>
          </a:xfrm>
        </p:spPr>
        <p:txBody>
          <a:bodyPr/>
          <a:lstStyle/>
          <a:p>
            <a:pPr lvl="0"/>
            <a:r>
              <a:rPr lang="en-US" dirty="0"/>
              <a:t>Prioritize </a:t>
            </a:r>
            <a:br>
              <a:rPr lang="en-US" dirty="0"/>
            </a:br>
            <a:r>
              <a:rPr lang="en-US" dirty="0"/>
              <a:t>THE MEMBER EXPERIENCE</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5791" y="-98854"/>
            <a:ext cx="5179771" cy="7769656"/>
          </a:xfrm>
          <a:prstGeom prst="rect">
            <a:avLst/>
          </a:prstGeom>
        </p:spPr>
      </p:pic>
    </p:spTree>
    <p:custDataLst>
      <p:tags r:id="rId1"/>
    </p:custDataLst>
    <p:extLst>
      <p:ext uri="{BB962C8B-B14F-4D97-AF65-F5344CB8AC3E}">
        <p14:creationId xmlns:p14="http://schemas.microsoft.com/office/powerpoint/2010/main" val="103122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stretch>
            <a:fillRect/>
          </a:stretch>
        </p:blipFill>
        <p:spPr>
          <a:xfrm>
            <a:off x="3410621" y="-87672"/>
            <a:ext cx="9277655" cy="6945672"/>
          </a:xfrm>
          <a:prstGeom prst="rect">
            <a:avLst/>
          </a:prstGeom>
        </p:spPr>
      </p:pic>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8" name="Subtitle 52">
            <a:extLst>
              <a:ext uri="{FF2B5EF4-FFF2-40B4-BE49-F238E27FC236}">
                <a16:creationId xmlns:a16="http://schemas.microsoft.com/office/drawing/2014/main" id="{B358482D-91A1-4E7B-A8BC-6BCA29C29614}"/>
              </a:ext>
            </a:extLst>
          </p:cNvPr>
          <p:cNvSpPr txBox="1">
            <a:spLocks/>
          </p:cNvSpPr>
          <p:nvPr/>
        </p:nvSpPr>
        <p:spPr>
          <a:xfrm>
            <a:off x="5875869" y="3012377"/>
            <a:ext cx="5879822" cy="2748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latin typeface="Arial Narrow" panose="020B0606020202030204" pitchFamily="34" charset="0"/>
              </a:rPr>
              <a:t>Now more than ever, we can connect with each other differently. We can offer more opportunities for people to attend our meetings, support their communities, and grow personally and professionally. </a:t>
            </a:r>
          </a:p>
          <a:p>
            <a:pPr fontAlgn="base"/>
            <a:r>
              <a:rPr lang="en-US" sz="3000" dirty="0">
                <a:latin typeface="Arial Narrow" panose="020B0606020202030204" pitchFamily="34" charset="0"/>
              </a:rPr>
              <a:t> </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5875869" y="5969427"/>
            <a:ext cx="5071636" cy="2861763"/>
          </a:xfrm>
        </p:spPr>
        <p:txBody>
          <a:bodyPr>
            <a:noAutofit/>
          </a:bodyPr>
          <a:lstStyle/>
          <a:p>
            <a:pPr>
              <a:lnSpc>
                <a:spcPct val="100000"/>
              </a:lnSpc>
            </a:pPr>
            <a:r>
              <a:rPr lang="en" sz="2800" b="1" dirty="0">
                <a:solidFill>
                  <a:srgbClr val="01B4E7"/>
                </a:solidFill>
              </a:rPr>
              <a:t>ROTARY.ORG/FLEXIBILITY</a:t>
            </a:r>
            <a:br>
              <a:rPr lang="en" sz="3200" b="1" dirty="0">
                <a:solidFill>
                  <a:srgbClr val="01B4E7"/>
                </a:solidFill>
              </a:rPr>
            </a:br>
            <a:endParaRPr lang="en" sz="3200" dirty="0">
              <a:solidFill>
                <a:srgbClr val="01B4E7"/>
              </a:solidFill>
            </a:endParaRP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5875869" y="1364103"/>
            <a:ext cx="6257717" cy="1135062"/>
          </a:xfrm>
        </p:spPr>
        <p:txBody>
          <a:bodyPr/>
          <a:lstStyle/>
          <a:p>
            <a:pPr lvl="0"/>
            <a:r>
              <a:rPr lang="en-US" dirty="0"/>
              <a:t>Enhance participant engagement</a:t>
            </a:r>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8800" y="-87672"/>
            <a:ext cx="5671417" cy="6993075"/>
          </a:xfrm>
          <a:prstGeom prst="rect">
            <a:avLst/>
          </a:prstGeom>
        </p:spPr>
      </p:pic>
    </p:spTree>
    <p:custDataLst>
      <p:tags r:id="rId1"/>
    </p:custDataLst>
    <p:extLst>
      <p:ext uri="{BB962C8B-B14F-4D97-AF65-F5344CB8AC3E}">
        <p14:creationId xmlns:p14="http://schemas.microsoft.com/office/powerpoint/2010/main" val="35844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p:cNvSpPr txBox="1">
            <a:spLocks/>
          </p:cNvSpPr>
          <p:nvPr/>
        </p:nvSpPr>
        <p:spPr>
          <a:xfrm rot="5400000">
            <a:off x="4655126" y="3733799"/>
            <a:ext cx="12192000" cy="3879274"/>
          </a:xfrm>
          <a:prstGeom prst="rect">
            <a:avLst/>
          </a:prstGeom>
          <a:solidFill>
            <a:schemeClr val="bg1"/>
          </a:solidFill>
          <a:ln w="12700" cap="flat" cmpd="sng" algn="ctr">
            <a:noFill/>
            <a:prstDash val="solid"/>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endParaRPr lang="en-US" dirty="0">
              <a:solidFill>
                <a:srgbClr val="58585A"/>
              </a:solidFill>
            </a:endParaRPr>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9" name="Title 7"/>
          <p:cNvSpPr txBox="1">
            <a:spLocks/>
          </p:cNvSpPr>
          <p:nvPr/>
        </p:nvSpPr>
        <p:spPr>
          <a:xfrm>
            <a:off x="-2" y="0"/>
            <a:ext cx="8811491" cy="685800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8" name="Subtitle 52">
            <a:extLst>
              <a:ext uri="{FF2B5EF4-FFF2-40B4-BE49-F238E27FC236}">
                <a16:creationId xmlns:a16="http://schemas.microsoft.com/office/drawing/2014/main" id="{B358482D-91A1-4E7B-A8BC-6BCA29C29614}"/>
              </a:ext>
            </a:extLst>
          </p:cNvPr>
          <p:cNvSpPr txBox="1">
            <a:spLocks/>
          </p:cNvSpPr>
          <p:nvPr/>
        </p:nvSpPr>
        <p:spPr>
          <a:xfrm>
            <a:off x="676465" y="2162039"/>
            <a:ext cx="6441027" cy="2748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latin typeface="Arial Narrow" panose="020B0606020202030204" pitchFamily="34" charset="0"/>
              </a:rPr>
              <a:t>There are all kinds of leaders in our communities, and we want them to be connected to Rotary.</a:t>
            </a:r>
          </a:p>
          <a:p>
            <a:r>
              <a:rPr lang="en-US" sz="3000" dirty="0">
                <a:latin typeface="Arial Narrow" panose="020B0606020202030204" pitchFamily="34" charset="0"/>
              </a:rPr>
              <a:t>Let’s expand our ideas about who can be a leader. Let’s recognize potential people of action. And then talk to them about how we can all benefit from their participation.</a:t>
            </a:r>
          </a:p>
          <a:p>
            <a:pPr fontAlgn="base"/>
            <a:r>
              <a:rPr lang="en-US" sz="3000" dirty="0">
                <a:latin typeface="Arial Narrow" panose="020B0606020202030204" pitchFamily="34" charset="0"/>
              </a:rPr>
              <a:t> </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702300" y="5904281"/>
            <a:ext cx="6716441" cy="2861763"/>
          </a:xfrm>
        </p:spPr>
        <p:txBody>
          <a:bodyPr>
            <a:noAutofit/>
          </a:bodyPr>
          <a:lstStyle/>
          <a:p>
            <a:pPr>
              <a:lnSpc>
                <a:spcPct val="100000"/>
              </a:lnSpc>
            </a:pPr>
            <a:r>
              <a:rPr lang="en" sz="2800" b="1" dirty="0">
                <a:solidFill>
                  <a:srgbClr val="01B4E7"/>
                </a:solidFill>
              </a:rPr>
              <a:t>ROTARY.ORG/STRATEGICPLAN</a:t>
            </a:r>
            <a:br>
              <a:rPr lang="en" sz="3200" b="1" dirty="0"/>
            </a:br>
            <a:endParaRPr lang="en" sz="3200" dirty="0"/>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702300" y="298132"/>
            <a:ext cx="6253292" cy="1135062"/>
          </a:xfrm>
        </p:spPr>
        <p:txBody>
          <a:bodyPr/>
          <a:lstStyle/>
          <a:p>
            <a:r>
              <a:rPr lang="en-US" dirty="0"/>
              <a:t>Expand our reach</a:t>
            </a: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04728" y="-183933"/>
            <a:ext cx="5955632" cy="7225865"/>
          </a:xfrm>
          <a:prstGeom prst="rect">
            <a:avLst/>
          </a:prstGeom>
        </p:spPr>
      </p:pic>
    </p:spTree>
    <p:custDataLst>
      <p:tags r:id="rId1"/>
    </p:custDataLst>
    <p:extLst>
      <p:ext uri="{BB962C8B-B14F-4D97-AF65-F5344CB8AC3E}">
        <p14:creationId xmlns:p14="http://schemas.microsoft.com/office/powerpoint/2010/main" val="4804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616" y="-615342"/>
            <a:ext cx="12342716" cy="3102429"/>
          </a:xfrm>
          <a:prstGeom prst="rect">
            <a:avLst/>
          </a:prstGeom>
        </p:spPr>
      </p:pic>
      <p:sp>
        <p:nvSpPr>
          <p:cNvPr id="16" name="Rectangle 15"/>
          <p:cNvSpPr/>
          <p:nvPr/>
        </p:nvSpPr>
        <p:spPr>
          <a:xfrm>
            <a:off x="-112616" y="2687360"/>
            <a:ext cx="12224054" cy="41706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5" name="Slide Number Placeholder 4"/>
          <p:cNvSpPr>
            <a:spLocks noGrp="1"/>
          </p:cNvSpPr>
          <p:nvPr>
            <p:ph type="sldNum" sz="quarter" idx="12"/>
          </p:nvPr>
        </p:nvSpPr>
        <p:spPr/>
        <p:txBody>
          <a:bodyPr/>
          <a:lstStyle/>
          <a:p>
            <a:fld id="{97A94E25-127B-4C48-AF96-44BA7B823777}" type="slidenum">
              <a:rPr lang="en-US" smtClean="0"/>
              <a:pPr/>
              <a:t>15</a:t>
            </a:fld>
            <a:endParaRPr lang="en-US" dirty="0"/>
          </a:p>
        </p:txBody>
      </p:sp>
      <p:sp>
        <p:nvSpPr>
          <p:cNvPr id="11" name="Rectangle 10"/>
          <p:cNvSpPr/>
          <p:nvPr/>
        </p:nvSpPr>
        <p:spPr>
          <a:xfrm>
            <a:off x="660217" y="2122140"/>
            <a:ext cx="5462991" cy="1314071"/>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rgbClr val="01B4E7"/>
              </a:solidFill>
            </a:endParaRPr>
          </a:p>
        </p:txBody>
      </p:sp>
      <p:sp>
        <p:nvSpPr>
          <p:cNvPr id="9" name="Rectangle 8"/>
          <p:cNvSpPr/>
          <p:nvPr/>
        </p:nvSpPr>
        <p:spPr>
          <a:xfrm>
            <a:off x="499092" y="1895714"/>
            <a:ext cx="5395516" cy="1297832"/>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10" name="TextBox 9"/>
          <p:cNvSpPr txBox="1"/>
          <p:nvPr/>
        </p:nvSpPr>
        <p:spPr>
          <a:xfrm>
            <a:off x="872965" y="2103064"/>
            <a:ext cx="5250243" cy="830997"/>
          </a:xfrm>
          <a:prstGeom prst="rect">
            <a:avLst/>
          </a:prstGeom>
          <a:noFill/>
        </p:spPr>
        <p:txBody>
          <a:bodyPr wrap="square" rtlCol="0">
            <a:spAutoFit/>
          </a:bodyPr>
          <a:lstStyle/>
          <a:p>
            <a:r>
              <a:rPr lang="en-US" sz="4800" b="1" dirty="0">
                <a:solidFill>
                  <a:schemeClr val="bg1"/>
                </a:solidFill>
              </a:rPr>
              <a:t>TAKE ACTION</a:t>
            </a:r>
          </a:p>
        </p:txBody>
      </p:sp>
      <p:pic>
        <p:nvPicPr>
          <p:cNvPr id="13" name="Picture 12"/>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549197" y="3717829"/>
            <a:ext cx="1567981" cy="1567981"/>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84313" y="3763476"/>
            <a:ext cx="1888991" cy="1888991"/>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72864" y="3829927"/>
            <a:ext cx="1455883" cy="145588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328307" y="3843947"/>
            <a:ext cx="1585944" cy="1585944"/>
          </a:xfrm>
          <a:prstGeom prst="rect">
            <a:avLst/>
          </a:prstGeom>
          <a:ln>
            <a:noFill/>
          </a:ln>
          <a:effectLst>
            <a:outerShdw blurRad="292100" dist="139700" dir="2700000" algn="tl" rotWithShape="0">
              <a:srgbClr val="333333">
                <a:alpha val="65000"/>
              </a:srgbClr>
            </a:outerShdw>
          </a:effectLst>
        </p:spPr>
      </p:pic>
      <p:sp>
        <p:nvSpPr>
          <p:cNvPr id="18" name="Subtitle 52">
            <a:extLst>
              <a:ext uri="{FF2B5EF4-FFF2-40B4-BE49-F238E27FC236}">
                <a16:creationId xmlns:a16="http://schemas.microsoft.com/office/drawing/2014/main" id="{B358482D-91A1-4E7B-A8BC-6BCA29C29614}"/>
              </a:ext>
            </a:extLst>
          </p:cNvPr>
          <p:cNvSpPr txBox="1">
            <a:spLocks/>
          </p:cNvSpPr>
          <p:nvPr/>
        </p:nvSpPr>
        <p:spPr>
          <a:xfrm>
            <a:off x="6058742" y="5530027"/>
            <a:ext cx="2028511" cy="926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 sz="2800" b="1" dirty="0">
                <a:solidFill>
                  <a:srgbClr val="58585A"/>
                </a:solidFill>
              </a:rPr>
              <a:t>COMMIT</a:t>
            </a:r>
            <a:endParaRPr lang="en" sz="3200" dirty="0">
              <a:solidFill>
                <a:srgbClr val="58585A"/>
              </a:solidFill>
            </a:endParaRPr>
          </a:p>
        </p:txBody>
      </p:sp>
      <p:sp>
        <p:nvSpPr>
          <p:cNvPr id="19" name="Subtitle 52">
            <a:extLst>
              <a:ext uri="{FF2B5EF4-FFF2-40B4-BE49-F238E27FC236}">
                <a16:creationId xmlns:a16="http://schemas.microsoft.com/office/drawing/2014/main" id="{B358482D-91A1-4E7B-A8BC-6BCA29C29614}"/>
              </a:ext>
            </a:extLst>
          </p:cNvPr>
          <p:cNvSpPr txBox="1">
            <a:spLocks/>
          </p:cNvSpPr>
          <p:nvPr/>
        </p:nvSpPr>
        <p:spPr>
          <a:xfrm>
            <a:off x="3332474" y="5506993"/>
            <a:ext cx="2028511" cy="926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 sz="2800" b="1" dirty="0">
                <a:solidFill>
                  <a:srgbClr val="58585A"/>
                </a:solidFill>
              </a:rPr>
              <a:t>ASK</a:t>
            </a:r>
            <a:endParaRPr lang="en" sz="3200" dirty="0">
              <a:solidFill>
                <a:srgbClr val="58585A"/>
              </a:solidFill>
            </a:endParaRPr>
          </a:p>
        </p:txBody>
      </p:sp>
      <p:sp>
        <p:nvSpPr>
          <p:cNvPr id="20" name="Subtitle 52">
            <a:extLst>
              <a:ext uri="{FF2B5EF4-FFF2-40B4-BE49-F238E27FC236}">
                <a16:creationId xmlns:a16="http://schemas.microsoft.com/office/drawing/2014/main" id="{B358482D-91A1-4E7B-A8BC-6BCA29C29614}"/>
              </a:ext>
            </a:extLst>
          </p:cNvPr>
          <p:cNvSpPr txBox="1">
            <a:spLocks/>
          </p:cNvSpPr>
          <p:nvPr/>
        </p:nvSpPr>
        <p:spPr>
          <a:xfrm>
            <a:off x="789508" y="5530027"/>
            <a:ext cx="2028511" cy="926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 sz="2800" b="1" dirty="0">
                <a:solidFill>
                  <a:srgbClr val="58585A"/>
                </a:solidFill>
              </a:rPr>
              <a:t>LEARN </a:t>
            </a:r>
            <a:endParaRPr lang="en" sz="3200" dirty="0">
              <a:solidFill>
                <a:srgbClr val="58585A"/>
              </a:solidFill>
            </a:endParaRPr>
          </a:p>
        </p:txBody>
      </p:sp>
      <p:sp>
        <p:nvSpPr>
          <p:cNvPr id="21" name="Subtitle 52">
            <a:extLst>
              <a:ext uri="{FF2B5EF4-FFF2-40B4-BE49-F238E27FC236}">
                <a16:creationId xmlns:a16="http://schemas.microsoft.com/office/drawing/2014/main" id="{B358482D-91A1-4E7B-A8BC-6BCA29C29614}"/>
              </a:ext>
            </a:extLst>
          </p:cNvPr>
          <p:cNvSpPr txBox="1">
            <a:spLocks/>
          </p:cNvSpPr>
          <p:nvPr/>
        </p:nvSpPr>
        <p:spPr>
          <a:xfrm>
            <a:off x="8925603" y="5441606"/>
            <a:ext cx="2815167" cy="926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 sz="2800" b="1" dirty="0">
                <a:solidFill>
                  <a:srgbClr val="58585A"/>
                </a:solidFill>
              </a:rPr>
              <a:t>ROTARY.ORG/MEMBERSHIP</a:t>
            </a:r>
            <a:endParaRPr lang="en" sz="3200" dirty="0">
              <a:solidFill>
                <a:srgbClr val="58585A"/>
              </a:solidFill>
            </a:endParaRPr>
          </a:p>
        </p:txBody>
      </p:sp>
    </p:spTree>
    <p:custDataLst>
      <p:tags r:id="rId1"/>
    </p:custDataLst>
    <p:extLst>
      <p:ext uri="{BB962C8B-B14F-4D97-AF65-F5344CB8AC3E}">
        <p14:creationId xmlns:p14="http://schemas.microsoft.com/office/powerpoint/2010/main" val="2974422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16</a:t>
            </a:fld>
            <a:endParaRPr lang="en-US" dirty="0"/>
          </a:p>
        </p:txBody>
      </p:sp>
      <p:sp>
        <p:nvSpPr>
          <p:cNvPr id="10" name="Subtitle 52">
            <a:extLst>
              <a:ext uri="{FF2B5EF4-FFF2-40B4-BE49-F238E27FC236}">
                <a16:creationId xmlns:a16="http://schemas.microsoft.com/office/drawing/2014/main" id="{B358482D-91A1-4E7B-A8BC-6BCA29C29614}"/>
              </a:ext>
            </a:extLst>
          </p:cNvPr>
          <p:cNvSpPr txBox="1">
            <a:spLocks/>
          </p:cNvSpPr>
          <p:nvPr/>
        </p:nvSpPr>
        <p:spPr>
          <a:xfrm>
            <a:off x="695891" y="3749215"/>
            <a:ext cx="4978400" cy="27482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US" dirty="0"/>
              <a:t> </a:t>
            </a:r>
          </a:p>
        </p:txBody>
      </p:sp>
      <p:pic>
        <p:nvPicPr>
          <p:cNvPr id="15" name="Picture Placeholder 14"/>
          <p:cNvPicPr>
            <a:picLocks noGrp="1" noChangeAspect="1"/>
          </p:cNvPicPr>
          <p:nvPr>
            <p:ph type="pic" sz="quarter" idx="16"/>
          </p:nvPr>
        </p:nvPicPr>
        <p:blipFill rotWithShape="1">
          <a:blip r:embed="rId4" cstate="screen">
            <a:extLst>
              <a:ext uri="{28A0092B-C50C-407E-A947-70E740481C1C}">
                <a14:useLocalDpi xmlns:a14="http://schemas.microsoft.com/office/drawing/2010/main"/>
              </a:ext>
            </a:extLst>
          </a:blip>
          <a:srcRect/>
          <a:stretch/>
        </p:blipFill>
        <p:spPr>
          <a:xfrm>
            <a:off x="0" y="-734786"/>
            <a:ext cx="12279086" cy="7592786"/>
          </a:xfrm>
        </p:spPr>
      </p:pic>
    </p:spTree>
    <p:custDataLst>
      <p:tags r:id="rId1"/>
    </p:custDataLst>
    <p:extLst>
      <p:ext uri="{BB962C8B-B14F-4D97-AF65-F5344CB8AC3E}">
        <p14:creationId xmlns:p14="http://schemas.microsoft.com/office/powerpoint/2010/main" val="35136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126" y="0"/>
            <a:ext cx="4602422" cy="6858000"/>
          </a:xfrm>
          <a:prstGeom prst="rect">
            <a:avLst/>
          </a:prstGeom>
        </p:spPr>
      </p:pic>
      <p:sp>
        <p:nvSpPr>
          <p:cNvPr id="12" name="Rectangle 11"/>
          <p:cNvSpPr/>
          <p:nvPr/>
        </p:nvSpPr>
        <p:spPr>
          <a:xfrm>
            <a:off x="-84224" y="860559"/>
            <a:ext cx="4142509" cy="1065626"/>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pic>
        <p:nvPicPr>
          <p:cNvPr id="16" name="Picture 15"/>
          <p:cNvPicPr>
            <a:picLocks noChangeAspect="1"/>
          </p:cNvPicPr>
          <p:nvPr/>
        </p:nvPicPr>
        <p:blipFill>
          <a:blip r:embed="rId5"/>
          <a:stretch>
            <a:fillRect/>
          </a:stretch>
        </p:blipFill>
        <p:spPr>
          <a:xfrm>
            <a:off x="4554297" y="-43836"/>
            <a:ext cx="7637703" cy="6945672"/>
          </a:xfrm>
          <a:prstGeom prst="rect">
            <a:avLst/>
          </a:prstGeom>
        </p:spPr>
      </p:pic>
      <p:sp>
        <p:nvSpPr>
          <p:cNvPr id="15" name="Text Placeholder 14"/>
          <p:cNvSpPr>
            <a:spLocks noGrp="1"/>
          </p:cNvSpPr>
          <p:nvPr>
            <p:ph type="body" sz="quarter" idx="14"/>
          </p:nvPr>
        </p:nvSpPr>
        <p:spPr>
          <a:xfrm>
            <a:off x="5290651" y="825841"/>
            <a:ext cx="4978400" cy="1135062"/>
          </a:xfrm>
          <a:ln>
            <a:gradFill>
              <a:gsLst>
                <a:gs pos="100000">
                  <a:schemeClr val="bg1"/>
                </a:gs>
                <a:gs pos="97000">
                  <a:schemeClr val="bg1">
                    <a:alpha val="0"/>
                  </a:schemeClr>
                </a:gs>
              </a:gsLst>
            </a:gradFill>
          </a:ln>
        </p:spPr>
        <p:txBody>
          <a:bodyPr/>
          <a:lstStyle/>
          <a:p>
            <a:r>
              <a:rPr lang="en-US" dirty="0"/>
              <a:t>1.4 MILLION MEMBERS</a:t>
            </a:r>
          </a:p>
        </p:txBody>
      </p:sp>
      <p:sp>
        <p:nvSpPr>
          <p:cNvPr id="5" name="Slide Number Placeholder 4"/>
          <p:cNvSpPr>
            <a:spLocks noGrp="1"/>
          </p:cNvSpPr>
          <p:nvPr>
            <p:ph type="sldNum" sz="quarter" idx="15"/>
          </p:nvPr>
        </p:nvSpPr>
        <p:spPr/>
        <p:txBody>
          <a:bodyPr/>
          <a:lstStyle/>
          <a:p>
            <a:fld id="{97A94E25-127B-4C48-AF96-44BA7B823777}" type="slidenum">
              <a:rPr lang="en-US" smtClean="0"/>
              <a:pPr/>
              <a:t>2</a:t>
            </a:fld>
            <a:endParaRPr lang="en-US" dirty="0"/>
          </a:p>
        </p:txBody>
      </p:sp>
      <p:sp>
        <p:nvSpPr>
          <p:cNvPr id="8" name="Rectangle 7"/>
          <p:cNvSpPr/>
          <p:nvPr/>
        </p:nvSpPr>
        <p:spPr>
          <a:xfrm>
            <a:off x="-84224" y="643351"/>
            <a:ext cx="3906982" cy="1019193"/>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11" name="TextBox 10"/>
          <p:cNvSpPr txBox="1"/>
          <p:nvPr/>
        </p:nvSpPr>
        <p:spPr>
          <a:xfrm>
            <a:off x="700256" y="825841"/>
            <a:ext cx="6812309" cy="584775"/>
          </a:xfrm>
          <a:prstGeom prst="rect">
            <a:avLst/>
          </a:prstGeom>
          <a:noFill/>
        </p:spPr>
        <p:txBody>
          <a:bodyPr wrap="square" rtlCol="0">
            <a:spAutoFit/>
          </a:bodyPr>
          <a:lstStyle/>
          <a:p>
            <a:r>
              <a:rPr lang="en-US" sz="3200" b="1" dirty="0">
                <a:solidFill>
                  <a:schemeClr val="bg1"/>
                </a:solidFill>
              </a:rPr>
              <a:t>GLOBALLY</a:t>
            </a:r>
          </a:p>
        </p:txBody>
      </p:sp>
      <p:sp>
        <p:nvSpPr>
          <p:cNvPr id="9" name="Subtitle 52">
            <a:extLst>
              <a:ext uri="{FF2B5EF4-FFF2-40B4-BE49-F238E27FC236}">
                <a16:creationId xmlns:a16="http://schemas.microsoft.com/office/drawing/2014/main" id="{B358482D-91A1-4E7B-A8BC-6BCA29C29614}"/>
              </a:ext>
            </a:extLst>
          </p:cNvPr>
          <p:cNvSpPr txBox="1">
            <a:spLocks/>
          </p:cNvSpPr>
          <p:nvPr/>
        </p:nvSpPr>
        <p:spPr>
          <a:xfrm>
            <a:off x="5194844" y="2786744"/>
            <a:ext cx="6878623" cy="397304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latin typeface="Arial Narrow" panose="020B0606020202030204" pitchFamily="34" charset="0"/>
              </a:rPr>
              <a:t>Working together, more than </a:t>
            </a:r>
            <a:r>
              <a:rPr lang="en-US" sz="3600" b="1" dirty="0">
                <a:solidFill>
                  <a:srgbClr val="01B4E7"/>
                </a:solidFill>
                <a:latin typeface="Arial Narrow" panose="020B0606020202030204" pitchFamily="34" charset="0"/>
              </a:rPr>
              <a:t>1.4 million Rotarians and </a:t>
            </a:r>
            <a:r>
              <a:rPr lang="en-US" sz="3600" b="1" dirty="0" err="1">
                <a:solidFill>
                  <a:srgbClr val="01B4E7"/>
                </a:solidFill>
                <a:latin typeface="Arial Narrow" panose="020B0606020202030204" pitchFamily="34" charset="0"/>
              </a:rPr>
              <a:t>Rotaractors</a:t>
            </a:r>
            <a:r>
              <a:rPr lang="en-US" sz="3600" b="1" dirty="0">
                <a:solidFill>
                  <a:srgbClr val="01B4E7"/>
                </a:solidFill>
                <a:latin typeface="Arial Narrow" panose="020B0606020202030204" pitchFamily="34" charset="0"/>
              </a:rPr>
              <a:t> </a:t>
            </a:r>
          </a:p>
          <a:p>
            <a:r>
              <a:rPr lang="en-US" sz="3600" dirty="0">
                <a:latin typeface="Arial Narrow" panose="020B0606020202030204" pitchFamily="34" charset="0"/>
              </a:rPr>
              <a:t>in more than </a:t>
            </a:r>
            <a:r>
              <a:rPr lang="en-US" sz="3600" b="1" dirty="0">
                <a:solidFill>
                  <a:srgbClr val="01B4E7"/>
                </a:solidFill>
                <a:latin typeface="Arial Narrow" panose="020B0606020202030204" pitchFamily="34" charset="0"/>
              </a:rPr>
              <a:t>46,000 clubs </a:t>
            </a:r>
          </a:p>
          <a:p>
            <a:r>
              <a:rPr lang="en-US" sz="3600" dirty="0">
                <a:latin typeface="Arial Narrow" panose="020B0606020202030204" pitchFamily="34" charset="0"/>
              </a:rPr>
              <a:t>are bringing positive change to communities worldwide. </a:t>
            </a:r>
          </a:p>
        </p:txBody>
      </p:sp>
    </p:spTree>
    <p:custDataLst>
      <p:tags r:id="rId1"/>
    </p:custDataLst>
    <p:extLst>
      <p:ext uri="{BB962C8B-B14F-4D97-AF65-F5344CB8AC3E}">
        <p14:creationId xmlns:p14="http://schemas.microsoft.com/office/powerpoint/2010/main" val="302388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
          <p:cNvPicPr>
            <a:picLocks noChangeAspect="1"/>
          </p:cNvPicPr>
          <p:nvPr/>
        </p:nvPicPr>
        <p:blipFill rotWithShape="1">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40000" contrast="40000"/>
                    </a14:imgEffect>
                  </a14:imgLayer>
                </a14:imgProps>
              </a:ext>
              <a:ext uri="{28A0092B-C50C-407E-A947-70E740481C1C}">
                <a14:useLocalDpi xmlns:a14="http://schemas.microsoft.com/office/drawing/2010/main"/>
              </a:ext>
            </a:extLst>
          </a:blip>
          <a:srcRect b="10099"/>
          <a:stretch/>
        </p:blipFill>
        <p:spPr bwMode="auto">
          <a:xfrm>
            <a:off x="-352925" y="-1531186"/>
            <a:ext cx="12544925" cy="845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2924" y="-112448"/>
            <a:ext cx="12544924" cy="7039721"/>
          </a:xfrm>
          <a:prstGeom prst="rect">
            <a:avLst/>
          </a:prstGeom>
          <a:solidFill>
            <a:srgbClr val="58585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927614" y="1655925"/>
            <a:ext cx="2626738" cy="1041045"/>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12" name="Text Placeholder 11"/>
          <p:cNvSpPr>
            <a:spLocks noGrp="1"/>
          </p:cNvSpPr>
          <p:nvPr>
            <p:ph type="body" sz="quarter" idx="14"/>
          </p:nvPr>
        </p:nvSpPr>
        <p:spPr>
          <a:xfrm>
            <a:off x="536037" y="-112448"/>
            <a:ext cx="3675015" cy="1135062"/>
          </a:xfrm>
        </p:spPr>
        <p:txBody>
          <a:bodyPr/>
          <a:lstStyle/>
          <a:p>
            <a:r>
              <a:rPr lang="en-US" dirty="0"/>
              <a:t>ROTARY</a:t>
            </a:r>
          </a:p>
        </p:txBody>
      </p:sp>
      <p:sp>
        <p:nvSpPr>
          <p:cNvPr id="5" name="Slide Number Placeholder 4"/>
          <p:cNvSpPr>
            <a:spLocks noGrp="1"/>
          </p:cNvSpPr>
          <p:nvPr>
            <p:ph type="sldNum" sz="quarter" idx="12"/>
          </p:nvPr>
        </p:nvSpPr>
        <p:spPr/>
        <p:txBody>
          <a:bodyPr/>
          <a:lstStyle/>
          <a:p>
            <a:fld id="{97A94E25-127B-4C48-AF96-44BA7B823777}" type="slidenum">
              <a:rPr lang="en-US" smtClean="0"/>
              <a:pPr/>
              <a:t>3</a:t>
            </a:fld>
            <a:endParaRPr lang="en-US" dirty="0"/>
          </a:p>
        </p:txBody>
      </p:sp>
      <p:sp>
        <p:nvSpPr>
          <p:cNvPr id="31" name="Subtitle 9"/>
          <p:cNvSpPr txBox="1">
            <a:spLocks/>
          </p:cNvSpPr>
          <p:nvPr/>
        </p:nvSpPr>
        <p:spPr>
          <a:xfrm>
            <a:off x="2581265" y="5473185"/>
            <a:ext cx="2444160" cy="9570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dirty="0">
                <a:latin typeface="Arial Narrow" panose="020B0606020202030204" pitchFamily="34" charset="0"/>
              </a:rPr>
              <a:t>24%</a:t>
            </a:r>
          </a:p>
        </p:txBody>
      </p:sp>
      <p:sp>
        <p:nvSpPr>
          <p:cNvPr id="35" name="Subtitle 9"/>
          <p:cNvSpPr txBox="1">
            <a:spLocks/>
          </p:cNvSpPr>
          <p:nvPr/>
        </p:nvSpPr>
        <p:spPr>
          <a:xfrm>
            <a:off x="8112743" y="5473185"/>
            <a:ext cx="2136602" cy="6205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dirty="0">
                <a:latin typeface="Arial Narrow" panose="020B0606020202030204" pitchFamily="34" charset="0"/>
              </a:rPr>
              <a:t>52%</a:t>
            </a:r>
          </a:p>
        </p:txBody>
      </p:sp>
      <p:sp>
        <p:nvSpPr>
          <p:cNvPr id="36" name="Text Placeholder 11"/>
          <p:cNvSpPr txBox="1">
            <a:spLocks/>
          </p:cNvSpPr>
          <p:nvPr/>
        </p:nvSpPr>
        <p:spPr>
          <a:xfrm>
            <a:off x="7783238" y="-65350"/>
            <a:ext cx="3490351" cy="1135062"/>
          </a:xfrm>
          <a:prstGeom prst="rect">
            <a:avLst/>
          </a:prstGeom>
          <a:ln w="25400">
            <a:gradFill flip="none" rotWithShape="1">
              <a:gsLst>
                <a:gs pos="100000">
                  <a:schemeClr val="accent1">
                    <a:lumMod val="5000"/>
                    <a:lumOff val="95000"/>
                  </a:schemeClr>
                </a:gs>
                <a:gs pos="97000">
                  <a:schemeClr val="bg1">
                    <a:alpha val="0"/>
                  </a:scheme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ROTARACT</a:t>
            </a:r>
          </a:p>
        </p:txBody>
      </p:sp>
      <p:sp>
        <p:nvSpPr>
          <p:cNvPr id="44" name="TextBox 43"/>
          <p:cNvSpPr txBox="1"/>
          <p:nvPr/>
        </p:nvSpPr>
        <p:spPr>
          <a:xfrm>
            <a:off x="193741" y="6415393"/>
            <a:ext cx="1783246" cy="369332"/>
          </a:xfrm>
          <a:prstGeom prst="rect">
            <a:avLst/>
          </a:prstGeom>
          <a:noFill/>
        </p:spPr>
        <p:txBody>
          <a:bodyPr wrap="square" rtlCol="0">
            <a:spAutoFit/>
          </a:bodyPr>
          <a:lstStyle/>
          <a:p>
            <a:r>
              <a:rPr lang="en-US" dirty="0">
                <a:solidFill>
                  <a:schemeClr val="bg1"/>
                </a:solidFill>
              </a:rPr>
              <a:t>1 July 2021</a:t>
            </a:r>
          </a:p>
        </p:txBody>
      </p:sp>
      <p:sp>
        <p:nvSpPr>
          <p:cNvPr id="32" name="Rectangle 31"/>
          <p:cNvSpPr/>
          <p:nvPr/>
        </p:nvSpPr>
        <p:spPr>
          <a:xfrm>
            <a:off x="4803544" y="1542699"/>
            <a:ext cx="2635119" cy="101919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rgbClr val="01B4E7"/>
              </a:solidFill>
            </a:endParaRPr>
          </a:p>
        </p:txBody>
      </p:sp>
      <p:sp>
        <p:nvSpPr>
          <p:cNvPr id="38" name="TextBox 37"/>
          <p:cNvSpPr txBox="1"/>
          <p:nvPr/>
        </p:nvSpPr>
        <p:spPr>
          <a:xfrm>
            <a:off x="4875233" y="1718505"/>
            <a:ext cx="2508624" cy="584775"/>
          </a:xfrm>
          <a:prstGeom prst="rect">
            <a:avLst/>
          </a:prstGeom>
          <a:noFill/>
        </p:spPr>
        <p:txBody>
          <a:bodyPr wrap="square" rtlCol="0">
            <a:spAutoFit/>
          </a:bodyPr>
          <a:lstStyle/>
          <a:p>
            <a:pPr algn="ctr"/>
            <a:r>
              <a:rPr lang="en-US" sz="3200" b="1" dirty="0">
                <a:solidFill>
                  <a:schemeClr val="bg1"/>
                </a:solidFill>
              </a:rPr>
              <a:t>MEMBERS</a:t>
            </a:r>
          </a:p>
        </p:txBody>
      </p:sp>
      <p:sp>
        <p:nvSpPr>
          <p:cNvPr id="22" name="Subtitle 9"/>
          <p:cNvSpPr txBox="1">
            <a:spLocks/>
          </p:cNvSpPr>
          <p:nvPr/>
        </p:nvSpPr>
        <p:spPr>
          <a:xfrm>
            <a:off x="757158" y="3441594"/>
            <a:ext cx="5708518" cy="8454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dirty="0">
                <a:latin typeface="Arial Narrow" panose="020B0606020202030204" pitchFamily="34" charset="0"/>
              </a:rPr>
              <a:t>36,614</a:t>
            </a:r>
            <a:br>
              <a:rPr lang="en-US" sz="4000" dirty="0">
                <a:latin typeface="Arial Narrow" panose="020B0606020202030204" pitchFamily="34" charset="0"/>
              </a:rPr>
            </a:br>
            <a:r>
              <a:rPr lang="en-US" sz="2800" b="1" dirty="0">
                <a:latin typeface="Arial Narrow" panose="020B0606020202030204" pitchFamily="34" charset="0"/>
              </a:rPr>
              <a:t>+455 </a:t>
            </a:r>
            <a:r>
              <a:rPr lang="en-US" sz="2800" dirty="0">
                <a:latin typeface="Arial Narrow" panose="020B0606020202030204" pitchFamily="34" charset="0"/>
              </a:rPr>
              <a:t>since 1 July 2020</a:t>
            </a:r>
            <a:r>
              <a:rPr lang="en-US" sz="4000" dirty="0"/>
              <a:t>	</a:t>
            </a:r>
          </a:p>
        </p:txBody>
      </p:sp>
      <p:sp>
        <p:nvSpPr>
          <p:cNvPr id="24" name="Subtitle 9"/>
          <p:cNvSpPr txBox="1">
            <a:spLocks/>
          </p:cNvSpPr>
          <p:nvPr/>
        </p:nvSpPr>
        <p:spPr>
          <a:xfrm>
            <a:off x="7957802" y="1380558"/>
            <a:ext cx="4793721" cy="20802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dirty="0">
                <a:latin typeface="Arial Narrow" panose="020B0606020202030204" pitchFamily="34" charset="0"/>
              </a:rPr>
              <a:t>220,427 </a:t>
            </a:r>
          </a:p>
          <a:p>
            <a:r>
              <a:rPr lang="en-US" sz="2800" b="1" dirty="0">
                <a:latin typeface="Arial Narrow" panose="020B0606020202030204" pitchFamily="34" charset="0"/>
              </a:rPr>
              <a:t>+17,689 </a:t>
            </a:r>
            <a:r>
              <a:rPr lang="en-US" sz="2800" dirty="0">
                <a:latin typeface="Arial Narrow" panose="020B0606020202030204" pitchFamily="34" charset="0"/>
              </a:rPr>
              <a:t>since 1 July 2020	</a:t>
            </a:r>
          </a:p>
        </p:txBody>
      </p:sp>
      <p:sp>
        <p:nvSpPr>
          <p:cNvPr id="33" name="Rectangle 32"/>
          <p:cNvSpPr/>
          <p:nvPr/>
        </p:nvSpPr>
        <p:spPr>
          <a:xfrm>
            <a:off x="5000405" y="3548985"/>
            <a:ext cx="2626738" cy="1041045"/>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25" name="Subtitle 9"/>
          <p:cNvSpPr txBox="1">
            <a:spLocks/>
          </p:cNvSpPr>
          <p:nvPr/>
        </p:nvSpPr>
        <p:spPr>
          <a:xfrm>
            <a:off x="8030593" y="3441594"/>
            <a:ext cx="4757274" cy="27925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dirty="0">
                <a:latin typeface="Arial Narrow" panose="020B0606020202030204" pitchFamily="34" charset="0"/>
              </a:rPr>
              <a:t>10,310</a:t>
            </a:r>
            <a:r>
              <a:rPr lang="en-US" sz="6000" b="1" dirty="0">
                <a:latin typeface="Arial Narrow" panose="020B0606020202030204" pitchFamily="34" charset="0"/>
              </a:rPr>
              <a:t> </a:t>
            </a:r>
            <a:r>
              <a:rPr lang="en-US" sz="6000" dirty="0">
                <a:latin typeface="Arial Narrow" panose="020B0606020202030204" pitchFamily="34" charset="0"/>
              </a:rPr>
              <a:t> </a:t>
            </a:r>
          </a:p>
          <a:p>
            <a:r>
              <a:rPr lang="en-US" sz="2800" b="1" dirty="0">
                <a:latin typeface="Arial Narrow" panose="020B0606020202030204" pitchFamily="34" charset="0"/>
              </a:rPr>
              <a:t>−282 </a:t>
            </a:r>
            <a:r>
              <a:rPr lang="en-US" sz="2800" dirty="0">
                <a:latin typeface="Arial Narrow" panose="020B0606020202030204" pitchFamily="34" charset="0"/>
              </a:rPr>
              <a:t>since 1 July 2020</a:t>
            </a:r>
            <a:r>
              <a:rPr lang="en-US" dirty="0"/>
              <a:t>	</a:t>
            </a:r>
          </a:p>
        </p:txBody>
      </p:sp>
      <p:sp>
        <p:nvSpPr>
          <p:cNvPr id="26" name="Subtitle 9"/>
          <p:cNvSpPr txBox="1">
            <a:spLocks/>
          </p:cNvSpPr>
          <p:nvPr/>
        </p:nvSpPr>
        <p:spPr>
          <a:xfrm>
            <a:off x="757158" y="1380558"/>
            <a:ext cx="4793721" cy="1710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dirty="0">
                <a:latin typeface="Arial Narrow" panose="020B0606020202030204" pitchFamily="34" charset="0"/>
              </a:rPr>
              <a:t>1,162,763 </a:t>
            </a:r>
            <a:endParaRPr lang="en-US" sz="2800" dirty="0">
              <a:latin typeface="Arial Narrow" panose="020B0606020202030204" pitchFamily="34" charset="0"/>
            </a:endParaRPr>
          </a:p>
          <a:p>
            <a:r>
              <a:rPr lang="en-US" sz="2800" b="1" dirty="0">
                <a:latin typeface="Arial Narrow" panose="020B0606020202030204" pitchFamily="34" charset="0"/>
              </a:rPr>
              <a:t>−12,127 </a:t>
            </a:r>
            <a:r>
              <a:rPr lang="en-US" sz="2800" dirty="0">
                <a:latin typeface="Arial Narrow" panose="020B0606020202030204" pitchFamily="34" charset="0"/>
              </a:rPr>
              <a:t>since 1 July 2020	</a:t>
            </a:r>
          </a:p>
        </p:txBody>
      </p:sp>
      <p:sp>
        <p:nvSpPr>
          <p:cNvPr id="39" name="Rectangle 38"/>
          <p:cNvSpPr/>
          <p:nvPr/>
        </p:nvSpPr>
        <p:spPr>
          <a:xfrm>
            <a:off x="4887815" y="3446150"/>
            <a:ext cx="2635120" cy="101919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000" dirty="0"/>
          </a:p>
        </p:txBody>
      </p:sp>
      <p:sp>
        <p:nvSpPr>
          <p:cNvPr id="15" name="Subtitle 9"/>
          <p:cNvSpPr>
            <a:spLocks noGrp="1"/>
          </p:cNvSpPr>
          <p:nvPr>
            <p:ph type="subTitle" idx="1"/>
          </p:nvPr>
        </p:nvSpPr>
        <p:spPr>
          <a:xfrm>
            <a:off x="5111982" y="3722710"/>
            <a:ext cx="2167710" cy="845468"/>
          </a:xfrm>
        </p:spPr>
        <p:txBody>
          <a:bodyPr>
            <a:normAutofit/>
          </a:bodyPr>
          <a:lstStyle/>
          <a:p>
            <a:pPr marL="0" indent="0" algn="ctr">
              <a:buNone/>
            </a:pPr>
            <a:r>
              <a:rPr lang="en-US" sz="3200" b="1" dirty="0">
                <a:latin typeface="+mj-lt"/>
              </a:rPr>
              <a:t>CLUBS</a:t>
            </a:r>
          </a:p>
        </p:txBody>
      </p:sp>
      <p:sp>
        <p:nvSpPr>
          <p:cNvPr id="48" name="Rectangle 47"/>
          <p:cNvSpPr/>
          <p:nvPr/>
        </p:nvSpPr>
        <p:spPr>
          <a:xfrm>
            <a:off x="5045270" y="5328718"/>
            <a:ext cx="2626738" cy="1041045"/>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27" name="Rectangle 26"/>
          <p:cNvSpPr/>
          <p:nvPr/>
        </p:nvSpPr>
        <p:spPr>
          <a:xfrm>
            <a:off x="4923423" y="5204132"/>
            <a:ext cx="2635119" cy="101919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28" name="Subtitle 9"/>
          <p:cNvSpPr txBox="1">
            <a:spLocks/>
          </p:cNvSpPr>
          <p:nvPr/>
        </p:nvSpPr>
        <p:spPr>
          <a:xfrm>
            <a:off x="5261450" y="5499756"/>
            <a:ext cx="2018242" cy="8454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3200" b="1" dirty="0"/>
              <a:t>WOMEN</a:t>
            </a:r>
          </a:p>
        </p:txBody>
      </p:sp>
    </p:spTree>
    <p:custDataLst>
      <p:tags r:id="rId1"/>
    </p:custDataLst>
    <p:extLst>
      <p:ext uri="{BB962C8B-B14F-4D97-AF65-F5344CB8AC3E}">
        <p14:creationId xmlns:p14="http://schemas.microsoft.com/office/powerpoint/2010/main" val="360363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rotWithShape="1">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40000" contrast="40000"/>
                    </a14:imgEffect>
                  </a14:imgLayer>
                </a14:imgProps>
              </a:ext>
              <a:ext uri="{28A0092B-C50C-407E-A947-70E740481C1C}">
                <a14:useLocalDpi xmlns:a14="http://schemas.microsoft.com/office/drawing/2010/main"/>
              </a:ext>
            </a:extLst>
          </a:blip>
          <a:srcRect b="10099"/>
          <a:stretch/>
        </p:blipFill>
        <p:spPr bwMode="auto">
          <a:xfrm>
            <a:off x="-352925" y="-1531186"/>
            <a:ext cx="12544925" cy="845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52924" y="-852616"/>
            <a:ext cx="12697324" cy="7779889"/>
          </a:xfrm>
          <a:prstGeom prst="rect">
            <a:avLst/>
          </a:prstGeom>
          <a:solidFill>
            <a:srgbClr val="58585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5"/>
          </p:nvPr>
        </p:nvSpPr>
        <p:spPr/>
        <p:txBody>
          <a:bodyPr/>
          <a:lstStyle/>
          <a:p>
            <a:fld id="{97A94E25-127B-4C48-AF96-44BA7B823777}" type="slidenum">
              <a:rPr lang="en-US" smtClean="0"/>
              <a:pPr/>
              <a:t>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50426164"/>
              </p:ext>
            </p:extLst>
          </p:nvPr>
        </p:nvGraphicFramePr>
        <p:xfrm>
          <a:off x="628656" y="403431"/>
          <a:ext cx="10581762" cy="6135195"/>
        </p:xfrm>
        <a:graphic>
          <a:graphicData uri="http://schemas.openxmlformats.org/drawingml/2006/table">
            <a:tbl>
              <a:tblPr firstRow="1" bandRow="1">
                <a:tableStyleId>{2D5ABB26-0587-4C30-8999-92F81FD0307C}</a:tableStyleId>
              </a:tblPr>
              <a:tblGrid>
                <a:gridCol w="5348811">
                  <a:extLst>
                    <a:ext uri="{9D8B030D-6E8A-4147-A177-3AD203B41FA5}">
                      <a16:colId xmlns:a16="http://schemas.microsoft.com/office/drawing/2014/main" val="185545318"/>
                    </a:ext>
                  </a:extLst>
                </a:gridCol>
                <a:gridCol w="3302000">
                  <a:extLst>
                    <a:ext uri="{9D8B030D-6E8A-4147-A177-3AD203B41FA5}">
                      <a16:colId xmlns:a16="http://schemas.microsoft.com/office/drawing/2014/main" val="1617194356"/>
                    </a:ext>
                  </a:extLst>
                </a:gridCol>
                <a:gridCol w="1930951">
                  <a:extLst>
                    <a:ext uri="{9D8B030D-6E8A-4147-A177-3AD203B41FA5}">
                      <a16:colId xmlns:a16="http://schemas.microsoft.com/office/drawing/2014/main" val="3121518186"/>
                    </a:ext>
                  </a:extLst>
                </a:gridCol>
              </a:tblGrid>
              <a:tr h="1052062">
                <a:tc>
                  <a:txBody>
                    <a:bodyPr/>
                    <a:lstStyle/>
                    <a:p>
                      <a:r>
                        <a:rPr lang="en-US" sz="2800" b="1" dirty="0">
                          <a:solidFill>
                            <a:srgbClr val="17458F"/>
                          </a:solidFill>
                          <a:latin typeface="Arial Narrow" panose="020B0606020202030204" pitchFamily="34" charset="0"/>
                        </a:rPr>
                        <a:t>REGION</a:t>
                      </a:r>
                    </a:p>
                  </a:txBody>
                  <a:tcPr anchor="b"/>
                </a:tc>
                <a:tc>
                  <a:txBody>
                    <a:bodyPr/>
                    <a:lstStyle/>
                    <a:p>
                      <a:pPr algn="ctr"/>
                      <a:r>
                        <a:rPr lang="en-US" sz="2800" b="1" dirty="0">
                          <a:solidFill>
                            <a:srgbClr val="17458F"/>
                          </a:solidFill>
                          <a:latin typeface="Arial Narrow" panose="020B0606020202030204" pitchFamily="34" charset="0"/>
                        </a:rPr>
                        <a:t>PORTION</a:t>
                      </a:r>
                      <a:r>
                        <a:rPr lang="en-US" sz="2800" b="1" baseline="0" dirty="0">
                          <a:solidFill>
                            <a:srgbClr val="17458F"/>
                          </a:solidFill>
                          <a:latin typeface="Arial Narrow" panose="020B0606020202030204" pitchFamily="34" charset="0"/>
                        </a:rPr>
                        <a:t> OF ROTARY CLUB MEMBERS</a:t>
                      </a:r>
                      <a:endParaRPr lang="en-US" sz="2800" b="1" dirty="0">
                        <a:solidFill>
                          <a:srgbClr val="17458F"/>
                        </a:solidFill>
                        <a:latin typeface="Arial Narrow" panose="020B0606020202030204" pitchFamily="34" charset="0"/>
                      </a:endParaRPr>
                    </a:p>
                  </a:txBody>
                  <a:tcPr/>
                </a:tc>
                <a:tc>
                  <a:txBody>
                    <a:bodyPr/>
                    <a:lstStyle/>
                    <a:p>
                      <a:pPr algn="ctr"/>
                      <a:r>
                        <a:rPr lang="en-US" sz="2800" b="1" dirty="0">
                          <a:solidFill>
                            <a:srgbClr val="17458F"/>
                          </a:solidFill>
                          <a:latin typeface="Arial Narrow" panose="020B0606020202030204" pitchFamily="34" charset="0"/>
                        </a:rPr>
                        <a:t>CHANGE</a:t>
                      </a:r>
                      <a:r>
                        <a:rPr lang="en-US" sz="2800" b="1" baseline="0" dirty="0">
                          <a:solidFill>
                            <a:srgbClr val="17458F"/>
                          </a:solidFill>
                          <a:latin typeface="Arial Narrow" panose="020B0606020202030204" pitchFamily="34" charset="0"/>
                        </a:rPr>
                        <a:t> </a:t>
                      </a:r>
                      <a:br>
                        <a:rPr lang="en-US" sz="2800" b="1" baseline="0" dirty="0">
                          <a:solidFill>
                            <a:srgbClr val="17458F"/>
                          </a:solidFill>
                          <a:latin typeface="Arial Narrow" panose="020B0606020202030204" pitchFamily="34" charset="0"/>
                        </a:rPr>
                      </a:br>
                      <a:r>
                        <a:rPr lang="en-US" sz="2800" b="1" dirty="0">
                          <a:solidFill>
                            <a:srgbClr val="17458F"/>
                          </a:solidFill>
                          <a:latin typeface="Arial Narrow" panose="020B0606020202030204" pitchFamily="34" charset="0"/>
                        </a:rPr>
                        <a:t>SINCE 2011</a:t>
                      </a:r>
                    </a:p>
                  </a:txBody>
                  <a:tcPr anchor="b"/>
                </a:tc>
                <a:extLst>
                  <a:ext uri="{0D108BD9-81ED-4DB2-BD59-A6C34878D82A}">
                    <a16:rowId xmlns:a16="http://schemas.microsoft.com/office/drawing/2014/main" val="2770055656"/>
                  </a:ext>
                </a:extLst>
              </a:tr>
              <a:tr h="742497">
                <a:tc>
                  <a:txBody>
                    <a:bodyPr/>
                    <a:lstStyle/>
                    <a:p>
                      <a:r>
                        <a:rPr lang="en-US" sz="3200" dirty="0">
                          <a:solidFill>
                            <a:schemeClr val="bg1"/>
                          </a:solidFill>
                          <a:latin typeface="Arial Narrow" panose="020B0606020202030204" pitchFamily="34" charset="0"/>
                        </a:rPr>
                        <a:t>Asia</a:t>
                      </a:r>
                    </a:p>
                  </a:txBody>
                  <a:tcPr anchor="ctr"/>
                </a:tc>
                <a:tc>
                  <a:txBody>
                    <a:bodyPr/>
                    <a:lstStyle/>
                    <a:p>
                      <a:pPr algn="ctr"/>
                      <a:r>
                        <a:rPr lang="en-US" sz="3200" dirty="0">
                          <a:solidFill>
                            <a:schemeClr val="bg1"/>
                          </a:solidFill>
                          <a:latin typeface="Arial Narrow" panose="020B0606020202030204" pitchFamily="34" charset="0"/>
                        </a:rPr>
                        <a:t>34%</a:t>
                      </a:r>
                    </a:p>
                  </a:txBody>
                  <a:tcPr anchor="ctr"/>
                </a:tc>
                <a:tc>
                  <a:txBody>
                    <a:bodyPr/>
                    <a:lstStyle/>
                    <a:p>
                      <a:pPr algn="ctr"/>
                      <a:r>
                        <a:rPr lang="en-US" sz="3200" dirty="0">
                          <a:solidFill>
                            <a:schemeClr val="bg1"/>
                          </a:solidFill>
                          <a:latin typeface="Arial Narrow" panose="020B0606020202030204" pitchFamily="34" charset="0"/>
                        </a:rPr>
                        <a:t>+26%</a:t>
                      </a:r>
                    </a:p>
                  </a:txBody>
                  <a:tcPr anchor="ctr"/>
                </a:tc>
                <a:extLst>
                  <a:ext uri="{0D108BD9-81ED-4DB2-BD59-A6C34878D82A}">
                    <a16:rowId xmlns:a16="http://schemas.microsoft.com/office/drawing/2014/main" val="2527390881"/>
                  </a:ext>
                </a:extLst>
              </a:tr>
              <a:tr h="773658">
                <a:tc>
                  <a:txBody>
                    <a:bodyPr/>
                    <a:lstStyle/>
                    <a:p>
                      <a:r>
                        <a:rPr lang="en-US" sz="3200" dirty="0">
                          <a:solidFill>
                            <a:schemeClr val="bg1"/>
                          </a:solidFill>
                          <a:latin typeface="Arial Narrow" panose="020B0606020202030204" pitchFamily="34" charset="0"/>
                        </a:rPr>
                        <a:t>U.S., Canada,</a:t>
                      </a:r>
                      <a:r>
                        <a:rPr lang="en-US" sz="3200" baseline="0" dirty="0">
                          <a:solidFill>
                            <a:schemeClr val="bg1"/>
                          </a:solidFill>
                          <a:latin typeface="Arial Narrow" panose="020B0606020202030204" pitchFamily="34" charset="0"/>
                        </a:rPr>
                        <a:t> &amp; Caribbean</a:t>
                      </a:r>
                      <a:endParaRPr lang="en-US" sz="3200" dirty="0">
                        <a:solidFill>
                          <a:schemeClr val="bg1"/>
                        </a:solidFill>
                        <a:latin typeface="Arial Narrow" panose="020B0606020202030204" pitchFamily="34" charset="0"/>
                      </a:endParaRPr>
                    </a:p>
                  </a:txBody>
                  <a:tcPr anchor="ctr"/>
                </a:tc>
                <a:tc>
                  <a:txBody>
                    <a:bodyPr/>
                    <a:lstStyle/>
                    <a:p>
                      <a:pPr algn="ctr"/>
                      <a:r>
                        <a:rPr lang="en-US" sz="3200" dirty="0">
                          <a:solidFill>
                            <a:schemeClr val="bg1"/>
                          </a:solidFill>
                          <a:latin typeface="Arial Narrow" panose="020B0606020202030204" pitchFamily="34" charset="0"/>
                        </a:rPr>
                        <a:t>27%</a:t>
                      </a:r>
                    </a:p>
                  </a:txBody>
                  <a:tcPr anchor="ctr"/>
                </a:tc>
                <a:tc>
                  <a:txBody>
                    <a:bodyPr/>
                    <a:lstStyle/>
                    <a:p>
                      <a:pPr algn="ctr"/>
                      <a:r>
                        <a:rPr lang="en-US" sz="3200" b="1" dirty="0">
                          <a:solidFill>
                            <a:schemeClr val="bg1"/>
                          </a:solidFill>
                          <a:latin typeface="Arial Narrow" panose="020B0606020202030204" pitchFamily="34" charset="0"/>
                        </a:rPr>
                        <a:t>−</a:t>
                      </a:r>
                      <a:r>
                        <a:rPr lang="en-US" sz="3200" dirty="0">
                          <a:solidFill>
                            <a:schemeClr val="bg1"/>
                          </a:solidFill>
                          <a:latin typeface="Arial Narrow" panose="020B0606020202030204" pitchFamily="34" charset="0"/>
                        </a:rPr>
                        <a:t>20%</a:t>
                      </a:r>
                    </a:p>
                  </a:txBody>
                  <a:tcPr anchor="ctr"/>
                </a:tc>
                <a:extLst>
                  <a:ext uri="{0D108BD9-81ED-4DB2-BD59-A6C34878D82A}">
                    <a16:rowId xmlns:a16="http://schemas.microsoft.com/office/drawing/2014/main" val="123016065"/>
                  </a:ext>
                </a:extLst>
              </a:tr>
              <a:tr h="904733">
                <a:tc>
                  <a:txBody>
                    <a:bodyPr/>
                    <a:lstStyle/>
                    <a:p>
                      <a:r>
                        <a:rPr lang="en-US" sz="3200" dirty="0">
                          <a:solidFill>
                            <a:schemeClr val="bg1"/>
                          </a:solidFill>
                          <a:latin typeface="Arial Narrow" panose="020B0606020202030204" pitchFamily="34" charset="0"/>
                        </a:rPr>
                        <a:t>Europe, Africa,</a:t>
                      </a:r>
                      <a:r>
                        <a:rPr lang="en-US" sz="3200" baseline="0" dirty="0">
                          <a:solidFill>
                            <a:schemeClr val="bg1"/>
                          </a:solidFill>
                          <a:latin typeface="Arial Narrow" panose="020B0606020202030204" pitchFamily="34" charset="0"/>
                        </a:rPr>
                        <a:t> &amp; the Middle East</a:t>
                      </a:r>
                      <a:endParaRPr lang="en-US" sz="3200" dirty="0">
                        <a:solidFill>
                          <a:schemeClr val="bg1"/>
                        </a:solidFill>
                        <a:latin typeface="Arial Narrow" panose="020B0606020202030204" pitchFamily="34" charset="0"/>
                      </a:endParaRPr>
                    </a:p>
                  </a:txBody>
                  <a:tcPr anchor="ctr"/>
                </a:tc>
                <a:tc>
                  <a:txBody>
                    <a:bodyPr/>
                    <a:lstStyle/>
                    <a:p>
                      <a:pPr algn="ctr"/>
                      <a:r>
                        <a:rPr lang="en-US" sz="3200" dirty="0">
                          <a:solidFill>
                            <a:schemeClr val="bg1"/>
                          </a:solidFill>
                          <a:latin typeface="Arial Narrow" panose="020B0606020202030204" pitchFamily="34" charset="0"/>
                        </a:rPr>
                        <a:t>25%</a:t>
                      </a:r>
                    </a:p>
                  </a:txBody>
                  <a:tcPr anchor="ctr"/>
                </a:tc>
                <a:tc>
                  <a:txBody>
                    <a:bodyPr/>
                    <a:lstStyle/>
                    <a:p>
                      <a:pPr algn="ctr"/>
                      <a:r>
                        <a:rPr lang="en-US" sz="3200" dirty="0">
                          <a:solidFill>
                            <a:schemeClr val="bg1"/>
                          </a:solidFill>
                          <a:latin typeface="Arial Narrow" panose="020B0606020202030204" pitchFamily="34" charset="0"/>
                        </a:rPr>
                        <a:t>−3%</a:t>
                      </a:r>
                    </a:p>
                  </a:txBody>
                  <a:tcPr anchor="ctr"/>
                </a:tc>
                <a:extLst>
                  <a:ext uri="{0D108BD9-81ED-4DB2-BD59-A6C34878D82A}">
                    <a16:rowId xmlns:a16="http://schemas.microsoft.com/office/drawing/2014/main" val="3566085634"/>
                  </a:ext>
                </a:extLst>
              </a:tr>
              <a:tr h="729395">
                <a:tc>
                  <a:txBody>
                    <a:bodyPr/>
                    <a:lstStyle/>
                    <a:p>
                      <a:r>
                        <a:rPr lang="en-US" sz="3200" dirty="0">
                          <a:solidFill>
                            <a:schemeClr val="bg1"/>
                          </a:solidFill>
                          <a:latin typeface="Arial Narrow" panose="020B0606020202030204" pitchFamily="34" charset="0"/>
                        </a:rPr>
                        <a:t>Latin America</a:t>
                      </a:r>
                    </a:p>
                  </a:txBody>
                  <a:tcPr anchor="ctr"/>
                </a:tc>
                <a:tc>
                  <a:txBody>
                    <a:bodyPr/>
                    <a:lstStyle/>
                    <a:p>
                      <a:pPr algn="ctr"/>
                      <a:r>
                        <a:rPr lang="en-US" sz="3200" dirty="0">
                          <a:solidFill>
                            <a:schemeClr val="bg1"/>
                          </a:solidFill>
                          <a:latin typeface="Arial Narrow" panose="020B0606020202030204" pitchFamily="34" charset="0"/>
                        </a:rPr>
                        <a:t>8%</a:t>
                      </a:r>
                    </a:p>
                  </a:txBody>
                  <a:tcPr anchor="ctr"/>
                </a:tc>
                <a:tc>
                  <a:txBody>
                    <a:bodyPr/>
                    <a:lstStyle/>
                    <a:p>
                      <a:pPr algn="ctr"/>
                      <a:r>
                        <a:rPr lang="en-US" sz="3200" dirty="0">
                          <a:solidFill>
                            <a:schemeClr val="bg1"/>
                          </a:solidFill>
                          <a:latin typeface="Arial Narrow" panose="020B0606020202030204" pitchFamily="34" charset="0"/>
                        </a:rPr>
                        <a:t>−8%</a:t>
                      </a:r>
                    </a:p>
                  </a:txBody>
                  <a:tcPr anchor="ctr"/>
                </a:tc>
                <a:extLst>
                  <a:ext uri="{0D108BD9-81ED-4DB2-BD59-A6C34878D82A}">
                    <a16:rowId xmlns:a16="http://schemas.microsoft.com/office/drawing/2014/main" val="934034532"/>
                  </a:ext>
                </a:extLst>
              </a:tr>
              <a:tr h="804347">
                <a:tc>
                  <a:txBody>
                    <a:bodyPr/>
                    <a:lstStyle/>
                    <a:p>
                      <a:r>
                        <a:rPr lang="en-US" sz="3200" dirty="0">
                          <a:solidFill>
                            <a:schemeClr val="bg1"/>
                          </a:solidFill>
                          <a:latin typeface="Arial Narrow" panose="020B0606020202030204" pitchFamily="34" charset="0"/>
                        </a:rPr>
                        <a:t>Great Britain</a:t>
                      </a:r>
                      <a:r>
                        <a:rPr lang="en-US" sz="3200" baseline="0" dirty="0">
                          <a:solidFill>
                            <a:schemeClr val="bg1"/>
                          </a:solidFill>
                          <a:latin typeface="Arial Narrow" panose="020B0606020202030204" pitchFamily="34" charset="0"/>
                        </a:rPr>
                        <a:t> &amp; Ireland (RIBI)</a:t>
                      </a:r>
                      <a:endParaRPr lang="en-US" sz="3200" dirty="0">
                        <a:solidFill>
                          <a:schemeClr val="bg1"/>
                        </a:solidFill>
                        <a:latin typeface="Arial Narrow" panose="020B0606020202030204" pitchFamily="34" charset="0"/>
                      </a:endParaRPr>
                    </a:p>
                  </a:txBody>
                  <a:tcPr anchor="ctr"/>
                </a:tc>
                <a:tc>
                  <a:txBody>
                    <a:bodyPr/>
                    <a:lstStyle/>
                    <a:p>
                      <a:pPr algn="ctr"/>
                      <a:r>
                        <a:rPr lang="en-US" sz="3200" dirty="0">
                          <a:solidFill>
                            <a:schemeClr val="bg1"/>
                          </a:solidFill>
                          <a:latin typeface="Arial Narrow" panose="020B0606020202030204" pitchFamily="34" charset="0"/>
                        </a:rPr>
                        <a:t>3%</a:t>
                      </a:r>
                    </a:p>
                  </a:txBody>
                  <a:tcPr anchor="ctr"/>
                </a:tc>
                <a:tc>
                  <a:txBody>
                    <a:bodyPr/>
                    <a:lstStyle/>
                    <a:p>
                      <a:pPr algn="ctr"/>
                      <a:r>
                        <a:rPr lang="en-US" sz="3200" dirty="0">
                          <a:solidFill>
                            <a:schemeClr val="bg1"/>
                          </a:solidFill>
                          <a:latin typeface="Arial Narrow" panose="020B0606020202030204" pitchFamily="34" charset="0"/>
                        </a:rPr>
                        <a:t>−30%</a:t>
                      </a:r>
                    </a:p>
                  </a:txBody>
                  <a:tcPr anchor="ctr"/>
                </a:tc>
                <a:extLst>
                  <a:ext uri="{0D108BD9-81ED-4DB2-BD59-A6C34878D82A}">
                    <a16:rowId xmlns:a16="http://schemas.microsoft.com/office/drawing/2014/main" val="2394216550"/>
                  </a:ext>
                </a:extLst>
              </a:tr>
              <a:tr h="1128503">
                <a:tc>
                  <a:txBody>
                    <a:bodyPr/>
                    <a:lstStyle/>
                    <a:p>
                      <a:r>
                        <a:rPr lang="en-US" sz="3200" dirty="0">
                          <a:solidFill>
                            <a:schemeClr val="bg1"/>
                          </a:solidFill>
                          <a:latin typeface="Arial Narrow" panose="020B0606020202030204" pitchFamily="34" charset="0"/>
                        </a:rPr>
                        <a:t>Australia, New Zealand, &amp; the Pacific</a:t>
                      </a:r>
                      <a:r>
                        <a:rPr lang="en-US" sz="3200" baseline="0" dirty="0">
                          <a:solidFill>
                            <a:schemeClr val="bg1"/>
                          </a:solidFill>
                          <a:latin typeface="Arial Narrow" panose="020B0606020202030204" pitchFamily="34" charset="0"/>
                        </a:rPr>
                        <a:t> Islands</a:t>
                      </a:r>
                      <a:endParaRPr lang="en-US" sz="3200" dirty="0">
                        <a:solidFill>
                          <a:schemeClr val="bg1"/>
                        </a:solidFill>
                        <a:latin typeface="Arial Narrow" panose="020B0606020202030204" pitchFamily="34" charset="0"/>
                      </a:endParaRPr>
                    </a:p>
                  </a:txBody>
                  <a:tcPr anchor="ctr"/>
                </a:tc>
                <a:tc>
                  <a:txBody>
                    <a:bodyPr/>
                    <a:lstStyle/>
                    <a:p>
                      <a:pPr algn="ctr"/>
                      <a:r>
                        <a:rPr lang="en-US" sz="3200" dirty="0">
                          <a:solidFill>
                            <a:schemeClr val="bg1"/>
                          </a:solidFill>
                          <a:latin typeface="Arial Narrow" panose="020B0606020202030204" pitchFamily="34" charset="0"/>
                        </a:rPr>
                        <a:t>3%</a:t>
                      </a:r>
                    </a:p>
                  </a:txBody>
                  <a:tcPr anchor="ctr"/>
                </a:tc>
                <a:tc>
                  <a:txBody>
                    <a:bodyPr/>
                    <a:lstStyle/>
                    <a:p>
                      <a:pPr algn="ctr"/>
                      <a:r>
                        <a:rPr lang="en-US" sz="3200" dirty="0">
                          <a:solidFill>
                            <a:schemeClr val="bg1"/>
                          </a:solidFill>
                          <a:latin typeface="Arial Narrow" panose="020B0606020202030204" pitchFamily="34" charset="0"/>
                        </a:rPr>
                        <a:t>−25%</a:t>
                      </a:r>
                    </a:p>
                  </a:txBody>
                  <a:tcPr anchor="ctr"/>
                </a:tc>
                <a:extLst>
                  <a:ext uri="{0D108BD9-81ED-4DB2-BD59-A6C34878D82A}">
                    <a16:rowId xmlns:a16="http://schemas.microsoft.com/office/drawing/2014/main" val="4049844783"/>
                  </a:ext>
                </a:extLst>
              </a:tr>
            </a:tbl>
          </a:graphicData>
        </a:graphic>
      </p:graphicFrame>
    </p:spTree>
    <p:custDataLst>
      <p:tags r:id="rId1"/>
    </p:custDataLst>
    <p:extLst>
      <p:ext uri="{BB962C8B-B14F-4D97-AF65-F5344CB8AC3E}">
        <p14:creationId xmlns:p14="http://schemas.microsoft.com/office/powerpoint/2010/main" val="101525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35736" y="0"/>
            <a:ext cx="12227736" cy="5245768"/>
          </a:xfrm>
          <a:prstGeom prst="rect">
            <a:avLst/>
          </a:prstGeom>
        </p:spPr>
      </p:pic>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619361" y="6133866"/>
            <a:ext cx="5071636" cy="2861763"/>
          </a:xfrm>
        </p:spPr>
        <p:txBody>
          <a:bodyPr>
            <a:noAutofit/>
          </a:bodyPr>
          <a:lstStyle/>
          <a:p>
            <a:pPr>
              <a:lnSpc>
                <a:spcPct val="100000"/>
              </a:lnSpc>
            </a:pPr>
            <a:r>
              <a:rPr lang="en" sz="2800" b="1" dirty="0">
                <a:solidFill>
                  <a:srgbClr val="58585A"/>
                </a:solidFill>
              </a:rPr>
              <a:t>ROTARY.ORG/START-CLUB</a:t>
            </a:r>
            <a:br>
              <a:rPr lang="en" sz="3200" b="1" dirty="0">
                <a:solidFill>
                  <a:srgbClr val="58585A"/>
                </a:solidFill>
              </a:rPr>
            </a:br>
            <a:endParaRPr lang="en" sz="3200" dirty="0">
              <a:solidFill>
                <a:srgbClr val="58585A"/>
              </a:solidFill>
            </a:endParaRP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619361" y="298132"/>
            <a:ext cx="7249292" cy="1135062"/>
          </a:xfrm>
        </p:spPr>
        <p:txBody>
          <a:bodyPr/>
          <a:lstStyle/>
          <a:p>
            <a:pPr lvl="0"/>
            <a:r>
              <a:rPr lang="en-US" dirty="0"/>
              <a:t>KINDS OF clubs</a:t>
            </a:r>
          </a:p>
        </p:txBody>
      </p:sp>
      <p:sp>
        <p:nvSpPr>
          <p:cNvPr id="11" name="Rectangle 10"/>
          <p:cNvSpPr/>
          <p:nvPr/>
        </p:nvSpPr>
        <p:spPr>
          <a:xfrm>
            <a:off x="365361" y="1852863"/>
            <a:ext cx="2635119" cy="398245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Arial Narrow" panose="020B0606020202030204" pitchFamily="34" charset="0"/>
            </a:endParaRPr>
          </a:p>
        </p:txBody>
      </p:sp>
      <p:sp>
        <p:nvSpPr>
          <p:cNvPr id="13" name="Rectangle 12"/>
          <p:cNvSpPr/>
          <p:nvPr/>
        </p:nvSpPr>
        <p:spPr>
          <a:xfrm>
            <a:off x="3401795" y="1852863"/>
            <a:ext cx="2635119" cy="398245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Arial Narrow" panose="020B0606020202030204" pitchFamily="34" charset="0"/>
            </a:endParaRPr>
          </a:p>
        </p:txBody>
      </p:sp>
      <p:sp>
        <p:nvSpPr>
          <p:cNvPr id="3" name="TextBox 2"/>
          <p:cNvSpPr txBox="1"/>
          <p:nvPr/>
        </p:nvSpPr>
        <p:spPr>
          <a:xfrm>
            <a:off x="488731" y="2196338"/>
            <a:ext cx="2511750" cy="3662541"/>
          </a:xfrm>
          <a:prstGeom prst="rect">
            <a:avLst/>
          </a:prstGeom>
          <a:noFill/>
        </p:spPr>
        <p:txBody>
          <a:bodyPr wrap="square" rtlCol="0">
            <a:spAutoFit/>
          </a:bodyPr>
          <a:lstStyle/>
          <a:p>
            <a:r>
              <a:rPr lang="en-US" sz="2800" b="1" dirty="0">
                <a:solidFill>
                  <a:schemeClr val="bg1"/>
                </a:solidFill>
                <a:latin typeface="Arial Narrow" panose="020B0606020202030204" pitchFamily="34" charset="0"/>
              </a:rPr>
              <a:t>SATELLITE:</a:t>
            </a:r>
          </a:p>
          <a:p>
            <a:endParaRPr lang="en-US" sz="800" b="1" dirty="0">
              <a:solidFill>
                <a:schemeClr val="bg1"/>
              </a:solidFill>
              <a:latin typeface="Arial Narrow" panose="020B0606020202030204" pitchFamily="34" charset="0"/>
            </a:endParaRPr>
          </a:p>
          <a:p>
            <a:r>
              <a:rPr lang="en-US" sz="2800" dirty="0">
                <a:solidFill>
                  <a:schemeClr val="bg1"/>
                </a:solidFill>
                <a:latin typeface="Arial Narrow" panose="020B0606020202030204" pitchFamily="34" charset="0"/>
              </a:rPr>
              <a:t>Members run </a:t>
            </a:r>
            <a:br>
              <a:rPr lang="en-US" sz="2800" dirty="0">
                <a:solidFill>
                  <a:schemeClr val="bg1"/>
                </a:solidFill>
                <a:latin typeface="Arial Narrow" panose="020B0606020202030204" pitchFamily="34" charset="0"/>
              </a:rPr>
            </a:br>
            <a:r>
              <a:rPr lang="en-US" sz="2800" dirty="0">
                <a:solidFill>
                  <a:schemeClr val="bg1"/>
                </a:solidFill>
                <a:latin typeface="Arial Narrow" panose="020B0606020202030204" pitchFamily="34" charset="0"/>
              </a:rPr>
              <a:t>the club in collaboration with a sponsor club but choose their club’s structure themselves</a:t>
            </a:r>
          </a:p>
        </p:txBody>
      </p:sp>
      <p:sp>
        <p:nvSpPr>
          <p:cNvPr id="14" name="TextBox 13"/>
          <p:cNvSpPr txBox="1"/>
          <p:nvPr/>
        </p:nvSpPr>
        <p:spPr>
          <a:xfrm>
            <a:off x="3461804" y="2180572"/>
            <a:ext cx="2328728" cy="3231654"/>
          </a:xfrm>
          <a:prstGeom prst="rect">
            <a:avLst/>
          </a:prstGeom>
          <a:noFill/>
        </p:spPr>
        <p:txBody>
          <a:bodyPr wrap="square" rtlCol="0">
            <a:spAutoFit/>
          </a:bodyPr>
          <a:lstStyle/>
          <a:p>
            <a:r>
              <a:rPr lang="en-US" sz="2800" b="1" dirty="0">
                <a:solidFill>
                  <a:schemeClr val="bg1"/>
                </a:solidFill>
                <a:latin typeface="Arial Narrow" panose="020B0606020202030204" pitchFamily="34" charset="0"/>
              </a:rPr>
              <a:t>PASSPORT:</a:t>
            </a:r>
          </a:p>
          <a:p>
            <a:endParaRPr lang="en-US" sz="800" b="1" dirty="0">
              <a:solidFill>
                <a:schemeClr val="bg1"/>
              </a:solidFill>
              <a:latin typeface="Arial Narrow" panose="020B0606020202030204" pitchFamily="34" charset="0"/>
            </a:endParaRPr>
          </a:p>
          <a:p>
            <a:r>
              <a:rPr lang="en-US" sz="2800" dirty="0">
                <a:solidFill>
                  <a:schemeClr val="bg1"/>
                </a:solidFill>
                <a:latin typeface="Arial Narrow" panose="020B0606020202030204" pitchFamily="34" charset="0"/>
              </a:rPr>
              <a:t>Members attend meetings of any club, in their community or around the world</a:t>
            </a:r>
          </a:p>
        </p:txBody>
      </p:sp>
      <p:sp>
        <p:nvSpPr>
          <p:cNvPr id="16" name="Rectangle 15"/>
          <p:cNvSpPr/>
          <p:nvPr/>
        </p:nvSpPr>
        <p:spPr>
          <a:xfrm>
            <a:off x="6462193" y="1852863"/>
            <a:ext cx="2635119" cy="398245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Arial Narrow" panose="020B0606020202030204" pitchFamily="34" charset="0"/>
            </a:endParaRPr>
          </a:p>
        </p:txBody>
      </p:sp>
      <p:sp>
        <p:nvSpPr>
          <p:cNvPr id="17" name="TextBox 16"/>
          <p:cNvSpPr txBox="1"/>
          <p:nvPr/>
        </p:nvSpPr>
        <p:spPr>
          <a:xfrm>
            <a:off x="6522202" y="2180572"/>
            <a:ext cx="2328728" cy="2369880"/>
          </a:xfrm>
          <a:prstGeom prst="rect">
            <a:avLst/>
          </a:prstGeom>
          <a:noFill/>
        </p:spPr>
        <p:txBody>
          <a:bodyPr wrap="square" rtlCol="0">
            <a:spAutoFit/>
          </a:bodyPr>
          <a:lstStyle/>
          <a:p>
            <a:r>
              <a:rPr lang="en-US" sz="2800" b="1" dirty="0">
                <a:solidFill>
                  <a:schemeClr val="bg1"/>
                </a:solidFill>
                <a:latin typeface="Arial Narrow" panose="020B0606020202030204" pitchFamily="34" charset="0"/>
              </a:rPr>
              <a:t>CORPORATE:</a:t>
            </a:r>
          </a:p>
          <a:p>
            <a:endParaRPr lang="en-US" sz="800" b="1" dirty="0">
              <a:solidFill>
                <a:schemeClr val="bg1"/>
              </a:solidFill>
              <a:latin typeface="Arial Narrow" panose="020B0606020202030204" pitchFamily="34" charset="0"/>
            </a:endParaRPr>
          </a:p>
          <a:p>
            <a:pPr>
              <a:defRPr/>
            </a:pPr>
            <a:r>
              <a:rPr lang="en-US" sz="2800" dirty="0">
                <a:solidFill>
                  <a:schemeClr val="bg1"/>
                </a:solidFill>
                <a:latin typeface="Arial Narrow" panose="020B0606020202030204" pitchFamily="34" charset="0"/>
              </a:rPr>
              <a:t>Members (or most of them) work for the same employer</a:t>
            </a:r>
          </a:p>
        </p:txBody>
      </p:sp>
      <p:sp>
        <p:nvSpPr>
          <p:cNvPr id="18" name="Rectangle 17"/>
          <p:cNvSpPr/>
          <p:nvPr/>
        </p:nvSpPr>
        <p:spPr>
          <a:xfrm>
            <a:off x="9438348" y="1852863"/>
            <a:ext cx="2635119" cy="3982453"/>
          </a:xfrm>
          <a:prstGeom prst="rect">
            <a:avLst/>
          </a:prstGeom>
          <a:solidFill>
            <a:srgbClr val="1745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Arial Narrow" panose="020B0606020202030204" pitchFamily="34" charset="0"/>
            </a:endParaRPr>
          </a:p>
        </p:txBody>
      </p:sp>
      <p:sp>
        <p:nvSpPr>
          <p:cNvPr id="19" name="TextBox 18"/>
          <p:cNvSpPr txBox="1"/>
          <p:nvPr/>
        </p:nvSpPr>
        <p:spPr>
          <a:xfrm>
            <a:off x="9498356" y="2180572"/>
            <a:ext cx="2451905" cy="3231654"/>
          </a:xfrm>
          <a:prstGeom prst="rect">
            <a:avLst/>
          </a:prstGeom>
          <a:noFill/>
        </p:spPr>
        <p:txBody>
          <a:bodyPr wrap="square" rtlCol="0">
            <a:spAutoFit/>
          </a:bodyPr>
          <a:lstStyle/>
          <a:p>
            <a:r>
              <a:rPr lang="en-US" sz="2800" b="1" dirty="0">
                <a:solidFill>
                  <a:schemeClr val="bg1"/>
                </a:solidFill>
                <a:latin typeface="Arial Narrow" panose="020B0606020202030204" pitchFamily="34" charset="0"/>
              </a:rPr>
              <a:t>CAUSE-BASED:</a:t>
            </a:r>
          </a:p>
          <a:p>
            <a:endParaRPr lang="en-US" sz="800" b="1" dirty="0">
              <a:solidFill>
                <a:schemeClr val="bg1"/>
              </a:solidFill>
              <a:latin typeface="Arial Narrow" panose="020B0606020202030204" pitchFamily="34" charset="0"/>
            </a:endParaRPr>
          </a:p>
          <a:p>
            <a:pPr>
              <a:defRPr/>
            </a:pPr>
            <a:r>
              <a:rPr lang="en-US" sz="2800" dirty="0">
                <a:solidFill>
                  <a:schemeClr val="bg1"/>
                </a:solidFill>
                <a:latin typeface="Arial Narrow" panose="020B0606020202030204" pitchFamily="34" charset="0"/>
              </a:rPr>
              <a:t>Members unite </a:t>
            </a:r>
            <a:br>
              <a:rPr lang="en-US" sz="2800" dirty="0">
                <a:solidFill>
                  <a:schemeClr val="bg1"/>
                </a:solidFill>
                <a:latin typeface="Arial Narrow" panose="020B0606020202030204" pitchFamily="34" charset="0"/>
              </a:rPr>
            </a:br>
            <a:r>
              <a:rPr lang="en-US" sz="2800" dirty="0">
                <a:solidFill>
                  <a:schemeClr val="bg1"/>
                </a:solidFill>
                <a:latin typeface="Arial Narrow" panose="020B0606020202030204" pitchFamily="34" charset="0"/>
              </a:rPr>
              <a:t>to address a particular cause</a:t>
            </a:r>
          </a:p>
          <a:p>
            <a:pPr>
              <a:defRPr/>
            </a:pPr>
            <a:endParaRPr lang="en-US" sz="2800" dirty="0">
              <a:solidFill>
                <a:schemeClr val="bg1"/>
              </a:solidFill>
              <a:latin typeface="Arial Narrow" panose="020B0606020202030204" pitchFamily="34" charset="0"/>
            </a:endParaRPr>
          </a:p>
          <a:p>
            <a:pPr>
              <a:defRPr/>
            </a:pPr>
            <a:endParaRPr lang="en-US" sz="2800" dirty="0">
              <a:solidFill>
                <a:schemeClr val="bg1"/>
              </a:solidFill>
              <a:latin typeface="Arial Narrow" panose="020B0606020202030204" pitchFamily="34" charset="0"/>
            </a:endParaRPr>
          </a:p>
          <a:p>
            <a:pPr>
              <a:defRPr/>
            </a:pPr>
            <a:r>
              <a:rPr lang="en-US" sz="2800" b="1" dirty="0">
                <a:solidFill>
                  <a:schemeClr val="bg1"/>
                </a:solidFill>
                <a:latin typeface="Arial Narrow" panose="020B0606020202030204" pitchFamily="34" charset="0"/>
              </a:rPr>
              <a:t>AND MORE!</a:t>
            </a:r>
          </a:p>
        </p:txBody>
      </p:sp>
    </p:spTree>
    <p:custDataLst>
      <p:tags r:id="rId1"/>
    </p:custDataLst>
    <p:extLst>
      <p:ext uri="{BB962C8B-B14F-4D97-AF65-F5344CB8AC3E}">
        <p14:creationId xmlns:p14="http://schemas.microsoft.com/office/powerpoint/2010/main" val="162399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0" y="-21880"/>
            <a:ext cx="12426043" cy="6971097"/>
          </a:xfrm>
          <a:prstGeom prst="rect">
            <a:avLst/>
          </a:prstGeom>
        </p:spPr>
      </p:pic>
      <p:sp>
        <p:nvSpPr>
          <p:cNvPr id="2" name="Slide Number Placeholder 1">
            <a:extLst>
              <a:ext uri="{FF2B5EF4-FFF2-40B4-BE49-F238E27FC236}">
                <a16:creationId xmlns:a16="http://schemas.microsoft.com/office/drawing/2014/main" id="{A03B7276-9E3E-40EE-B51E-4EA29DFDB91E}"/>
              </a:ext>
            </a:extLst>
          </p:cNvPr>
          <p:cNvSpPr>
            <a:spLocks noGrp="1"/>
          </p:cNvSpPr>
          <p:nvPr>
            <p:ph type="sldNum" sz="quarter" idx="12"/>
          </p:nvPr>
        </p:nvSpPr>
        <p:spPr/>
        <p:txBody>
          <a:bodyPr/>
          <a:lstStyle/>
          <a:p>
            <a:fld id="{97A94E25-127B-4C48-AF96-44BA7B823777}" type="slidenum">
              <a:rPr lang="en-US" smtClean="0"/>
              <a:pPr/>
              <a:t>6</a:t>
            </a:fld>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7182808"/>
              </p:ext>
            </p:extLst>
          </p:nvPr>
        </p:nvGraphicFramePr>
        <p:xfrm>
          <a:off x="342900" y="1858922"/>
          <a:ext cx="11506200" cy="4585251"/>
        </p:xfrm>
        <a:graphic>
          <a:graphicData uri="http://schemas.openxmlformats.org/drawingml/2006/table">
            <a:tbl>
              <a:tblPr firstRow="1" bandRow="1">
                <a:tableStyleId>{9D7B26C5-4107-4FEC-AEDC-1716B250A1EF}</a:tableStyleId>
              </a:tblPr>
              <a:tblGrid>
                <a:gridCol w="5130800">
                  <a:extLst>
                    <a:ext uri="{9D8B030D-6E8A-4147-A177-3AD203B41FA5}">
                      <a16:colId xmlns:a16="http://schemas.microsoft.com/office/drawing/2014/main" val="1435102388"/>
                    </a:ext>
                  </a:extLst>
                </a:gridCol>
                <a:gridCol w="2928730">
                  <a:extLst>
                    <a:ext uri="{9D8B030D-6E8A-4147-A177-3AD203B41FA5}">
                      <a16:colId xmlns:a16="http://schemas.microsoft.com/office/drawing/2014/main" val="2255593202"/>
                    </a:ext>
                  </a:extLst>
                </a:gridCol>
                <a:gridCol w="3446670">
                  <a:extLst>
                    <a:ext uri="{9D8B030D-6E8A-4147-A177-3AD203B41FA5}">
                      <a16:colId xmlns:a16="http://schemas.microsoft.com/office/drawing/2014/main" val="2076042790"/>
                    </a:ext>
                  </a:extLst>
                </a:gridCol>
              </a:tblGrid>
              <a:tr h="1043305">
                <a:tc>
                  <a:txBody>
                    <a:bodyPr/>
                    <a:lstStyle/>
                    <a:p>
                      <a:r>
                        <a:rPr lang="en-US" sz="3200" dirty="0">
                          <a:solidFill>
                            <a:schemeClr val="bg1"/>
                          </a:solidFill>
                          <a:latin typeface="Arial Narrow" panose="020B0606020202030204" pitchFamily="34" charset="0"/>
                        </a:rPr>
                        <a:t>TREND</a:t>
                      </a:r>
                      <a:r>
                        <a:rPr lang="en-US" sz="3200" baseline="0" dirty="0">
                          <a:solidFill>
                            <a:schemeClr val="bg1"/>
                          </a:solidFill>
                          <a:latin typeface="Arial Narrow" panose="020B0606020202030204" pitchFamily="34" charset="0"/>
                        </a:rPr>
                        <a:t>, AS OF &lt;INSERT DATE&gt;</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DISTRICT</a:t>
                      </a:r>
                    </a:p>
                  </a:txBody>
                  <a:tcPr/>
                </a:tc>
                <a:tc>
                  <a:txBody>
                    <a:bodyPr/>
                    <a:lstStyle/>
                    <a:p>
                      <a:pPr algn="ctr"/>
                      <a:r>
                        <a:rPr lang="en-US" sz="3200" dirty="0">
                          <a:solidFill>
                            <a:schemeClr val="bg1"/>
                          </a:solidFill>
                          <a:latin typeface="Arial Narrow" panose="020B0606020202030204" pitchFamily="34" charset="0"/>
                        </a:rPr>
                        <a:t>WORLDWIDE</a:t>
                      </a:r>
                    </a:p>
                  </a:txBody>
                  <a:tcPr/>
                </a:tc>
                <a:extLst>
                  <a:ext uri="{0D108BD9-81ED-4DB2-BD59-A6C34878D82A}">
                    <a16:rowId xmlns:a16="http://schemas.microsoft.com/office/drawing/2014/main" val="3147830413"/>
                  </a:ext>
                </a:extLst>
              </a:tr>
              <a:tr h="370840">
                <a:tc>
                  <a:txBody>
                    <a:bodyPr/>
                    <a:lstStyle/>
                    <a:p>
                      <a:r>
                        <a:rPr lang="en-US" sz="3200" dirty="0">
                          <a:solidFill>
                            <a:schemeClr val="bg1"/>
                          </a:solidFill>
                          <a:latin typeface="Arial Narrow" panose="020B0606020202030204" pitchFamily="34" charset="0"/>
                        </a:rPr>
                        <a:t>Men</a:t>
                      </a:r>
                      <a:r>
                        <a:rPr lang="en-US" sz="3200" baseline="0" dirty="0">
                          <a:solidFill>
                            <a:schemeClr val="bg1"/>
                          </a:solidFill>
                          <a:latin typeface="Arial Narrow" panose="020B0606020202030204" pitchFamily="34" charset="0"/>
                        </a:rPr>
                        <a:t>, women</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61</a:t>
                      </a:r>
                      <a:r>
                        <a:rPr lang="en-US" sz="3200" baseline="0" dirty="0">
                          <a:solidFill>
                            <a:schemeClr val="bg1"/>
                          </a:solidFill>
                          <a:latin typeface="Arial Narrow" panose="020B0606020202030204" pitchFamily="34" charset="0"/>
                        </a:rPr>
                        <a:t>%, 39%</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76%, 24%</a:t>
                      </a:r>
                    </a:p>
                  </a:txBody>
                  <a:tcPr/>
                </a:tc>
                <a:extLst>
                  <a:ext uri="{0D108BD9-81ED-4DB2-BD59-A6C34878D82A}">
                    <a16:rowId xmlns:a16="http://schemas.microsoft.com/office/drawing/2014/main" val="70786436"/>
                  </a:ext>
                </a:extLst>
              </a:tr>
              <a:tr h="595022">
                <a:tc>
                  <a:txBody>
                    <a:bodyPr/>
                    <a:lstStyle/>
                    <a:p>
                      <a:r>
                        <a:rPr lang="en-US" sz="3200" dirty="0">
                          <a:solidFill>
                            <a:schemeClr val="bg1"/>
                          </a:solidFill>
                          <a:latin typeface="Arial Narrow" panose="020B0606020202030204" pitchFamily="34" charset="0"/>
                        </a:rPr>
                        <a:t>New member retention</a:t>
                      </a:r>
                    </a:p>
                  </a:txBody>
                  <a:tcPr/>
                </a:tc>
                <a:tc>
                  <a:txBody>
                    <a:bodyPr/>
                    <a:lstStyle/>
                    <a:p>
                      <a:pPr algn="ctr"/>
                      <a:r>
                        <a:rPr lang="en-US" sz="3200" dirty="0">
                          <a:solidFill>
                            <a:schemeClr val="bg1"/>
                          </a:solidFill>
                          <a:latin typeface="Arial Narrow" panose="020B0606020202030204" pitchFamily="34" charset="0"/>
                        </a:rPr>
                        <a:t>96</a:t>
                      </a:r>
                      <a:r>
                        <a:rPr lang="en-US" sz="3200" baseline="0" dirty="0">
                          <a:solidFill>
                            <a:schemeClr val="bg1"/>
                          </a:solidFill>
                          <a:latin typeface="Arial Narrow" panose="020B0606020202030204" pitchFamily="34" charset="0"/>
                        </a:rPr>
                        <a:t>% </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79%</a:t>
                      </a:r>
                    </a:p>
                  </a:txBody>
                  <a:tcPr/>
                </a:tc>
                <a:extLst>
                  <a:ext uri="{0D108BD9-81ED-4DB2-BD59-A6C34878D82A}">
                    <a16:rowId xmlns:a16="http://schemas.microsoft.com/office/drawing/2014/main" val="3283442716"/>
                  </a:ext>
                </a:extLst>
              </a:tr>
              <a:tr h="580445">
                <a:tc>
                  <a:txBody>
                    <a:bodyPr/>
                    <a:lstStyle/>
                    <a:p>
                      <a:r>
                        <a:rPr lang="en-US" sz="3200" dirty="0">
                          <a:solidFill>
                            <a:schemeClr val="bg1"/>
                          </a:solidFill>
                          <a:latin typeface="Arial Narrow" panose="020B0606020202030204" pitchFamily="34" charset="0"/>
                        </a:rPr>
                        <a:t>Existing member</a:t>
                      </a:r>
                      <a:r>
                        <a:rPr lang="en-US" sz="3200" baseline="0" dirty="0">
                          <a:solidFill>
                            <a:schemeClr val="bg1"/>
                          </a:solidFill>
                          <a:latin typeface="Arial Narrow" panose="020B0606020202030204" pitchFamily="34" charset="0"/>
                        </a:rPr>
                        <a:t> retention</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97</a:t>
                      </a:r>
                      <a:r>
                        <a:rPr lang="en-US" sz="3200" baseline="0" dirty="0">
                          <a:solidFill>
                            <a:schemeClr val="bg1"/>
                          </a:solidFill>
                          <a:latin typeface="Arial Narrow" panose="020B0606020202030204" pitchFamily="34" charset="0"/>
                        </a:rPr>
                        <a:t>% </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77%</a:t>
                      </a:r>
                    </a:p>
                  </a:txBody>
                  <a:tcPr/>
                </a:tc>
                <a:extLst>
                  <a:ext uri="{0D108BD9-81ED-4DB2-BD59-A6C34878D82A}">
                    <a16:rowId xmlns:a16="http://schemas.microsoft.com/office/drawing/2014/main" val="919182166"/>
                  </a:ext>
                </a:extLst>
              </a:tr>
              <a:tr h="605624">
                <a:tc>
                  <a:txBody>
                    <a:bodyPr/>
                    <a:lstStyle/>
                    <a:p>
                      <a:r>
                        <a:rPr lang="en-US" sz="3200" dirty="0">
                          <a:solidFill>
                            <a:schemeClr val="bg1"/>
                          </a:solidFill>
                          <a:latin typeface="Arial Narrow" panose="020B0606020202030204" pitchFamily="34" charset="0"/>
                        </a:rPr>
                        <a:t>Members under age 50</a:t>
                      </a:r>
                    </a:p>
                  </a:txBody>
                  <a:tcPr/>
                </a:tc>
                <a:tc>
                  <a:txBody>
                    <a:bodyPr/>
                    <a:lstStyle/>
                    <a:p>
                      <a:pPr algn="ctr"/>
                      <a:r>
                        <a:rPr lang="en-US" sz="3200" dirty="0">
                          <a:solidFill>
                            <a:schemeClr val="bg1"/>
                          </a:solidFill>
                          <a:latin typeface="Arial Narrow" panose="020B0606020202030204" pitchFamily="34" charset="0"/>
                        </a:rPr>
                        <a:t>18</a:t>
                      </a:r>
                      <a:r>
                        <a:rPr lang="en-US" sz="3200" baseline="0" dirty="0">
                          <a:solidFill>
                            <a:schemeClr val="bg1"/>
                          </a:solidFill>
                          <a:latin typeface="Arial Narrow" panose="020B0606020202030204" pitchFamily="34" charset="0"/>
                        </a:rPr>
                        <a:t>% </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16%</a:t>
                      </a:r>
                    </a:p>
                  </a:txBody>
                  <a:tcPr/>
                </a:tc>
                <a:extLst>
                  <a:ext uri="{0D108BD9-81ED-4DB2-BD59-A6C34878D82A}">
                    <a16:rowId xmlns:a16="http://schemas.microsoft.com/office/drawing/2014/main" val="782785953"/>
                  </a:ext>
                </a:extLst>
              </a:tr>
              <a:tr h="577794">
                <a:tc>
                  <a:txBody>
                    <a:bodyPr/>
                    <a:lstStyle/>
                    <a:p>
                      <a:r>
                        <a:rPr lang="en-US" sz="3200" dirty="0">
                          <a:solidFill>
                            <a:schemeClr val="bg1"/>
                          </a:solidFill>
                          <a:latin typeface="Arial Narrow" panose="020B0606020202030204" pitchFamily="34" charset="0"/>
                        </a:rPr>
                        <a:t>Members over age 50</a:t>
                      </a:r>
                    </a:p>
                  </a:txBody>
                  <a:tcPr/>
                </a:tc>
                <a:tc>
                  <a:txBody>
                    <a:bodyPr/>
                    <a:lstStyle/>
                    <a:p>
                      <a:pPr algn="ctr"/>
                      <a:r>
                        <a:rPr lang="en-US" sz="3200" dirty="0">
                          <a:solidFill>
                            <a:schemeClr val="bg1"/>
                          </a:solidFill>
                          <a:latin typeface="Arial Narrow" panose="020B0606020202030204" pitchFamily="34" charset="0"/>
                        </a:rPr>
                        <a:t>64</a:t>
                      </a:r>
                      <a:r>
                        <a:rPr lang="en-US" sz="3200" baseline="0" dirty="0">
                          <a:solidFill>
                            <a:schemeClr val="bg1"/>
                          </a:solidFill>
                          <a:latin typeface="Arial Narrow" panose="020B0606020202030204" pitchFamily="34" charset="0"/>
                        </a:rPr>
                        <a:t>% </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46%</a:t>
                      </a:r>
                    </a:p>
                  </a:txBody>
                  <a:tcPr/>
                </a:tc>
                <a:extLst>
                  <a:ext uri="{0D108BD9-81ED-4DB2-BD59-A6C34878D82A}">
                    <a16:rowId xmlns:a16="http://schemas.microsoft.com/office/drawing/2014/main" val="1635851778"/>
                  </a:ext>
                </a:extLst>
              </a:tr>
              <a:tr h="370840">
                <a:tc>
                  <a:txBody>
                    <a:bodyPr/>
                    <a:lstStyle/>
                    <a:p>
                      <a:r>
                        <a:rPr lang="en-US" sz="3200" dirty="0">
                          <a:solidFill>
                            <a:schemeClr val="bg1"/>
                          </a:solidFill>
                          <a:latin typeface="Arial Narrow" panose="020B0606020202030204" pitchFamily="34" charset="0"/>
                        </a:rPr>
                        <a:t>Age</a:t>
                      </a:r>
                      <a:r>
                        <a:rPr lang="en-US" sz="3200" baseline="0" dirty="0">
                          <a:solidFill>
                            <a:schemeClr val="bg1"/>
                          </a:solidFill>
                          <a:latin typeface="Arial Narrow" panose="020B0606020202030204" pitchFamily="34" charset="0"/>
                        </a:rPr>
                        <a:t> not reported</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18</a:t>
                      </a:r>
                      <a:r>
                        <a:rPr lang="en-US" sz="3200" baseline="0" dirty="0">
                          <a:solidFill>
                            <a:schemeClr val="bg1"/>
                          </a:solidFill>
                          <a:latin typeface="Arial Narrow" panose="020B0606020202030204" pitchFamily="34" charset="0"/>
                        </a:rPr>
                        <a:t>% </a:t>
                      </a:r>
                      <a:endParaRPr lang="en-US" sz="3200" dirty="0">
                        <a:solidFill>
                          <a:schemeClr val="bg1"/>
                        </a:solidFill>
                        <a:latin typeface="Arial Narrow" panose="020B0606020202030204" pitchFamily="34" charset="0"/>
                      </a:endParaRPr>
                    </a:p>
                  </a:txBody>
                  <a:tcPr/>
                </a:tc>
                <a:tc>
                  <a:txBody>
                    <a:bodyPr/>
                    <a:lstStyle/>
                    <a:p>
                      <a:pPr algn="ctr"/>
                      <a:r>
                        <a:rPr lang="en-US" sz="3200" dirty="0">
                          <a:solidFill>
                            <a:schemeClr val="bg1"/>
                          </a:solidFill>
                          <a:latin typeface="Arial Narrow" panose="020B0606020202030204" pitchFamily="34" charset="0"/>
                        </a:rPr>
                        <a:t>37%</a:t>
                      </a:r>
                    </a:p>
                  </a:txBody>
                  <a:tcPr/>
                </a:tc>
                <a:extLst>
                  <a:ext uri="{0D108BD9-81ED-4DB2-BD59-A6C34878D82A}">
                    <a16:rowId xmlns:a16="http://schemas.microsoft.com/office/drawing/2014/main" val="1614401847"/>
                  </a:ext>
                </a:extLst>
              </a:tr>
            </a:tbl>
          </a:graphicData>
        </a:graphic>
      </p:graphicFrame>
      <p:sp>
        <p:nvSpPr>
          <p:cNvPr id="7" name="Rectangle 6"/>
          <p:cNvSpPr/>
          <p:nvPr/>
        </p:nvSpPr>
        <p:spPr>
          <a:xfrm>
            <a:off x="262835" y="543826"/>
            <a:ext cx="6096000" cy="701731"/>
          </a:xfrm>
          <a:prstGeom prst="rect">
            <a:avLst/>
          </a:prstGeom>
        </p:spPr>
        <p:txBody>
          <a:bodyPr>
            <a:spAutoFit/>
          </a:bodyPr>
          <a:lstStyle/>
          <a:p>
            <a:pPr lvl="0">
              <a:lnSpc>
                <a:spcPct val="90000"/>
              </a:lnSpc>
              <a:spcBef>
                <a:spcPts val="1000"/>
              </a:spcBef>
            </a:pPr>
            <a:r>
              <a:rPr lang="en-US" sz="4400" b="1" cap="all" dirty="0">
                <a:solidFill>
                  <a:prstClr val="white"/>
                </a:solidFill>
              </a:rPr>
              <a:t>District 7620: </a:t>
            </a:r>
          </a:p>
        </p:txBody>
      </p:sp>
      <p:sp>
        <p:nvSpPr>
          <p:cNvPr id="8" name="TextBox 7"/>
          <p:cNvSpPr txBox="1"/>
          <p:nvPr/>
        </p:nvSpPr>
        <p:spPr>
          <a:xfrm>
            <a:off x="4782932" y="521062"/>
            <a:ext cx="3379304" cy="830997"/>
          </a:xfrm>
          <a:prstGeom prst="rect">
            <a:avLst/>
          </a:prstGeom>
          <a:noFill/>
        </p:spPr>
        <p:txBody>
          <a:bodyPr wrap="square" rtlCol="0">
            <a:spAutoFit/>
          </a:bodyPr>
          <a:lstStyle/>
          <a:p>
            <a:pPr algn="ctr"/>
            <a:r>
              <a:rPr lang="en-US" sz="2400" dirty="0">
                <a:solidFill>
                  <a:schemeClr val="bg1"/>
                </a:solidFill>
              </a:rPr>
              <a:t>2019 MEMBERS</a:t>
            </a:r>
          </a:p>
          <a:p>
            <a:pPr algn="ctr"/>
            <a:r>
              <a:rPr lang="en-US" sz="2400" dirty="0">
                <a:solidFill>
                  <a:srgbClr val="01B4E7"/>
                </a:solidFill>
              </a:rPr>
              <a:t>− 163 from 2017</a:t>
            </a:r>
          </a:p>
        </p:txBody>
      </p:sp>
      <p:sp>
        <p:nvSpPr>
          <p:cNvPr id="16" name="TextBox 15"/>
          <p:cNvSpPr txBox="1"/>
          <p:nvPr/>
        </p:nvSpPr>
        <p:spPr>
          <a:xfrm>
            <a:off x="8162236" y="484312"/>
            <a:ext cx="3379304" cy="830997"/>
          </a:xfrm>
          <a:prstGeom prst="rect">
            <a:avLst/>
          </a:prstGeom>
          <a:noFill/>
        </p:spPr>
        <p:txBody>
          <a:bodyPr wrap="square" rtlCol="0">
            <a:spAutoFit/>
          </a:bodyPr>
          <a:lstStyle/>
          <a:p>
            <a:pPr algn="ctr"/>
            <a:r>
              <a:rPr lang="en-US" sz="2400" dirty="0">
                <a:solidFill>
                  <a:schemeClr val="bg1"/>
                </a:solidFill>
              </a:rPr>
              <a:t>89 CLUBS</a:t>
            </a:r>
          </a:p>
          <a:p>
            <a:pPr algn="ctr"/>
            <a:r>
              <a:rPr lang="en-US" sz="2400" dirty="0">
                <a:solidFill>
                  <a:srgbClr val="01B4E7"/>
                </a:solidFill>
              </a:rPr>
              <a:t>+/− 0 from 2017</a:t>
            </a:r>
          </a:p>
        </p:txBody>
      </p:sp>
    </p:spTree>
    <p:custDataLst>
      <p:tags r:id="rId1"/>
    </p:custDataLst>
    <p:extLst>
      <p:ext uri="{BB962C8B-B14F-4D97-AF65-F5344CB8AC3E}">
        <p14:creationId xmlns:p14="http://schemas.microsoft.com/office/powerpoint/2010/main" val="132633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2"/>
          <p:cNvPicPr>
            <a:picLocks noChangeAspect="1"/>
          </p:cNvPicPr>
          <p:nvPr/>
        </p:nvPicPr>
        <p:blipFill rotWithShape="1">
          <a:blip r:embed="rId4" cstate="screen">
            <a:extLst>
              <a:ext uri="{28A0092B-C50C-407E-A947-70E740481C1C}">
                <a14:useLocalDpi xmlns:a14="http://schemas.microsoft.com/office/drawing/2010/main"/>
              </a:ext>
            </a:extLst>
          </a:blip>
          <a:srcRect l="-342"/>
          <a:stretch/>
        </p:blipFill>
        <p:spPr>
          <a:xfrm>
            <a:off x="-32054" y="0"/>
            <a:ext cx="12192000" cy="5458691"/>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pic>
      <p:sp>
        <p:nvSpPr>
          <p:cNvPr id="13" name="Rectangle 12"/>
          <p:cNvSpPr/>
          <p:nvPr/>
        </p:nvSpPr>
        <p:spPr>
          <a:xfrm>
            <a:off x="-1" y="4118517"/>
            <a:ext cx="12192001" cy="270177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5" name="Slide Number Placeholder 4"/>
          <p:cNvSpPr>
            <a:spLocks noGrp="1"/>
          </p:cNvSpPr>
          <p:nvPr>
            <p:ph type="sldNum" sz="quarter" idx="12"/>
          </p:nvPr>
        </p:nvSpPr>
        <p:spPr/>
        <p:txBody>
          <a:bodyPr/>
          <a:lstStyle/>
          <a:p>
            <a:fld id="{97A94E25-127B-4C48-AF96-44BA7B823777}" type="slidenum">
              <a:rPr lang="en-US" smtClean="0"/>
              <a:pPr/>
              <a:t>7</a:t>
            </a:fld>
            <a:endParaRPr lang="en-US" dirty="0"/>
          </a:p>
        </p:txBody>
      </p:sp>
      <p:sp>
        <p:nvSpPr>
          <p:cNvPr id="11" name="Rectangle 10"/>
          <p:cNvSpPr/>
          <p:nvPr/>
        </p:nvSpPr>
        <p:spPr>
          <a:xfrm>
            <a:off x="1509309" y="3901954"/>
            <a:ext cx="9408918" cy="1136211"/>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rgbClr val="01B4E7"/>
              </a:solidFill>
            </a:endParaRPr>
          </a:p>
        </p:txBody>
      </p:sp>
      <p:sp>
        <p:nvSpPr>
          <p:cNvPr id="9" name="Rectangle 8"/>
          <p:cNvSpPr/>
          <p:nvPr/>
        </p:nvSpPr>
        <p:spPr>
          <a:xfrm>
            <a:off x="1348184" y="3675528"/>
            <a:ext cx="9282328" cy="107447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10" name="TextBox 9"/>
          <p:cNvSpPr txBox="1"/>
          <p:nvPr/>
        </p:nvSpPr>
        <p:spPr>
          <a:xfrm>
            <a:off x="2507677" y="3775569"/>
            <a:ext cx="7412182" cy="830997"/>
          </a:xfrm>
          <a:prstGeom prst="rect">
            <a:avLst/>
          </a:prstGeom>
          <a:noFill/>
        </p:spPr>
        <p:txBody>
          <a:bodyPr wrap="square" rtlCol="0">
            <a:spAutoFit/>
          </a:bodyPr>
          <a:lstStyle/>
          <a:p>
            <a:r>
              <a:rPr lang="en-US" sz="4800" b="1" dirty="0">
                <a:solidFill>
                  <a:schemeClr val="bg1"/>
                </a:solidFill>
              </a:rPr>
              <a:t>EACH ONE, BRING ONE</a:t>
            </a:r>
          </a:p>
        </p:txBody>
      </p:sp>
      <p:sp>
        <p:nvSpPr>
          <p:cNvPr id="12" name="Subtitle 4"/>
          <p:cNvSpPr txBox="1">
            <a:spLocks/>
          </p:cNvSpPr>
          <p:nvPr/>
        </p:nvSpPr>
        <p:spPr>
          <a:xfrm>
            <a:off x="7117977" y="6178099"/>
            <a:ext cx="8417944" cy="793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58585A"/>
                </a:solidFill>
              </a:rPr>
              <a:t>ROTARY.ORG/JOIN</a:t>
            </a:r>
          </a:p>
        </p:txBody>
      </p:sp>
      <p:sp>
        <p:nvSpPr>
          <p:cNvPr id="2" name="TextBox 1"/>
          <p:cNvSpPr txBox="1"/>
          <p:nvPr/>
        </p:nvSpPr>
        <p:spPr>
          <a:xfrm>
            <a:off x="671872" y="5108022"/>
            <a:ext cx="10848255" cy="954107"/>
          </a:xfrm>
          <a:prstGeom prst="rect">
            <a:avLst/>
          </a:prstGeom>
          <a:noFill/>
        </p:spPr>
        <p:txBody>
          <a:bodyPr wrap="square" rtlCol="0">
            <a:spAutoFit/>
          </a:bodyPr>
          <a:lstStyle/>
          <a:p>
            <a:r>
              <a:rPr lang="en-US" sz="2800" i="1" dirty="0">
                <a:solidFill>
                  <a:srgbClr val="58585A"/>
                </a:solidFill>
                <a:latin typeface="Arial Narrow" panose="020B0606020202030204" pitchFamily="34" charset="0"/>
              </a:rPr>
              <a:t>“Friends, to live for others, to care for others, to serve others and change their lives is the best way to live our own lives.” — RI President Shekhar Mehta</a:t>
            </a:r>
          </a:p>
        </p:txBody>
      </p:sp>
    </p:spTree>
    <p:custDataLst>
      <p:tags r:id="rId1"/>
    </p:custDataLst>
    <p:extLst>
      <p:ext uri="{BB962C8B-B14F-4D97-AF65-F5344CB8AC3E}">
        <p14:creationId xmlns:p14="http://schemas.microsoft.com/office/powerpoint/2010/main" val="7011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9097" y="0"/>
            <a:ext cx="5358384" cy="6858000"/>
          </a:xfrm>
          <a:prstGeom prst="rect">
            <a:avLst/>
          </a:prstGeom>
        </p:spPr>
      </p:pic>
      <p:pic>
        <p:nvPicPr>
          <p:cNvPr id="17" name="Picture 16"/>
          <p:cNvPicPr>
            <a:picLocks noChangeAspect="1"/>
          </p:cNvPicPr>
          <p:nvPr/>
        </p:nvPicPr>
        <p:blipFill>
          <a:blip r:embed="rId5"/>
          <a:stretch>
            <a:fillRect/>
          </a:stretch>
        </p:blipFill>
        <p:spPr>
          <a:xfrm>
            <a:off x="-35736" y="0"/>
            <a:ext cx="7965347" cy="6945672"/>
          </a:xfrm>
          <a:prstGeom prst="rect">
            <a:avLst/>
          </a:prstGeom>
        </p:spPr>
      </p:pic>
      <p:sp>
        <p:nvSpPr>
          <p:cNvPr id="14" name="Rectangle 13"/>
          <p:cNvSpPr/>
          <p:nvPr/>
        </p:nvSpPr>
        <p:spPr>
          <a:xfrm>
            <a:off x="5856242" y="5514891"/>
            <a:ext cx="3652047" cy="1078473"/>
          </a:xfrm>
          <a:prstGeom prst="rect">
            <a:avLst/>
          </a:prstGeom>
          <a:solidFill>
            <a:srgbClr val="01B4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rgbClr val="01B4E7"/>
              </a:solidFill>
            </a:endParaRP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13" name="Text Placeholder 18">
            <a:extLst>
              <a:ext uri="{FF2B5EF4-FFF2-40B4-BE49-F238E27FC236}">
                <a16:creationId xmlns:a16="http://schemas.microsoft.com/office/drawing/2014/main" id="{4CAEAA8D-A958-41E4-ABA0-771F87F1F04C}"/>
              </a:ext>
            </a:extLst>
          </p:cNvPr>
          <p:cNvSpPr txBox="1">
            <a:spLocks/>
          </p:cNvSpPr>
          <p:nvPr/>
        </p:nvSpPr>
        <p:spPr>
          <a:xfrm>
            <a:off x="591591" y="142194"/>
            <a:ext cx="7244309" cy="1471092"/>
          </a:xfrm>
          <a:prstGeom prst="rect">
            <a:avLst/>
          </a:prstGeom>
          <a:ln w="25400">
            <a:no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3900" dirty="0"/>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331860" y="2790982"/>
            <a:ext cx="2915401" cy="1217965"/>
          </a:xfrm>
          <a:ln>
            <a:noFill/>
          </a:ln>
        </p:spPr>
        <p:txBody>
          <a:bodyPr anchor="ctr"/>
          <a:lstStyle/>
          <a:p>
            <a:pPr lvl="0" algn="ctr"/>
            <a:r>
              <a:rPr lang="en-US" dirty="0">
                <a:latin typeface="Arial Narrow" panose="020B0606020202030204" pitchFamily="34" charset="0"/>
              </a:rPr>
              <a:t>+138,000</a:t>
            </a:r>
            <a:endParaRPr lang="en-US" b="0" dirty="0">
              <a:latin typeface="Arial Narrow" panose="020B0606020202030204" pitchFamily="34" charset="0"/>
            </a:endParaRPr>
          </a:p>
        </p:txBody>
      </p:sp>
      <p:sp>
        <p:nvSpPr>
          <p:cNvPr id="16" name="Rectangle 15"/>
          <p:cNvSpPr/>
          <p:nvPr/>
        </p:nvSpPr>
        <p:spPr>
          <a:xfrm>
            <a:off x="5976576" y="5402436"/>
            <a:ext cx="3723478" cy="1016319"/>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577024" y="5246548"/>
            <a:ext cx="3520892" cy="664047"/>
          </a:xfrm>
        </p:spPr>
        <p:txBody>
          <a:bodyPr>
            <a:noAutofit/>
          </a:bodyPr>
          <a:lstStyle/>
          <a:p>
            <a:r>
              <a:rPr lang="en-US" sz="4400" dirty="0">
                <a:latin typeface="Arial Narrow" panose="020B0606020202030204" pitchFamily="34" charset="0"/>
              </a:rPr>
              <a:t>−</a:t>
            </a:r>
            <a:r>
              <a:rPr lang="en-US" sz="4400" b="1" dirty="0">
                <a:latin typeface="Arial Narrow" panose="020B0606020202030204" pitchFamily="34" charset="0"/>
              </a:rPr>
              <a:t>150,000</a:t>
            </a:r>
            <a:endParaRPr lang="en-US" sz="4400" dirty="0">
              <a:latin typeface="Arial Narrow" panose="020B0606020202030204" pitchFamily="34" charset="0"/>
            </a:endParaRPr>
          </a:p>
        </p:txBody>
      </p:sp>
      <p:sp>
        <p:nvSpPr>
          <p:cNvPr id="2" name="TextBox 1"/>
          <p:cNvSpPr txBox="1"/>
          <p:nvPr/>
        </p:nvSpPr>
        <p:spPr>
          <a:xfrm>
            <a:off x="6112226" y="5433543"/>
            <a:ext cx="3433134" cy="954107"/>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13,000 left Rotary in their first year</a:t>
            </a:r>
          </a:p>
        </p:txBody>
      </p:sp>
      <p:sp>
        <p:nvSpPr>
          <p:cNvPr id="4" name="TextBox 3"/>
          <p:cNvSpPr txBox="1"/>
          <p:nvPr/>
        </p:nvSpPr>
        <p:spPr>
          <a:xfrm>
            <a:off x="2635075" y="3025783"/>
            <a:ext cx="4144792" cy="1323439"/>
          </a:xfrm>
          <a:prstGeom prst="rect">
            <a:avLst/>
          </a:prstGeom>
          <a:noFill/>
        </p:spPr>
        <p:txBody>
          <a:bodyPr wrap="square" rtlCol="0">
            <a:spAutoFit/>
          </a:bodyPr>
          <a:lstStyle/>
          <a:p>
            <a:pPr algn="ctr"/>
            <a:r>
              <a:rPr lang="en-US" sz="4000" dirty="0">
                <a:solidFill>
                  <a:schemeClr val="bg1"/>
                </a:solidFill>
                <a:latin typeface="Arial Narrow" panose="020B0606020202030204" pitchFamily="34" charset="0"/>
              </a:rPr>
              <a:t>New &amp; readmitted members</a:t>
            </a:r>
          </a:p>
        </p:txBody>
      </p:sp>
      <p:sp>
        <p:nvSpPr>
          <p:cNvPr id="5" name="TextBox 4"/>
          <p:cNvSpPr txBox="1"/>
          <p:nvPr/>
        </p:nvSpPr>
        <p:spPr>
          <a:xfrm>
            <a:off x="3149388" y="4985727"/>
            <a:ext cx="2639029" cy="1323439"/>
          </a:xfrm>
          <a:prstGeom prst="rect">
            <a:avLst/>
          </a:prstGeom>
          <a:noFill/>
        </p:spPr>
        <p:txBody>
          <a:bodyPr wrap="square" rtlCol="0">
            <a:spAutoFit/>
          </a:bodyPr>
          <a:lstStyle/>
          <a:p>
            <a:pPr algn="ctr"/>
            <a:r>
              <a:rPr lang="en-US" sz="4000" dirty="0">
                <a:solidFill>
                  <a:schemeClr val="bg1"/>
                </a:solidFill>
                <a:latin typeface="Arial Narrow" panose="020B0606020202030204" pitchFamily="34" charset="0"/>
              </a:rPr>
              <a:t>Terminated members</a:t>
            </a:r>
          </a:p>
        </p:txBody>
      </p:sp>
      <p:sp>
        <p:nvSpPr>
          <p:cNvPr id="20" name="Text Placeholder 1"/>
          <p:cNvSpPr>
            <a:spLocks noGrp="1"/>
          </p:cNvSpPr>
          <p:nvPr>
            <p:ph type="body" sz="quarter" idx="14"/>
          </p:nvPr>
        </p:nvSpPr>
        <p:spPr>
          <a:xfrm>
            <a:off x="497880" y="613611"/>
            <a:ext cx="7909520" cy="1916109"/>
          </a:xfrm>
        </p:spPr>
        <p:txBody>
          <a:bodyPr/>
          <a:lstStyle/>
          <a:p>
            <a:pPr>
              <a:spcBef>
                <a:spcPts val="0"/>
              </a:spcBef>
            </a:pPr>
            <a:r>
              <a:rPr lang="en-US" dirty="0"/>
              <a:t>ROTARY CLUB Member </a:t>
            </a:r>
          </a:p>
          <a:p>
            <a:pPr>
              <a:spcBef>
                <a:spcPts val="0"/>
              </a:spcBef>
            </a:pPr>
            <a:r>
              <a:rPr lang="en-US" dirty="0"/>
              <a:t>gains &amp; losses, 2020-21</a:t>
            </a:r>
          </a:p>
        </p:txBody>
      </p:sp>
    </p:spTree>
    <p:custDataLst>
      <p:tags r:id="rId1"/>
    </p:custDataLst>
    <p:extLst>
      <p:ext uri="{BB962C8B-B14F-4D97-AF65-F5344CB8AC3E}">
        <p14:creationId xmlns:p14="http://schemas.microsoft.com/office/powerpoint/2010/main" val="76321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867" y="-86637"/>
            <a:ext cx="7537182" cy="6955188"/>
          </a:xfrm>
          <a:prstGeom prst="rect">
            <a:avLst/>
          </a:prstGeom>
        </p:spPr>
      </p:pic>
      <p:sp>
        <p:nvSpPr>
          <p:cNvPr id="11" name="Title 7"/>
          <p:cNvSpPr txBox="1">
            <a:spLocks/>
          </p:cNvSpPr>
          <p:nvPr/>
        </p:nvSpPr>
        <p:spPr>
          <a:xfrm>
            <a:off x="4305300" y="-26204"/>
            <a:ext cx="7904748" cy="6884203"/>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2" name="Text Placeholder 1"/>
          <p:cNvSpPr>
            <a:spLocks noGrp="1"/>
          </p:cNvSpPr>
          <p:nvPr>
            <p:ph type="body" sz="quarter" idx="14"/>
          </p:nvPr>
        </p:nvSpPr>
        <p:spPr>
          <a:xfrm>
            <a:off x="5106514" y="234690"/>
            <a:ext cx="6696464" cy="1135062"/>
          </a:xfrm>
        </p:spPr>
        <p:txBody>
          <a:bodyPr/>
          <a:lstStyle/>
          <a:p>
            <a:r>
              <a:rPr lang="en-US" dirty="0"/>
              <a:t>WHAT MEMBERS WANT</a:t>
            </a:r>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6724846" y="1877630"/>
            <a:ext cx="4734839" cy="1039437"/>
          </a:xfrm>
        </p:spPr>
        <p:txBody>
          <a:bodyPr>
            <a:noAutofit/>
          </a:bodyPr>
          <a:lstStyle/>
          <a:p>
            <a:pPr>
              <a:lnSpc>
                <a:spcPct val="100000"/>
              </a:lnSpc>
              <a:spcBef>
                <a:spcPts val="0"/>
              </a:spcBef>
            </a:pPr>
            <a:r>
              <a:rPr lang="en-US" altLang="en-US" sz="3600" dirty="0">
                <a:latin typeface="Arial Narrow" panose="020B0606020202030204" pitchFamily="34" charset="0"/>
                <a:cs typeface="Arial" panose="020B0604020202020204" pitchFamily="34" charset="0"/>
              </a:rPr>
              <a:t>Local community service</a:t>
            </a:r>
          </a:p>
          <a:p>
            <a:pPr>
              <a:lnSpc>
                <a:spcPct val="100000"/>
              </a:lnSpc>
              <a:spcBef>
                <a:spcPts val="0"/>
              </a:spcBef>
            </a:pPr>
            <a:endParaRPr lang="en-US" altLang="en-US" sz="3600" dirty="0">
              <a:latin typeface="Arial Narrow" panose="020B0606020202030204" pitchFamily="34" charset="0"/>
              <a:cs typeface="Arial" panose="020B0604020202020204" pitchFamily="34" charset="0"/>
            </a:endParaRPr>
          </a:p>
          <a:p>
            <a:pPr>
              <a:lnSpc>
                <a:spcPct val="100000"/>
              </a:lnSpc>
              <a:spcBef>
                <a:spcPts val="0"/>
              </a:spcBef>
            </a:pPr>
            <a:endParaRPr lang="en-US" altLang="en-US" sz="3600" dirty="0">
              <a:latin typeface="Arial Narrow" panose="020B060602020203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Arial"/>
              <a:sym typeface="Arial"/>
            </a:endParaRPr>
          </a:p>
        </p:txBody>
      </p:sp>
      <p:pic>
        <p:nvPicPr>
          <p:cNvPr id="7" name="Picture 8" descr="Picture 8"/>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5333006" y="5263429"/>
            <a:ext cx="902718" cy="902718"/>
          </a:xfrm>
          <a:prstGeom prst="rect">
            <a:avLst/>
          </a:prstGeom>
          <a:ln>
            <a:noFill/>
          </a:ln>
          <a:effectLst>
            <a:outerShdw blurRad="292100" dist="139700" dir="2700000" algn="tl" rotWithShape="0">
              <a:srgbClr val="333333">
                <a:alpha val="65000"/>
              </a:srgbClr>
            </a:outerShdw>
          </a:effectLst>
        </p:spPr>
      </p:pic>
      <p:pic>
        <p:nvPicPr>
          <p:cNvPr id="9" name="Picture 10" descr="Picture 10"/>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5262925" y="3449778"/>
            <a:ext cx="1149409" cy="1153107"/>
          </a:xfrm>
          <a:prstGeom prst="rect">
            <a:avLst/>
          </a:prstGeom>
          <a:ln>
            <a:noFill/>
          </a:ln>
          <a:effectLst>
            <a:outerShdw blurRad="292100" dist="139700" dir="2700000" algn="tl" rotWithShape="0">
              <a:srgbClr val="333333">
                <a:alpha val="65000"/>
              </a:srgbClr>
            </a:outerShdw>
          </a:effectLst>
        </p:spPr>
      </p:pic>
      <p:pic>
        <p:nvPicPr>
          <p:cNvPr id="10" name="Picture 4" descr="Picture 4"/>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5154877" y="1768621"/>
            <a:ext cx="1257457" cy="1257457"/>
          </a:xfrm>
          <a:prstGeom prst="rect">
            <a:avLst/>
          </a:prstGeom>
          <a:ln>
            <a:noFill/>
          </a:ln>
          <a:effectLst>
            <a:outerShdw blurRad="292100" dist="139700" dir="2700000" algn="tl" rotWithShape="0">
              <a:srgbClr val="333333">
                <a:alpha val="65000"/>
              </a:srgbClr>
            </a:outerShdw>
          </a:effectLst>
        </p:spPr>
      </p:pic>
      <p:sp>
        <p:nvSpPr>
          <p:cNvPr id="12" name="Subtitle 22">
            <a:extLst>
              <a:ext uri="{FF2B5EF4-FFF2-40B4-BE49-F238E27FC236}">
                <a16:creationId xmlns:a16="http://schemas.microsoft.com/office/drawing/2014/main" id="{A434ED2D-D6D8-4B5B-ADB9-DEC1605C712E}"/>
              </a:ext>
            </a:extLst>
          </p:cNvPr>
          <p:cNvSpPr txBox="1">
            <a:spLocks/>
          </p:cNvSpPr>
          <p:nvPr/>
        </p:nvSpPr>
        <p:spPr>
          <a:xfrm>
            <a:off x="6724846" y="3642757"/>
            <a:ext cx="4734839" cy="7132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altLang="en-US" sz="3600" dirty="0">
                <a:latin typeface="Arial Narrow" panose="020B0606020202030204" pitchFamily="34" charset="0"/>
                <a:cs typeface="Arial" panose="020B0604020202020204" pitchFamily="34" charset="0"/>
              </a:rPr>
              <a:t>Connecting with others</a:t>
            </a:r>
          </a:p>
          <a:p>
            <a:pPr>
              <a:lnSpc>
                <a:spcPct val="100000"/>
              </a:lnSpc>
              <a:spcBef>
                <a:spcPts val="0"/>
              </a:spcBef>
            </a:pPr>
            <a:endParaRPr lang="en-US" altLang="en-US" sz="3600" dirty="0">
              <a:latin typeface="Arial Narrow" panose="020B0606020202030204" pitchFamily="34" charset="0"/>
              <a:cs typeface="Arial" panose="020B0604020202020204" pitchFamily="34" charset="0"/>
            </a:endParaRPr>
          </a:p>
        </p:txBody>
      </p:sp>
      <p:sp>
        <p:nvSpPr>
          <p:cNvPr id="13" name="Subtitle 22">
            <a:extLst>
              <a:ext uri="{FF2B5EF4-FFF2-40B4-BE49-F238E27FC236}">
                <a16:creationId xmlns:a16="http://schemas.microsoft.com/office/drawing/2014/main" id="{A434ED2D-D6D8-4B5B-ADB9-DEC1605C712E}"/>
              </a:ext>
            </a:extLst>
          </p:cNvPr>
          <p:cNvSpPr txBox="1">
            <a:spLocks/>
          </p:cNvSpPr>
          <p:nvPr/>
        </p:nvSpPr>
        <p:spPr>
          <a:xfrm>
            <a:off x="6724846" y="5081670"/>
            <a:ext cx="4734839" cy="1975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altLang="en-US" sz="3600" dirty="0">
                <a:latin typeface="Arial Narrow" panose="020B0606020202030204" pitchFamily="34" charset="0"/>
                <a:cs typeface="Arial" panose="020B0604020202020204" pitchFamily="34" charset="0"/>
              </a:rPr>
              <a:t>Professional &amp; leadership development opportunities</a:t>
            </a:r>
          </a:p>
        </p:txBody>
      </p:sp>
    </p:spTree>
    <p:custDataLst>
      <p:tags r:id="rId1"/>
    </p:custDataLst>
    <p:extLst>
      <p:ext uri="{BB962C8B-B14F-4D97-AF65-F5344CB8AC3E}">
        <p14:creationId xmlns:p14="http://schemas.microsoft.com/office/powerpoint/2010/main" val="175249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2" ma:contentTypeDescription="Create a new document." ma:contentTypeScope="" ma:versionID="b2e6acf7db87b3f53ad2d6494d367027">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b0598f71a625b914348dec8ca29e0d91"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907746-948B-431F-9FEC-993A4876518B}">
  <ds:schemaRefs>
    <ds:schemaRef ds:uri="http://purl.org/dc/elements/1.1/"/>
    <ds:schemaRef ds:uri="1f097dfa-9cbd-4f84-9850-6e7cae909781"/>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schemas.microsoft.com/office/infopath/2007/PartnerControls"/>
    <ds:schemaRef ds:uri="31cc3d0e-5959-4987-9d20-de23da659f5c"/>
    <ds:schemaRef ds:uri="http://www.w3.org/XML/1998/namespace"/>
    <ds:schemaRef ds:uri="http://purl.org/dc/dcmitype/"/>
  </ds:schemaRefs>
</ds:datastoreItem>
</file>

<file path=customXml/itemProps2.xml><?xml version="1.0" encoding="utf-8"?>
<ds:datastoreItem xmlns:ds="http://schemas.openxmlformats.org/officeDocument/2006/customXml" ds:itemID="{B7D2427C-728B-4C63-87D2-30BB2F459917}">
  <ds:schemaRefs>
    <ds:schemaRef ds:uri="http://schemas.microsoft.com/sharepoint/v3/contenttype/forms"/>
  </ds:schemaRefs>
</ds:datastoreItem>
</file>

<file path=customXml/itemProps3.xml><?xml version="1.0" encoding="utf-8"?>
<ds:datastoreItem xmlns:ds="http://schemas.openxmlformats.org/officeDocument/2006/customXml" ds:itemID="{AF3265DB-4DCD-48B0-8002-71414BE3A1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9177</TotalTime>
  <Words>3118</Words>
  <Application>Microsoft Office PowerPoint</Application>
  <PresentationFormat>Widescreen</PresentationFormat>
  <Paragraphs>268</Paragraphs>
  <Slides>16</Slides>
  <Notes>16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Narrow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Michael Brown</cp:lastModifiedBy>
  <cp:revision>447</cp:revision>
  <cp:lastPrinted>2020-09-10T18:12:28Z</cp:lastPrinted>
  <dcterms:created xsi:type="dcterms:W3CDTF">2019-11-18T03:22:22Z</dcterms:created>
  <dcterms:modified xsi:type="dcterms:W3CDTF">2021-09-24T22:10:43Z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y fmtid="{D5CDD505-2E9C-101B-9397-08002B2CF9AE}" pid="3" name="ArticulateGUID">
    <vt:lpwstr>999353F6-ECC4-48C6-889C-F6AB0DB02C9C</vt:lpwstr>
  </property>
  <property fmtid="{D5CDD505-2E9C-101B-9397-08002B2CF9AE}" pid="4" name="ArticulatePath">
    <vt:lpwstr>State of Membership July 2021 20210902-018</vt:lpwstr>
  </property>
</Properties>
</file>